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08080A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50" b="0" i="1">
                <a:solidFill>
                  <a:srgbClr val="08080A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08080A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08080A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3505" y="468179"/>
            <a:ext cx="2013584" cy="338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08080A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5282" y="3785631"/>
            <a:ext cx="5840730" cy="4998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1">
                <a:solidFill>
                  <a:srgbClr val="08080A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hyperlink" Target="http://www.sanayi.gov.tr/medya/11dy11ntlar/uretim-girdisi-mufaiyet-be/gesi-islem/e" TargetMode="External"/><Relationship Id="rId4" Type="http://schemas.openxmlformats.org/officeDocument/2006/relationships/hyperlink" Target="mailto:ebru.ebcpcri@sanayi.gov.tr" TargetMode="External"/><Relationship Id="rId5" Type="http://schemas.openxmlformats.org/officeDocument/2006/relationships/hyperlink" Target="http://www.1anayi.gov.tr/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i.sanayiunm1eri@hs01.kep.tr" TargetMode="External"/><Relationship Id="rId3" Type="http://schemas.openxmlformats.org/officeDocument/2006/relationships/hyperlink" Target="mailto:cbru.cbeperi@sanayi.gov.tr" TargetMode="External"/><Relationship Id="rId4" Type="http://schemas.openxmlformats.org/officeDocument/2006/relationships/hyperlink" Target="http://www.sanayi.gov.tr/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ebru.cbeperi@sanayi.gov.tr" TargetMode="External"/><Relationship Id="rId3" Type="http://schemas.openxmlformats.org/officeDocument/2006/relationships/hyperlink" Target="http://www.sanayi.gov.tr/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hyperlink" Target="mailto:cbru.cbcpcri@sanayi.gov.tr" TargetMode="External"/><Relationship Id="rId4" Type="http://schemas.openxmlformats.org/officeDocument/2006/relationships/hyperlink" Target="http://www.sanayi.gov.tr/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sanayivctcknolojibakanligi.sanayiurunlcri@haOl.kc" TargetMode="External"/><Relationship Id="rId3" Type="http://schemas.openxmlformats.org/officeDocument/2006/relationships/hyperlink" Target="http://www.sanayi.go/" TargetMode="Externa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brn.ebeperi@sanayi.gov.tr" TargetMode="External"/><Relationship Id="rId3" Type="http://schemas.openxmlformats.org/officeDocument/2006/relationships/hyperlink" Target="mailto:runlcri@hsOl.kep.tr" TargetMode="External"/><Relationship Id="rId4" Type="http://schemas.openxmlformats.org/officeDocument/2006/relationships/hyperlink" Target="http://www.sanayi.gov.tr/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ebru.ebepcri@sanayi.gov.tr" TargetMode="External"/><Relationship Id="rId3" Type="http://schemas.openxmlformats.org/officeDocument/2006/relationships/hyperlink" Target="http://www.sanayi.gov.tr/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ebru.ebepcri@sanayi.gov.tr" TargetMode="External"/><Relationship Id="rId3" Type="http://schemas.openxmlformats.org/officeDocument/2006/relationships/hyperlink" Target="http://www.sanayi.gov.tr/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bru.cbcpcri@sanayi.gov.tr" TargetMode="External"/><Relationship Id="rId3" Type="http://schemas.openxmlformats.org/officeDocument/2006/relationships/hyperlink" Target="mailto:sanayivetcknolojibakanligi.sanayiurunlcri@hsOl.kep.tr" TargetMode="External"/><Relationship Id="rId4" Type="http://schemas.openxmlformats.org/officeDocument/2006/relationships/hyperlink" Target="http://www.sanayi.gov.tr/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bru.cbcperi@sanayi.gov.tr" TargetMode="External"/><Relationship Id="rId3" Type="http://schemas.openxmlformats.org/officeDocument/2006/relationships/hyperlink" Target="http://www.sanayi.gov.tr/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bru.cbcpcri@sanayi.gov.tr" TargetMode="External"/><Relationship Id="rId3" Type="http://schemas.openxmlformats.org/officeDocument/2006/relationships/hyperlink" Target="mailto:ri@hsOl.kcp.tr" TargetMode="External"/><Relationship Id="rId4" Type="http://schemas.openxmlformats.org/officeDocument/2006/relationships/hyperlink" Target="http://www.sanayi.gov.tr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anayi.gov.tr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hyperlink" Target="mailto:ebru.cbepcri@sanayi.gov.tr" TargetMode="External"/><Relationship Id="rId4" Type="http://schemas.openxmlformats.org/officeDocument/2006/relationships/hyperlink" Target="mailto:gi.sanayiurunlcri@hsOl.kcp.tr" TargetMode="External"/><Relationship Id="rId5" Type="http://schemas.openxmlformats.org/officeDocument/2006/relationships/hyperlink" Target="http://www.sanayi.gov.tr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anayi.gov.tr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bru.cbeperi@sanayi.gov.tr" TargetMode="External"/><Relationship Id="rId3" Type="http://schemas.openxmlformats.org/officeDocument/2006/relationships/hyperlink" Target="mailto:ligi.sanayiurunlcri@hsOl.k" TargetMode="External"/><Relationship Id="rId4" Type="http://schemas.openxmlformats.org/officeDocument/2006/relationships/hyperlink" Target="http://www.sanayi.gov.tr/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bru.cbeperi@sanayi.gov.tr" TargetMode="External"/><Relationship Id="rId3" Type="http://schemas.openxmlformats.org/officeDocument/2006/relationships/hyperlink" Target="mailto:sanayiveteknolojibakanligi.sanayiurunleri@hs0l.kep.tr" TargetMode="External"/><Relationship Id="rId4" Type="http://schemas.openxmlformats.org/officeDocument/2006/relationships/hyperlink" Target="http://www.sanayi.gov.tr/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bru.cbcpcri@sanayi.gov.tr" TargetMode="External"/><Relationship Id="rId3" Type="http://schemas.openxmlformats.org/officeDocument/2006/relationships/hyperlink" Target="mailto:eteknolojibakanligi.sanayiurunlcri@hsOl.kcp.tr" TargetMode="External"/><Relationship Id="rId4" Type="http://schemas.openxmlformats.org/officeDocument/2006/relationships/hyperlink" Target="http://www.sanayi.gov.tr/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bru.ebeperi@sanayi.gov.tr" TargetMode="External"/><Relationship Id="rId3" Type="http://schemas.openxmlformats.org/officeDocument/2006/relationships/hyperlink" Target="mailto:kanligi.sanayiurunlcri@hsOl.kcp.tr" TargetMode="External"/><Relationship Id="rId4" Type="http://schemas.openxmlformats.org/officeDocument/2006/relationships/hyperlink" Target="http://www.sanayi.gov.tr/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ebru.ebcpcri@sanayi.gov.tr" TargetMode="External"/><Relationship Id="rId3" Type="http://schemas.openxmlformats.org/officeDocument/2006/relationships/hyperlink" Target="http://www.sanayi.gov.tr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3822" y="628982"/>
            <a:ext cx="943348" cy="839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27193" y="871976"/>
            <a:ext cx="2646045" cy="448309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 marL="36830">
              <a:lnSpc>
                <a:spcPct val="100000"/>
              </a:lnSpc>
              <a:spcBef>
                <a:spcPts val="245"/>
              </a:spcBef>
            </a:pPr>
            <a:r>
              <a:rPr dirty="0" sz="1400" spc="-229">
                <a:solidFill>
                  <a:srgbClr val="0F1111"/>
                </a:solidFill>
                <a:latin typeface="Courier New"/>
                <a:cs typeface="Courier New"/>
              </a:rPr>
              <a:t>T.C.</a:t>
            </a:r>
            <a:endParaRPr sz="14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SANAYi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70">
                <a:solidFill>
                  <a:srgbClr val="0F1111"/>
                </a:solidFill>
                <a:latin typeface="Times New Roman"/>
                <a:cs typeface="Times New Roman"/>
              </a:rPr>
              <a:t>TEKNOLOJi</a:t>
            </a:r>
            <a:r>
              <a:rPr dirty="0" sz="1150" spc="6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BAKANLIGI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9842" y="207532"/>
            <a:ext cx="1514475" cy="217804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3335" marR="5080" indent="-1270">
              <a:lnSpc>
                <a:spcPct val="67800"/>
              </a:lnSpc>
              <a:spcBef>
                <a:spcPts val="390"/>
              </a:spcBef>
            </a:pPr>
            <a:r>
              <a:rPr dirty="0" sz="650" spc="-10">
                <a:solidFill>
                  <a:srgbClr val="0F1111"/>
                </a:solidFill>
                <a:latin typeface="Times New Roman"/>
                <a:cs typeface="Times New Roman"/>
              </a:rPr>
              <a:t>T</a:t>
            </a:r>
            <a:r>
              <a:rPr dirty="0" sz="550" spc="-10">
                <a:solidFill>
                  <a:srgbClr val="0F1111"/>
                </a:solidFill>
                <a:latin typeface="Arial"/>
                <a:cs typeface="Arial"/>
              </a:rPr>
              <a:t>.C </a:t>
            </a:r>
            <a:r>
              <a:rPr dirty="0" sz="650" spc="-60">
                <a:solidFill>
                  <a:srgbClr val="0F1111"/>
                </a:solidFill>
                <a:latin typeface="Times New Roman"/>
                <a:cs typeface="Times New Roman"/>
              </a:rPr>
              <a:t>SANA</a:t>
            </a:r>
            <a:r>
              <a:rPr dirty="0" sz="750" spc="-60">
                <a:solidFill>
                  <a:srgbClr val="0F1111"/>
                </a:solidFill>
                <a:latin typeface="Arial"/>
                <a:cs typeface="Arial"/>
              </a:rPr>
              <a:t>YI </a:t>
            </a:r>
            <a:r>
              <a:rPr dirty="0" sz="650" spc="-45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650" spc="-55">
                <a:solidFill>
                  <a:srgbClr val="0F1111"/>
                </a:solidFill>
                <a:latin typeface="Times New Roman"/>
                <a:cs typeface="Times New Roman"/>
              </a:rPr>
              <a:t>TEICNOLOrt </a:t>
            </a:r>
            <a:r>
              <a:rPr dirty="0" sz="650" spc="-35">
                <a:solidFill>
                  <a:srgbClr val="0F1111"/>
                </a:solidFill>
                <a:latin typeface="Times New Roman"/>
                <a:cs typeface="Times New Roman"/>
              </a:rPr>
              <a:t>BJJCANUOI  </a:t>
            </a:r>
            <a:r>
              <a:rPr dirty="0" sz="650" spc="-15">
                <a:solidFill>
                  <a:srgbClr val="0F1111"/>
                </a:solidFill>
                <a:latin typeface="Times New Roman"/>
                <a:cs typeface="Times New Roman"/>
              </a:rPr>
              <a:t>Mtboloji</a:t>
            </a:r>
            <a:r>
              <a:rPr dirty="0" sz="650" spc="-2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700" spc="-20">
                <a:solidFill>
                  <a:srgbClr val="0F1111"/>
                </a:solidFill>
                <a:latin typeface="Times New Roman"/>
                <a:cs typeface="Times New Roman"/>
              </a:rPr>
              <a:t>w</a:t>
            </a:r>
            <a:r>
              <a:rPr dirty="0" sz="700" spc="8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750" spc="114">
                <a:solidFill>
                  <a:srgbClr val="0F1111"/>
                </a:solidFill>
                <a:latin typeface="Times New Roman"/>
                <a:cs typeface="Times New Roman"/>
              </a:rPr>
              <a:t>s-yt</a:t>
            </a:r>
            <a:r>
              <a:rPr dirty="0" sz="750" spc="-3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750" spc="-90">
                <a:solidFill>
                  <a:srgbClr val="0F1111"/>
                </a:solidFill>
                <a:latin typeface="Times New Roman"/>
                <a:cs typeface="Times New Roman"/>
              </a:rPr>
              <a:t>OIGNni</a:t>
            </a:r>
            <a:r>
              <a:rPr dirty="0" sz="750" spc="-3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650" spc="105">
                <a:solidFill>
                  <a:srgbClr val="0F1111"/>
                </a:solidFill>
                <a:latin typeface="Times New Roman"/>
                <a:cs typeface="Times New Roman"/>
              </a:rPr>
              <a:t>OMu(j</a:t>
            </a:r>
            <a:r>
              <a:rPr dirty="0" sz="650" spc="-8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650" spc="65">
                <a:solidFill>
                  <a:srgbClr val="0F1111"/>
                </a:solidFill>
                <a:latin typeface="Times New Roman"/>
                <a:cs typeface="Times New Roman"/>
              </a:rPr>
              <a:t>Ontl</a:t>
            </a:r>
            <a:r>
              <a:rPr dirty="0" sz="650" spc="-3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650" spc="145">
                <a:solidFill>
                  <a:srgbClr val="0F1111"/>
                </a:solidFill>
                <a:latin typeface="Times New Roman"/>
                <a:cs typeface="Times New Roman"/>
              </a:rPr>
              <a:t>M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8008" y="378495"/>
            <a:ext cx="18415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ts val="630"/>
              </a:lnSpc>
              <a:spcBef>
                <a:spcPts val="100"/>
              </a:spcBef>
            </a:pPr>
            <a:r>
              <a:rPr dirty="0" sz="650" spc="-15">
                <a:solidFill>
                  <a:srgbClr val="0F1111"/>
                </a:solidFill>
                <a:latin typeface="Times New Roman"/>
                <a:cs typeface="Times New Roman"/>
              </a:rPr>
              <a:t>07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2250"/>
              </a:lnSpc>
            </a:pPr>
            <a:r>
              <a:rPr dirty="0" sz="2000" spc="60">
                <a:solidFill>
                  <a:srgbClr val="0F1111"/>
                </a:solidFill>
                <a:latin typeface="Arial"/>
                <a:cs typeface="Arial"/>
              </a:rPr>
              <a:t>II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958" y="378495"/>
            <a:ext cx="1649730" cy="394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>
              <a:lnSpc>
                <a:spcPts val="580"/>
              </a:lnSpc>
              <a:spcBef>
                <a:spcPts val="100"/>
              </a:spcBef>
            </a:pPr>
            <a:r>
              <a:rPr dirty="0" sz="650">
                <a:solidFill>
                  <a:srgbClr val="0F1111"/>
                </a:solidFill>
                <a:latin typeface="Times New Roman"/>
                <a:cs typeface="Times New Roman"/>
              </a:rPr>
              <a:t>S99</a:t>
            </a:r>
            <a:r>
              <a:rPr dirty="0" sz="650">
                <a:solidFill>
                  <a:srgbClr val="464444"/>
                </a:solidFill>
                <a:latin typeface="Times New Roman"/>
                <a:cs typeface="Times New Roman"/>
              </a:rPr>
              <a:t>-</a:t>
            </a:r>
            <a:r>
              <a:rPr dirty="0" sz="650">
                <a:solidFill>
                  <a:srgbClr val="0F1111"/>
                </a:solidFill>
                <a:latin typeface="Times New Roman"/>
                <a:cs typeface="Times New Roman"/>
              </a:rPr>
              <a:t>W7Jl.4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2320"/>
              </a:lnSpc>
            </a:pPr>
            <a:r>
              <a:rPr dirty="0" sz="2100" spc="160" b="1">
                <a:solidFill>
                  <a:srgbClr val="0F1111"/>
                </a:solidFill>
                <a:latin typeface="Times New Roman"/>
                <a:cs typeface="Times New Roman"/>
              </a:rPr>
              <a:t>11111111</a:t>
            </a:r>
            <a:r>
              <a:rPr dirty="0" sz="2100" spc="204" b="1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2100" spc="95" b="1">
                <a:solidFill>
                  <a:srgbClr val="0F1111"/>
                </a:solidFill>
                <a:latin typeface="Times New Roman"/>
                <a:cs typeface="Times New Roman"/>
              </a:rPr>
              <a:t>Ill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3019" y="705262"/>
            <a:ext cx="1397635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50" spc="-120" b="1" i="1">
                <a:solidFill>
                  <a:srgbClr val="89672A"/>
                </a:solidFill>
                <a:latin typeface="Arial"/>
                <a:cs typeface="Arial"/>
              </a:rPr>
              <a:t>.</a:t>
            </a:r>
            <a:r>
              <a:rPr dirty="0" sz="2050" spc="-120" b="1" i="1">
                <a:solidFill>
                  <a:srgbClr val="461A18"/>
                </a:solidFill>
                <a:latin typeface="Arial"/>
                <a:cs typeface="Arial"/>
              </a:rPr>
              <a:t>r. </a:t>
            </a:r>
            <a:r>
              <a:rPr dirty="0" sz="650" spc="-10" b="1">
                <a:solidFill>
                  <a:srgbClr val="0F1111"/>
                </a:solidFill>
                <a:latin typeface="Arial"/>
                <a:cs typeface="Arial"/>
              </a:rPr>
              <a:t>TU </a:t>
            </a:r>
            <a:r>
              <a:rPr dirty="0" sz="650" spc="5" b="1">
                <a:solidFill>
                  <a:srgbClr val="461A18"/>
                </a:solidFill>
                <a:latin typeface="Arial"/>
                <a:cs typeface="Arial"/>
              </a:rPr>
              <a:t>RK</a:t>
            </a:r>
            <a:r>
              <a:rPr dirty="0" sz="650" spc="5" b="1">
                <a:solidFill>
                  <a:srgbClr val="0F1111"/>
                </a:solidFill>
                <a:latin typeface="Arial"/>
                <a:cs typeface="Arial"/>
              </a:rPr>
              <a:t>IYE </a:t>
            </a:r>
            <a:r>
              <a:rPr dirty="0" sz="650" spc="-20">
                <a:solidFill>
                  <a:srgbClr val="CDC3D4"/>
                </a:solidFill>
                <a:latin typeface="Arial"/>
                <a:cs typeface="Arial"/>
              </a:rPr>
              <a:t>• </a:t>
            </a:r>
            <a:r>
              <a:rPr dirty="0" sz="2800" spc="-55">
                <a:solidFill>
                  <a:srgbClr val="A10C18"/>
                </a:solidFill>
                <a:latin typeface="Times New Roman"/>
                <a:cs typeface="Times New Roman"/>
              </a:rPr>
              <a:t>,</a:t>
            </a:r>
            <a:r>
              <a:rPr dirty="0" sz="2800" spc="-459">
                <a:solidFill>
                  <a:srgbClr val="A10C18"/>
                </a:solidFill>
                <a:latin typeface="Times New Roman"/>
                <a:cs typeface="Times New Roman"/>
              </a:rPr>
              <a:t> </a:t>
            </a:r>
            <a:r>
              <a:rPr dirty="0" sz="2800" spc="-475">
                <a:solidFill>
                  <a:srgbClr val="A10C18"/>
                </a:solidFill>
                <a:latin typeface="Times New Roman"/>
                <a:cs typeface="Times New Roman"/>
              </a:rPr>
              <a:t>,,!."_</a:t>
            </a:r>
            <a:r>
              <a:rPr dirty="0" sz="2800" spc="-475">
                <a:solidFill>
                  <a:srgbClr val="600A0F"/>
                </a:solidFill>
                <a:latin typeface="Times New Roman"/>
                <a:cs typeface="Times New Roman"/>
              </a:rPr>
              <a:t>.,,.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53749" y="1060102"/>
            <a:ext cx="583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solidFill>
                  <a:srgbClr val="623A1D"/>
                </a:solidFill>
                <a:latin typeface="Times New Roman"/>
                <a:cs typeface="Times New Roman"/>
              </a:rPr>
              <a:t>\.::_ </a:t>
            </a:r>
            <a:r>
              <a:rPr dirty="0" sz="800" spc="-75" b="1">
                <a:solidFill>
                  <a:srgbClr val="0F1111"/>
                </a:solidFill>
                <a:latin typeface="Times New Roman"/>
                <a:cs typeface="Times New Roman"/>
              </a:rPr>
              <a:t>Y</a:t>
            </a:r>
            <a:r>
              <a:rPr dirty="0" sz="800" spc="-75" b="1">
                <a:solidFill>
                  <a:srgbClr val="461A18"/>
                </a:solidFill>
                <a:latin typeface="Times New Roman"/>
                <a:cs typeface="Times New Roman"/>
              </a:rPr>
              <a:t>U</a:t>
            </a:r>
            <a:r>
              <a:rPr dirty="0" sz="800" spc="-75" b="1">
                <a:solidFill>
                  <a:srgbClr val="0F1111"/>
                </a:solidFill>
                <a:latin typeface="Times New Roman"/>
                <a:cs typeface="Times New Roman"/>
              </a:rPr>
              <a:t>ZV</a:t>
            </a:r>
            <a:r>
              <a:rPr dirty="0" sz="800" spc="-75" b="1">
                <a:solidFill>
                  <a:srgbClr val="461A18"/>
                </a:solidFill>
                <a:latin typeface="Times New Roman"/>
                <a:cs typeface="Times New Roman"/>
              </a:rPr>
              <a:t>ll</a:t>
            </a:r>
            <a:r>
              <a:rPr dirty="0" sz="800" spc="-55" b="1">
                <a:solidFill>
                  <a:srgbClr val="461A18"/>
                </a:solidFill>
                <a:latin typeface="Times New Roman"/>
                <a:cs typeface="Times New Roman"/>
              </a:rPr>
              <a:t> </a:t>
            </a:r>
            <a:r>
              <a:rPr dirty="0" sz="800" spc="-40" b="1">
                <a:solidFill>
                  <a:srgbClr val="0F1111"/>
                </a:solidFill>
                <a:latin typeface="Times New Roman"/>
                <a:cs typeface="Times New Roman"/>
              </a:rPr>
              <a:t>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40761" y="983680"/>
            <a:ext cx="131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80" b="1">
                <a:solidFill>
                  <a:srgbClr val="A10C18"/>
                </a:solidFill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7124" y="1309372"/>
            <a:ext cx="369824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b="1">
                <a:solidFill>
                  <a:srgbClr val="0F1111"/>
                </a:solidFill>
                <a:latin typeface="Times New Roman"/>
                <a:cs typeface="Times New Roman"/>
              </a:rPr>
              <a:t>Mctroloji </a:t>
            </a:r>
            <a:r>
              <a:rPr dirty="0" sz="1150" spc="20" b="1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b="1">
                <a:solidFill>
                  <a:srgbClr val="0F1111"/>
                </a:solidFill>
                <a:latin typeface="Times New Roman"/>
                <a:cs typeface="Times New Roman"/>
              </a:rPr>
              <a:t>Sanayi </a:t>
            </a:r>
            <a:r>
              <a:rPr dirty="0" sz="1150" spc="-10" b="1">
                <a:solidFill>
                  <a:srgbClr val="0F1111"/>
                </a:solidFill>
                <a:latin typeface="Times New Roman"/>
                <a:cs typeface="Times New Roman"/>
              </a:rPr>
              <a:t>Oriinleri </a:t>
            </a:r>
            <a:r>
              <a:rPr dirty="0" sz="1150" spc="-5" b="1">
                <a:solidFill>
                  <a:srgbClr val="0F1111"/>
                </a:solidFill>
                <a:latin typeface="Times New Roman"/>
                <a:cs typeface="Times New Roman"/>
              </a:rPr>
              <a:t>Giivenligi </a:t>
            </a:r>
            <a:r>
              <a:rPr dirty="0" sz="1150" b="1">
                <a:solidFill>
                  <a:srgbClr val="0F1111"/>
                </a:solidFill>
                <a:latin typeface="Times New Roman"/>
                <a:cs typeface="Times New Roman"/>
              </a:rPr>
              <a:t>Genel</a:t>
            </a:r>
            <a:r>
              <a:rPr dirty="0" sz="1150" spc="-15" b="1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-5" b="1">
                <a:solidFill>
                  <a:srgbClr val="0F1111"/>
                </a:solidFill>
                <a:latin typeface="Times New Roman"/>
                <a:cs typeface="Times New Roman"/>
              </a:rPr>
              <a:t>Miidiirliigii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7348" y="1921071"/>
            <a:ext cx="2240915" cy="419734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150" spc="25" b="1">
                <a:solidFill>
                  <a:srgbClr val="0F1111"/>
                </a:solidFill>
                <a:latin typeface="Times New Roman"/>
                <a:cs typeface="Times New Roman"/>
              </a:rPr>
              <a:t>Sayi</a:t>
            </a:r>
            <a:r>
              <a:rPr dirty="0" sz="1150" spc="220" b="1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5" b="1">
                <a:solidFill>
                  <a:srgbClr val="0F1111"/>
                </a:solidFill>
                <a:latin typeface="Times New Roman"/>
                <a:cs typeface="Times New Roman"/>
              </a:rPr>
              <a:t>:E-64822600-599-5497384</a:t>
            </a:r>
            <a:endParaRPr sz="115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  <a:spcBef>
                <a:spcPts val="170"/>
              </a:spcBef>
            </a:pPr>
            <a:r>
              <a:rPr dirty="0" sz="1150" spc="25" b="1">
                <a:solidFill>
                  <a:srgbClr val="0F1111"/>
                </a:solidFill>
                <a:latin typeface="Times New Roman"/>
                <a:cs typeface="Times New Roman"/>
              </a:rPr>
              <a:t>Konu </a:t>
            </a:r>
            <a:r>
              <a:rPr dirty="0" sz="1100" spc="25" b="1">
                <a:solidFill>
                  <a:srgbClr val="0F1111"/>
                </a:solidFill>
                <a:latin typeface="Times New Roman"/>
                <a:cs typeface="Times New Roman"/>
              </a:rPr>
              <a:t>:Oretim </a:t>
            </a:r>
            <a:r>
              <a:rPr dirty="0" sz="1150" spc="5" b="1">
                <a:solidFill>
                  <a:srgbClr val="0F1111"/>
                </a:solidFill>
                <a:latin typeface="Times New Roman"/>
                <a:cs typeface="Times New Roman"/>
              </a:rPr>
              <a:t>Girdisi</a:t>
            </a:r>
            <a:r>
              <a:rPr dirty="0" sz="1150" spc="-165" b="1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5" b="1">
                <a:solidFill>
                  <a:srgbClr val="0F1111"/>
                </a:solidFill>
                <a:latin typeface="Times New Roman"/>
                <a:cs typeface="Times New Roman"/>
              </a:rPr>
              <a:t>Muafiyetleri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91473" y="1942274"/>
            <a:ext cx="71310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07/02/2024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73741" y="2920691"/>
            <a:ext cx="1630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5" b="1">
                <a:solidFill>
                  <a:srgbClr val="0F1111"/>
                </a:solidFill>
                <a:latin typeface="Times New Roman"/>
                <a:cs typeface="Times New Roman"/>
              </a:rPr>
              <a:t>DAGITIM</a:t>
            </a:r>
            <a:r>
              <a:rPr dirty="0" sz="1150" spc="40" b="1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20" b="1">
                <a:solidFill>
                  <a:srgbClr val="0F1111"/>
                </a:solidFill>
                <a:latin typeface="Times New Roman"/>
                <a:cs typeface="Times New Roman"/>
              </a:rPr>
              <a:t>YERLERiNE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2594" y="3565073"/>
            <a:ext cx="6516370" cy="540512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7145" marR="5080" indent="464820">
              <a:lnSpc>
                <a:spcPct val="110900"/>
              </a:lnSpc>
              <a:spcBef>
                <a:spcPts val="40"/>
              </a:spcBef>
            </a:pP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Malumlan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oldugu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iizere, </a:t>
            </a:r>
            <a:r>
              <a:rPr dirty="0" sz="1150" spc="50">
                <a:solidFill>
                  <a:srgbClr val="0F1111"/>
                </a:solidFill>
                <a:latin typeface="Times New Roman"/>
                <a:cs typeface="Times New Roman"/>
              </a:rPr>
              <a:t>CE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i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areti </a:t>
            </a:r>
            <a:r>
              <a:rPr dirty="0" sz="1150" spc="-40">
                <a:solidFill>
                  <a:srgbClr val="0F1111"/>
                </a:solidFill>
                <a:latin typeface="Times New Roman"/>
                <a:cs typeface="Times New Roman"/>
              </a:rPr>
              <a:t>Ta </a:t>
            </a:r>
            <a:r>
              <a:rPr dirty="0" sz="1150" spc="-35">
                <a:solidFill>
                  <a:srgbClr val="0F1111"/>
                </a:solidFill>
                <a:latin typeface="Times New Roman"/>
                <a:cs typeface="Times New Roman"/>
              </a:rPr>
              <a:t>1mas1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Gereken </a:t>
            </a:r>
            <a:r>
              <a:rPr dirty="0" sz="1150" spc="-30">
                <a:solidFill>
                  <a:srgbClr val="0F1111"/>
                </a:solidFill>
                <a:latin typeface="Times New Roman"/>
                <a:cs typeface="Times New Roman"/>
              </a:rPr>
              <a:t>Baz1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Urilnlerin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ithalat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Tebligi  </a:t>
            </a:r>
            <a:r>
              <a:rPr dirty="0" sz="1200" spc="15">
                <a:solidFill>
                  <a:srgbClr val="0F1111"/>
                </a:solidFill>
                <a:latin typeface="Arial"/>
                <a:cs typeface="Arial"/>
              </a:rPr>
              <a:t>(Uriln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Denetimi: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2024/9)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ile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Ara9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Par9alanmn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ithalat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Denetimi Tebligi'nin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(Uriln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Giivenligi 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ve Denetimi: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2024/25)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6'nc1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maddelerinin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ikinci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fikralannda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yer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alan; </a:t>
            </a:r>
            <a:r>
              <a:rPr dirty="0" sz="1150" spc="25" i="1">
                <a:solidFill>
                  <a:srgbClr val="0F1111"/>
                </a:solidFill>
                <a:latin typeface="Times New Roman"/>
                <a:cs typeface="Times New Roman"/>
              </a:rPr>
              <a:t>"Sanayicilerin </a:t>
            </a:r>
            <a:r>
              <a:rPr dirty="0" sz="1150" spc="10" i="1">
                <a:solidFill>
                  <a:srgbClr val="0F1111"/>
                </a:solidFill>
                <a:latin typeface="Times New Roman"/>
                <a:cs typeface="Times New Roman"/>
              </a:rPr>
              <a:t>iirettikleri </a:t>
            </a:r>
            <a:r>
              <a:rPr dirty="0" sz="1150" spc="5" i="1">
                <a:solidFill>
                  <a:srgbClr val="0F1111"/>
                </a:solidFill>
                <a:latin typeface="Times New Roman"/>
                <a:cs typeface="Times New Roman"/>
              </a:rPr>
              <a:t>iiriinlerin  </a:t>
            </a:r>
            <a:r>
              <a:rPr dirty="0" sz="1150" spc="-35" i="1">
                <a:solidFill>
                  <a:srgbClr val="0F1111"/>
                </a:solidFill>
                <a:latin typeface="Times New Roman"/>
                <a:cs typeface="Times New Roman"/>
              </a:rPr>
              <a:t>bii11yesinde </a:t>
            </a:r>
            <a:r>
              <a:rPr dirty="0" sz="1150" spc="20" i="1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 spc="15" i="1">
                <a:solidFill>
                  <a:srgbClr val="0F1111"/>
                </a:solidFill>
                <a:latin typeface="Times New Roman"/>
                <a:cs typeface="Times New Roman"/>
              </a:rPr>
              <a:t>olarak </a:t>
            </a:r>
            <a:r>
              <a:rPr dirty="0" sz="1150" spc="10" i="1">
                <a:solidFill>
                  <a:srgbClr val="0F1111"/>
                </a:solidFill>
                <a:latin typeface="Times New Roman"/>
                <a:cs typeface="Times New Roman"/>
              </a:rPr>
              <a:t>kullam/mak </a:t>
            </a:r>
            <a:r>
              <a:rPr dirty="0" sz="1150" spc="-10" i="1">
                <a:solidFill>
                  <a:srgbClr val="0F1111"/>
                </a:solidFill>
                <a:latin typeface="Times New Roman"/>
                <a:cs typeface="Times New Roman"/>
              </a:rPr>
              <a:t>iizere </a:t>
            </a:r>
            <a:r>
              <a:rPr dirty="0" sz="1150" spc="5" i="1">
                <a:solidFill>
                  <a:srgbClr val="0F1111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10" i="1">
                <a:solidFill>
                  <a:srgbClr val="0F1111"/>
                </a:solidFill>
                <a:latin typeface="Times New Roman"/>
                <a:cs typeface="Times New Roman"/>
              </a:rPr>
              <a:t>veya sanayici </a:t>
            </a:r>
            <a:r>
              <a:rPr dirty="0" sz="1150" spc="-15" i="1">
                <a:solidFill>
                  <a:srgbClr val="0F1111"/>
                </a:solidFill>
                <a:latin typeface="Times New Roman"/>
                <a:cs typeface="Times New Roman"/>
              </a:rPr>
              <a:t>adzna </a:t>
            </a:r>
            <a:r>
              <a:rPr dirty="0" sz="1150" spc="10" i="1">
                <a:solidFill>
                  <a:srgbClr val="0F1111"/>
                </a:solidFill>
                <a:latin typeface="Times New Roman"/>
                <a:cs typeface="Times New Roman"/>
              </a:rPr>
              <a:t>ithalat </a:t>
            </a:r>
            <a:r>
              <a:rPr dirty="0" sz="1150" spc="25" i="1">
                <a:solidFill>
                  <a:srgbClr val="0F1111"/>
                </a:solidFill>
                <a:latin typeface="Times New Roman"/>
                <a:cs typeface="Times New Roman"/>
              </a:rPr>
              <a:t>yapan </a:t>
            </a:r>
            <a:r>
              <a:rPr dirty="0" sz="1150" spc="40" i="1">
                <a:solidFill>
                  <a:srgbClr val="0F1111"/>
                </a:solidFill>
                <a:latin typeface="Times New Roman"/>
                <a:cs typeface="Times New Roman"/>
              </a:rPr>
              <a:t>tedarikfi </a:t>
            </a:r>
            <a:r>
              <a:rPr dirty="0" sz="1150" spc="20" i="1">
                <a:solidFill>
                  <a:srgbClr val="0F1111"/>
                </a:solidFill>
                <a:latin typeface="Times New Roman"/>
                <a:cs typeface="Times New Roman"/>
              </a:rPr>
              <a:t>tarafindan  </a:t>
            </a:r>
            <a:r>
              <a:rPr dirty="0" sz="1150" spc="10" i="1">
                <a:solidFill>
                  <a:srgbClr val="0F1111"/>
                </a:solidFill>
                <a:latin typeface="Times New Roman"/>
                <a:cs typeface="Times New Roman"/>
              </a:rPr>
              <a:t>ithal </a:t>
            </a:r>
            <a:r>
              <a:rPr dirty="0" sz="1150" spc="20" i="1">
                <a:solidFill>
                  <a:srgbClr val="0F1111"/>
                </a:solidFill>
                <a:latin typeface="Times New Roman"/>
                <a:cs typeface="Times New Roman"/>
              </a:rPr>
              <a:t>edilen ve </a:t>
            </a:r>
            <a:r>
              <a:rPr dirty="0" sz="1150" spc="-5" i="1">
                <a:solidFill>
                  <a:srgbClr val="0F1111"/>
                </a:solidFill>
                <a:latin typeface="Times New Roman"/>
                <a:cs typeface="Times New Roman"/>
              </a:rPr>
              <a:t>Teb/ig </a:t>
            </a:r>
            <a:r>
              <a:rPr dirty="0" sz="1150" spc="-70" i="1">
                <a:solidFill>
                  <a:srgbClr val="0F1111"/>
                </a:solidFill>
                <a:latin typeface="Times New Roman"/>
                <a:cs typeface="Times New Roman"/>
              </a:rPr>
              <a:t>eki11de </a:t>
            </a:r>
            <a:r>
              <a:rPr dirty="0" sz="1150" spc="25" i="1">
                <a:solidFill>
                  <a:srgbClr val="0F1111"/>
                </a:solidFill>
                <a:latin typeface="Times New Roman"/>
                <a:cs typeface="Times New Roman"/>
              </a:rPr>
              <a:t>yer </a:t>
            </a:r>
            <a:r>
              <a:rPr dirty="0" sz="1150" spc="10" i="1">
                <a:solidFill>
                  <a:srgbClr val="0F1111"/>
                </a:solidFill>
                <a:latin typeface="Times New Roman"/>
                <a:cs typeface="Times New Roman"/>
              </a:rPr>
              <a:t>a/an </a:t>
            </a:r>
            <a:r>
              <a:rPr dirty="0" sz="1150" spc="-15" i="1">
                <a:solidFill>
                  <a:srgbClr val="0F1111"/>
                </a:solidFill>
                <a:latin typeface="Times New Roman"/>
                <a:cs typeface="Times New Roman"/>
              </a:rPr>
              <a:t>iiriinlerden </a:t>
            </a:r>
            <a:r>
              <a:rPr dirty="0" sz="1150" spc="-75" i="1">
                <a:solidFill>
                  <a:srgbClr val="0F1111"/>
                </a:solidFill>
                <a:latin typeface="Times New Roman"/>
                <a:cs typeface="Times New Roman"/>
              </a:rPr>
              <a:t>Sa11ayi </a:t>
            </a:r>
            <a:r>
              <a:rPr dirty="0" sz="1150" spc="35" i="1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-5" i="1">
                <a:solidFill>
                  <a:srgbClr val="0F1111"/>
                </a:solidFill>
                <a:latin typeface="Times New Roman"/>
                <a:cs typeface="Times New Roman"/>
              </a:rPr>
              <a:t>Teknoloji </a:t>
            </a:r>
            <a:r>
              <a:rPr dirty="0" sz="1150" spc="-25" i="1">
                <a:solidFill>
                  <a:srgbClr val="0F1111"/>
                </a:solidFill>
                <a:latin typeface="Times New Roman"/>
                <a:cs typeface="Times New Roman"/>
              </a:rPr>
              <a:t>Bakan/zgz </a:t>
            </a:r>
            <a:r>
              <a:rPr dirty="0" sz="1150" spc="20" i="1">
                <a:solidFill>
                  <a:srgbClr val="0F1111"/>
                </a:solidFill>
                <a:latin typeface="Times New Roman"/>
                <a:cs typeface="Times New Roman"/>
              </a:rPr>
              <a:t>tarafindan </a:t>
            </a:r>
            <a:r>
              <a:rPr dirty="0" sz="1150" spc="30" i="1">
                <a:solidFill>
                  <a:srgbClr val="0F1111"/>
                </a:solidFill>
                <a:latin typeface="Times New Roman"/>
                <a:cs typeface="Times New Roman"/>
              </a:rPr>
              <a:t>uygun  </a:t>
            </a:r>
            <a:r>
              <a:rPr dirty="0" sz="1150" spc="5" i="1">
                <a:solidFill>
                  <a:srgbClr val="0F1111"/>
                </a:solidFill>
                <a:latin typeface="Times New Roman"/>
                <a:cs typeface="Times New Roman"/>
              </a:rPr>
              <a:t>goriilenler </a:t>
            </a:r>
            <a:r>
              <a:rPr dirty="0" sz="1150" spc="70" i="1">
                <a:solidFill>
                  <a:srgbClr val="0F1111"/>
                </a:solidFill>
                <a:latin typeface="Times New Roman"/>
                <a:cs typeface="Times New Roman"/>
              </a:rPr>
              <a:t>ifin </a:t>
            </a:r>
            <a:r>
              <a:rPr dirty="0" sz="1150" spc="-65" i="1">
                <a:solidFill>
                  <a:srgbClr val="0F1111"/>
                </a:solidFill>
                <a:latin typeface="Times New Roman"/>
                <a:cs typeface="Times New Roman"/>
              </a:rPr>
              <a:t>amla11 </a:t>
            </a:r>
            <a:r>
              <a:rPr dirty="0" sz="1150" spc="15" i="1">
                <a:solidFill>
                  <a:srgbClr val="0F1111"/>
                </a:solidFill>
                <a:latin typeface="Times New Roman"/>
                <a:cs typeface="Times New Roman"/>
              </a:rPr>
              <a:t>Bakanlikfa </a:t>
            </a:r>
            <a:r>
              <a:rPr dirty="0" sz="1150" spc="20" i="1">
                <a:solidFill>
                  <a:srgbClr val="0F1111"/>
                </a:solidFill>
                <a:latin typeface="Times New Roman"/>
                <a:cs typeface="Times New Roman"/>
              </a:rPr>
              <a:t>ya </a:t>
            </a:r>
            <a:r>
              <a:rPr dirty="0" sz="1150" spc="10" i="1">
                <a:solidFill>
                  <a:srgbClr val="0F1111"/>
                </a:solidFill>
                <a:latin typeface="Times New Roman"/>
                <a:cs typeface="Times New Roman"/>
              </a:rPr>
              <a:t>da </a:t>
            </a:r>
            <a:r>
              <a:rPr dirty="0" sz="1150" spc="25" i="1">
                <a:solidFill>
                  <a:srgbClr val="0F1111"/>
                </a:solidFill>
                <a:latin typeface="Times New Roman"/>
                <a:cs typeface="Times New Roman"/>
              </a:rPr>
              <a:t>amlan </a:t>
            </a:r>
            <a:r>
              <a:rPr dirty="0" sz="1150" spc="20" i="1">
                <a:solidFill>
                  <a:srgbClr val="0F1111"/>
                </a:solidFill>
                <a:latin typeface="Times New Roman"/>
                <a:cs typeface="Times New Roman"/>
              </a:rPr>
              <a:t>Bakanlikfa </a:t>
            </a:r>
            <a:r>
              <a:rPr dirty="0" sz="1150" spc="10" i="1">
                <a:solidFill>
                  <a:srgbClr val="0F1111"/>
                </a:solidFill>
                <a:latin typeface="Times New Roman"/>
                <a:cs typeface="Times New Roman"/>
              </a:rPr>
              <a:t>yetkilendirilecek </a:t>
            </a:r>
            <a:r>
              <a:rPr dirty="0" sz="1150" spc="30" i="1">
                <a:solidFill>
                  <a:srgbClr val="0F1111"/>
                </a:solidFill>
                <a:latin typeface="Times New Roman"/>
                <a:cs typeface="Times New Roman"/>
              </a:rPr>
              <a:t>olan </a:t>
            </a:r>
            <a:r>
              <a:rPr dirty="0" sz="1150" spc="25" i="1">
                <a:solidFill>
                  <a:srgbClr val="0F1111"/>
                </a:solidFill>
                <a:latin typeface="Times New Roman"/>
                <a:cs typeface="Times New Roman"/>
              </a:rPr>
              <a:t>kuntlttifO </a:t>
            </a:r>
            <a:r>
              <a:rPr dirty="0" sz="1150" spc="10" i="1">
                <a:solidFill>
                  <a:srgbClr val="0F1111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25" i="1">
                <a:solidFill>
                  <a:srgbClr val="0F1111"/>
                </a:solidFill>
                <a:latin typeface="Times New Roman"/>
                <a:cs typeface="Times New Roman"/>
              </a:rPr>
              <a:t>girdisi  </a:t>
            </a:r>
            <a:r>
              <a:rPr dirty="0" sz="1150" spc="5" i="1">
                <a:solidFill>
                  <a:srgbClr val="0F1111"/>
                </a:solidFill>
                <a:latin typeface="Times New Roman"/>
                <a:cs typeface="Times New Roman"/>
              </a:rPr>
              <a:t>muafiyetine</a:t>
            </a:r>
            <a:r>
              <a:rPr dirty="0" sz="1150" spc="295" i="1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5" i="1">
                <a:solidFill>
                  <a:srgbClr val="0F1111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-20" i="1">
                <a:solidFill>
                  <a:srgbClr val="0F1111"/>
                </a:solidFill>
                <a:latin typeface="Times New Roman"/>
                <a:cs typeface="Times New Roman"/>
              </a:rPr>
              <a:t>yazz  </a:t>
            </a:r>
            <a:r>
              <a:rPr dirty="0" sz="1150" i="1">
                <a:solidFill>
                  <a:srgbClr val="0F1111"/>
                </a:solidFill>
                <a:latin typeface="Times New Roman"/>
                <a:cs typeface="Times New Roman"/>
              </a:rPr>
              <a:t>diizenlenir." 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hiikmii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-35">
                <a:solidFill>
                  <a:srgbClr val="0F1111"/>
                </a:solidFill>
                <a:latin typeface="Times New Roman"/>
                <a:cs typeface="Times New Roman"/>
              </a:rPr>
              <a:t>Bakanhg1m1zca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girdisi muafiyetine  </a:t>
            </a:r>
            <a:r>
              <a:rPr dirty="0" sz="1200" spc="10">
                <a:solidFill>
                  <a:srgbClr val="0F1111"/>
                </a:solidFill>
                <a:latin typeface="Times New Roman"/>
                <a:cs typeface="Times New Roman"/>
              </a:rPr>
              <a:t>ili</a:t>
            </a:r>
            <a:r>
              <a:rPr dirty="0" sz="1200" spc="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0F1111"/>
                </a:solidFill>
                <a:latin typeface="Times New Roman"/>
                <a:cs typeface="Times New Roman"/>
              </a:rPr>
              <a:t>kin</a:t>
            </a:r>
            <a:r>
              <a:rPr dirty="0" sz="1200" spc="-1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usul</a:t>
            </a:r>
            <a:r>
              <a:rPr dirty="0" sz="1150" spc="-2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</a:t>
            </a:r>
            <a:r>
              <a:rPr dirty="0" sz="1150" spc="-4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esaslar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Genelge</a:t>
            </a:r>
            <a:r>
              <a:rPr dirty="0" sz="1150" spc="-2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ile</a:t>
            </a:r>
            <a:r>
              <a:rPr dirty="0" sz="1150" spc="-4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diizenlenmektedir.</a:t>
            </a:r>
            <a:endParaRPr sz="1150">
              <a:latin typeface="Times New Roman"/>
              <a:cs typeface="Times New Roman"/>
            </a:endParaRPr>
          </a:p>
          <a:p>
            <a:pPr algn="just" marL="12700" marR="11430" indent="424180">
              <a:lnSpc>
                <a:spcPct val="110900"/>
              </a:lnSpc>
              <a:spcBef>
                <a:spcPts val="135"/>
              </a:spcBef>
            </a:pP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Sanayi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Teknoloji il </a:t>
            </a:r>
            <a:r>
              <a:rPr dirty="0" sz="1150" spc="-10">
                <a:solidFill>
                  <a:srgbClr val="0F1111"/>
                </a:solidFill>
                <a:latin typeface="Times New Roman"/>
                <a:cs typeface="Times New Roman"/>
              </a:rPr>
              <a:t>Miidiirliiklerimiz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yiiriltiilen </a:t>
            </a:r>
            <a:r>
              <a:rPr dirty="0" sz="1150" spc="15" i="1">
                <a:solidFill>
                  <a:srgbClr val="0F1111"/>
                </a:solidFill>
                <a:latin typeface="Times New Roman"/>
                <a:cs typeface="Times New Roman"/>
              </a:rPr>
              <a:t>"Uretim Girdisi </a:t>
            </a:r>
            <a:r>
              <a:rPr dirty="0" sz="1150" spc="40" i="1">
                <a:solidFill>
                  <a:srgbClr val="0F1111"/>
                </a:solidFill>
                <a:latin typeface="Times New Roman"/>
                <a:cs typeface="Times New Roman"/>
              </a:rPr>
              <a:t>Muafiyeti" 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i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lemlerine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yonelik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uygulama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usul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esaslanru belirleyen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-40">
                <a:solidFill>
                  <a:srgbClr val="0F1111"/>
                </a:solidFill>
                <a:latin typeface="Times New Roman"/>
                <a:cs typeface="Times New Roman"/>
              </a:rPr>
              <a:t>Bakanhg1m1z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04.01.2024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tarihi 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itibariyle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yayrmlanan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Genelgeler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18.01.2024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tarihi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itibariyle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revize </a:t>
            </a:r>
            <a:r>
              <a:rPr dirty="0" sz="1150" spc="85">
                <a:solidFill>
                  <a:srgbClr val="0F1111"/>
                </a:solidFill>
                <a:latin typeface="Times New Roman"/>
                <a:cs typeface="Times New Roman"/>
              </a:rPr>
              <a:t>edilmi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olup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soz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konusu Genelgeler  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yazlilllZ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ekinde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gonderilmekte,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aynca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bahse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konusu Genelgeler  BakanhglilllZm</a:t>
            </a:r>
            <a:r>
              <a:rPr dirty="0" sz="1150" spc="29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internet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sayfasmda 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"Duyurular" </a:t>
            </a:r>
            <a:r>
              <a:rPr dirty="0" sz="1150" spc="-80">
                <a:solidFill>
                  <a:srgbClr val="0F1111"/>
                </a:solidFill>
                <a:latin typeface="Times New Roman"/>
                <a:cs typeface="Times New Roman"/>
              </a:rPr>
              <a:t>"k.1smmda </a:t>
            </a:r>
            <a:r>
              <a:rPr dirty="0" sz="1150" spc="-90" i="1">
                <a:solidFill>
                  <a:srgbClr val="0F1111"/>
                </a:solidFill>
                <a:latin typeface="Times New Roman"/>
                <a:cs typeface="Times New Roman"/>
              </a:rPr>
              <a:t>(h </a:t>
            </a:r>
            <a:r>
              <a:rPr dirty="0" sz="1150" spc="-45" i="1">
                <a:solidFill>
                  <a:srgbClr val="0F1111"/>
                </a:solidFill>
                <a:latin typeface="Times New Roman"/>
                <a:cs typeface="Times New Roman"/>
                <a:hlinkClick r:id="rId3"/>
              </a:rPr>
              <a:t>ttps://ww</a:t>
            </a:r>
            <a:r>
              <a:rPr dirty="0" sz="1150" spc="-45" i="1">
                <a:solidFill>
                  <a:srgbClr val="0F1111"/>
                </a:solidFill>
                <a:latin typeface="Times New Roman"/>
                <a:cs typeface="Times New Roman"/>
              </a:rPr>
              <a:t>w</a:t>
            </a:r>
            <a:r>
              <a:rPr dirty="0" sz="1150" spc="-45" i="1">
                <a:solidFill>
                  <a:srgbClr val="464444"/>
                </a:solidFill>
                <a:latin typeface="Times New Roman"/>
                <a:cs typeface="Times New Roman"/>
              </a:rPr>
              <a:t>.</a:t>
            </a:r>
            <a:r>
              <a:rPr dirty="0" sz="1150" spc="-45" i="1">
                <a:solidFill>
                  <a:srgbClr val="0F1111"/>
                </a:solidFill>
                <a:latin typeface="Times New Roman"/>
                <a:cs typeface="Times New Roman"/>
              </a:rPr>
              <a:t>sanay</a:t>
            </a:r>
            <a:r>
              <a:rPr dirty="0" sz="1150" spc="-45" i="1">
                <a:solidFill>
                  <a:srgbClr val="0F1111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dirty="0" sz="1150" spc="-45" i="1">
                <a:solidFill>
                  <a:srgbClr val="464444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1150" spc="-45" i="1">
                <a:solidFill>
                  <a:srgbClr val="0F1111"/>
                </a:solidFill>
                <a:latin typeface="Times New Roman"/>
                <a:cs typeface="Times New Roman"/>
                <a:hlinkClick r:id="rId3"/>
              </a:rPr>
              <a:t>gov.tr/medya/11dy11ntlar/uretim-girdisi-mufaiyet-be/gesi-islem/e </a:t>
            </a:r>
            <a:r>
              <a:rPr dirty="0" sz="1150" spc="15" i="1">
                <a:solidFill>
                  <a:srgbClr val="0F1111"/>
                </a:solidFill>
                <a:latin typeface="Times New Roman"/>
                <a:cs typeface="Times New Roman"/>
              </a:rPr>
              <a:t>ri2) 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yaymlanm1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ttr.</a:t>
            </a:r>
            <a:endParaRPr sz="1150">
              <a:latin typeface="Times New Roman"/>
              <a:cs typeface="Times New Roman"/>
            </a:endParaRPr>
          </a:p>
          <a:p>
            <a:pPr algn="just" marL="452755">
              <a:lnSpc>
                <a:spcPct val="100000"/>
              </a:lnSpc>
              <a:spcBef>
                <a:spcPts val="175"/>
              </a:spcBef>
            </a:pP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Soz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konusu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Genelgeler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iiretim girdisi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ba vurusunda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bulunacak</a:t>
            </a:r>
            <a:r>
              <a:rPr dirty="0" sz="1150" spc="-3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firmalann;</a:t>
            </a:r>
            <a:endParaRPr sz="1150">
              <a:latin typeface="Times New Roman"/>
              <a:cs typeface="Times New Roman"/>
            </a:endParaRPr>
          </a:p>
          <a:p>
            <a:pPr algn="just" marL="455930" marR="23495" indent="-12065">
              <a:lnSpc>
                <a:spcPct val="112400"/>
              </a:lnSpc>
              <a:spcBef>
                <a:spcPts val="580"/>
              </a:spcBef>
              <a:buFont typeface="Times New Roman"/>
              <a:buChar char="•"/>
              <a:tabLst>
                <a:tab pos="679450" algn="l"/>
              </a:tabLst>
            </a:pPr>
            <a:r>
              <a:rPr dirty="0" sz="1150" spc="-40" b="1">
                <a:solidFill>
                  <a:srgbClr val="0F1111"/>
                </a:solidFill>
                <a:latin typeface="Times New Roman"/>
                <a:cs typeface="Times New Roman"/>
              </a:rPr>
              <a:t>Bakan1Ig1miz </a:t>
            </a:r>
            <a:r>
              <a:rPr dirty="0" sz="1150" spc="15" b="1">
                <a:solidFill>
                  <a:srgbClr val="0F1111"/>
                </a:solidFill>
                <a:latin typeface="Times New Roman"/>
                <a:cs typeface="Times New Roman"/>
              </a:rPr>
              <a:t>gorev </a:t>
            </a:r>
            <a:r>
              <a:rPr dirty="0" sz="1150" spc="40" b="1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10" b="1">
                <a:solidFill>
                  <a:srgbClr val="0F1111"/>
                </a:solidFill>
                <a:latin typeface="Times New Roman"/>
                <a:cs typeface="Times New Roman"/>
              </a:rPr>
              <a:t>yetki alanmda </a:t>
            </a:r>
            <a:r>
              <a:rPr dirty="0" sz="1150" spc="30" b="1">
                <a:solidFill>
                  <a:srgbClr val="0F1111"/>
                </a:solidFill>
                <a:latin typeface="Times New Roman"/>
                <a:cs typeface="Times New Roman"/>
              </a:rPr>
              <a:t>yer </a:t>
            </a:r>
            <a:r>
              <a:rPr dirty="0" sz="1150" spc="10" b="1">
                <a:solidFill>
                  <a:srgbClr val="0F1111"/>
                </a:solidFill>
                <a:latin typeface="Times New Roman"/>
                <a:cs typeface="Times New Roman"/>
              </a:rPr>
              <a:t>almayan nihai iiriinlerde </a:t>
            </a:r>
            <a:r>
              <a:rPr dirty="0" sz="1150" spc="25" b="1">
                <a:solidFill>
                  <a:srgbClr val="0F1111"/>
                </a:solidFill>
                <a:latin typeface="Times New Roman"/>
                <a:cs typeface="Times New Roman"/>
              </a:rPr>
              <a:t>kullamlacak girdi  </a:t>
            </a:r>
            <a:r>
              <a:rPr dirty="0" sz="1150" spc="5" b="1">
                <a:solidFill>
                  <a:srgbClr val="0F1111"/>
                </a:solidFill>
                <a:latin typeface="Times New Roman"/>
                <a:cs typeface="Times New Roman"/>
              </a:rPr>
              <a:t>iiriinler </a:t>
            </a:r>
            <a:r>
              <a:rPr dirty="0" sz="1150" spc="60" b="1">
                <a:solidFill>
                  <a:srgbClr val="0F1111"/>
                </a:solidFill>
                <a:latin typeface="Times New Roman"/>
                <a:cs typeface="Times New Roman"/>
              </a:rPr>
              <a:t>i </a:t>
            </a:r>
            <a:r>
              <a:rPr dirty="0" sz="1150" spc="90" b="1">
                <a:solidFill>
                  <a:srgbClr val="0F1111"/>
                </a:solidFill>
                <a:latin typeface="Times New Roman"/>
                <a:cs typeface="Times New Roman"/>
              </a:rPr>
              <a:t>in </a:t>
            </a:r>
            <a:r>
              <a:rPr dirty="0" sz="1150" spc="15" b="1">
                <a:solidFill>
                  <a:srgbClr val="0F1111"/>
                </a:solidFill>
                <a:latin typeface="Times New Roman"/>
                <a:cs typeface="Times New Roman"/>
              </a:rPr>
              <a:t>firmalarm </a:t>
            </a:r>
            <a:r>
              <a:rPr dirty="0" sz="1150" spc="5" b="1">
                <a:solidFill>
                  <a:srgbClr val="0F1111"/>
                </a:solidFill>
                <a:latin typeface="Times New Roman"/>
                <a:cs typeface="Times New Roman"/>
              </a:rPr>
              <a:t>dogrudan </a:t>
            </a:r>
            <a:r>
              <a:rPr dirty="0" sz="1150" b="1">
                <a:solidFill>
                  <a:srgbClr val="0F1111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5" b="1">
                <a:solidFill>
                  <a:srgbClr val="0F1111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10" b="1">
                <a:solidFill>
                  <a:srgbClr val="0F1111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20" b="1">
                <a:solidFill>
                  <a:srgbClr val="0F1111"/>
                </a:solidFill>
                <a:latin typeface="Times New Roman"/>
                <a:cs typeface="Times New Roman"/>
              </a:rPr>
              <a:t>ba </a:t>
            </a:r>
            <a:r>
              <a:rPr dirty="0" sz="1150" spc="25" b="1">
                <a:solidFill>
                  <a:srgbClr val="0F1111"/>
                </a:solidFill>
                <a:latin typeface="Times New Roman"/>
                <a:cs typeface="Times New Roman"/>
              </a:rPr>
              <a:t>vurusunda</a:t>
            </a:r>
            <a:r>
              <a:rPr dirty="0" sz="1150" spc="300" b="1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 b="1">
                <a:solidFill>
                  <a:srgbClr val="0F1111"/>
                </a:solidFill>
                <a:latin typeface="Times New Roman"/>
                <a:cs typeface="Times New Roman"/>
              </a:rPr>
              <a:t>bulunamayacag1,</a:t>
            </a:r>
            <a:endParaRPr sz="1150">
              <a:latin typeface="Times New Roman"/>
              <a:cs typeface="Times New Roman"/>
            </a:endParaRPr>
          </a:p>
          <a:p>
            <a:pPr algn="just" marL="450850" marR="29845" indent="-6985">
              <a:lnSpc>
                <a:spcPct val="111500"/>
              </a:lnSpc>
              <a:spcBef>
                <a:spcPts val="600"/>
              </a:spcBef>
              <a:buChar char="•"/>
              <a:tabLst>
                <a:tab pos="680085" algn="l"/>
              </a:tabLst>
            </a:pP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Soz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konusu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iirilnlere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yonelik iiretim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ba vurusu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yapilabilmesi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i9in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finnalar 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oncelikle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Turk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Standardlan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Enstitiisiince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(TSE)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diizenlenen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Dretim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On 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inceleme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Raporunun 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sunulacag1,</a:t>
            </a:r>
            <a:endParaRPr sz="1150">
              <a:latin typeface="Times New Roman"/>
              <a:cs typeface="Times New Roman"/>
            </a:endParaRPr>
          </a:p>
          <a:p>
            <a:pPr algn="just" marL="457834" marR="37465" indent="-10160">
              <a:lnSpc>
                <a:spcPct val="112400"/>
              </a:lnSpc>
              <a:spcBef>
                <a:spcPts val="535"/>
              </a:spcBef>
              <a:buChar char="•"/>
              <a:tabLst>
                <a:tab pos="686435" algn="l"/>
              </a:tabLst>
            </a:pPr>
            <a:r>
              <a:rPr dirty="0" sz="1150" spc="-35">
                <a:solidFill>
                  <a:srgbClr val="0F1111"/>
                </a:solidFill>
                <a:latin typeface="Times New Roman"/>
                <a:cs typeface="Times New Roman"/>
              </a:rPr>
              <a:t>Bakanhg1m12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gorev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yetki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alanmda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yer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alan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ancak </a:t>
            </a:r>
            <a:r>
              <a:rPr dirty="0" sz="1150" spc="-25">
                <a:solidFill>
                  <a:srgbClr val="0F1111"/>
                </a:solidFill>
                <a:latin typeface="Times New Roman"/>
                <a:cs typeface="Times New Roman"/>
              </a:rPr>
              <a:t>Bakanhg1m1zca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uygun 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gorillmeyen/reddedilen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iirilnler i9in </a:t>
            </a:r>
            <a:r>
              <a:rPr dirty="0" sz="1150" spc="45">
                <a:solidFill>
                  <a:srgbClr val="0F1111"/>
                </a:solidFill>
                <a:latin typeface="Times New Roman"/>
                <a:cs typeface="Times New Roman"/>
              </a:rPr>
              <a:t>TSE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Dretim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On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inceleme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Raporu olsa dahi  ba vurunun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kabul</a:t>
            </a:r>
            <a:r>
              <a:rPr dirty="0" sz="1150" spc="9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edilmeyecegi,</a:t>
            </a:r>
            <a:endParaRPr sz="1150">
              <a:latin typeface="Times New Roman"/>
              <a:cs typeface="Times New Roman"/>
            </a:endParaRPr>
          </a:p>
          <a:p>
            <a:pPr algn="just" marL="480695" marR="42545" indent="-17145">
              <a:lnSpc>
                <a:spcPct val="108700"/>
              </a:lnSpc>
              <a:spcBef>
                <a:spcPts val="585"/>
              </a:spcBef>
              <a:buChar char="•"/>
              <a:tabLst>
                <a:tab pos="697865" algn="l"/>
              </a:tabLst>
            </a:pP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Urilnlerin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ilgili teknik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mevzuatma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uygunlugu </a:t>
            </a:r>
            <a:r>
              <a:rPr dirty="0" sz="1150" spc="55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giivenli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olduguna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ili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kin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dogrulamamn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bu 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rapor </a:t>
            </a:r>
            <a:r>
              <a:rPr dirty="0" sz="1150" spc="-40">
                <a:solidFill>
                  <a:srgbClr val="0F1111"/>
                </a:solidFill>
                <a:latin typeface="Times New Roman"/>
                <a:cs typeface="Times New Roman"/>
              </a:rPr>
              <a:t>vas1tas1yla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belgelenmesi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icin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gerekli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diger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belgeler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ile </a:t>
            </a:r>
            <a:r>
              <a:rPr dirty="0" sz="1150" spc="20" b="1">
                <a:solidFill>
                  <a:srgbClr val="0F1111"/>
                </a:solidFill>
                <a:latin typeface="Times New Roman"/>
                <a:cs typeface="Times New Roman"/>
              </a:rPr>
              <a:t>birlikte </a:t>
            </a:r>
            <a:r>
              <a:rPr dirty="0" sz="1150" spc="40" b="1">
                <a:solidFill>
                  <a:srgbClr val="0F1111"/>
                </a:solidFill>
                <a:latin typeface="Times New Roman"/>
                <a:cs typeface="Times New Roman"/>
              </a:rPr>
              <a:t>ba vuru  </a:t>
            </a:r>
            <a:r>
              <a:rPr dirty="0" sz="1150" spc="30" b="1">
                <a:solidFill>
                  <a:srgbClr val="0F1111"/>
                </a:solidFill>
                <a:latin typeface="Times New Roman"/>
                <a:cs typeface="Times New Roman"/>
              </a:rPr>
              <a:t>a </a:t>
            </a:r>
            <a:r>
              <a:rPr dirty="0" sz="1150" spc="35" b="1">
                <a:solidFill>
                  <a:srgbClr val="0F1111"/>
                </a:solidFill>
                <a:latin typeface="Times New Roman"/>
                <a:cs typeface="Times New Roman"/>
              </a:rPr>
              <a:t>amasmda</a:t>
            </a:r>
            <a:r>
              <a:rPr dirty="0" sz="1150" spc="50" b="1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b="1">
                <a:solidFill>
                  <a:srgbClr val="0F1111"/>
                </a:solidFill>
                <a:latin typeface="Times New Roman"/>
                <a:cs typeface="Times New Roman"/>
              </a:rPr>
              <a:t>yiiklenecegi,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63593" y="9436737"/>
            <a:ext cx="260921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461A18"/>
                </a:solidFill>
                <a:latin typeface="Times New Roman"/>
                <a:cs typeface="Times New Roman"/>
              </a:rPr>
              <a:t>fiu </a:t>
            </a:r>
            <a:r>
              <a:rPr dirty="0" sz="1000" spc="-5">
                <a:solidFill>
                  <a:srgbClr val="461A18"/>
                </a:solidFill>
                <a:latin typeface="Times New Roman"/>
                <a:cs typeface="Times New Roman"/>
              </a:rPr>
              <a:t>b</a:t>
            </a:r>
            <a:r>
              <a:rPr dirty="0" sz="1000" spc="-5">
                <a:solidFill>
                  <a:srgbClr val="79363A"/>
                </a:solidFill>
                <a:latin typeface="Times New Roman"/>
                <a:cs typeface="Times New Roman"/>
              </a:rPr>
              <a:t>e</a:t>
            </a:r>
            <a:r>
              <a:rPr dirty="0" sz="1000" spc="-5">
                <a:solidFill>
                  <a:srgbClr val="330A0A"/>
                </a:solidFill>
                <a:latin typeface="Times New Roman"/>
                <a:cs typeface="Times New Roman"/>
              </a:rPr>
              <a:t>i</a:t>
            </a:r>
            <a:r>
              <a:rPr dirty="0" sz="1000" spc="-5">
                <a:solidFill>
                  <a:srgbClr val="79363A"/>
                </a:solidFill>
                <a:latin typeface="Times New Roman"/>
                <a:cs typeface="Times New Roman"/>
              </a:rPr>
              <a:t>ge</a:t>
            </a:r>
            <a:r>
              <a:rPr dirty="0" sz="1000" spc="-5">
                <a:solidFill>
                  <a:srgbClr val="672626"/>
                </a:solidFill>
                <a:latin typeface="Times New Roman"/>
                <a:cs typeface="Times New Roman"/>
              </a:rPr>
              <a:t>g</a:t>
            </a:r>
            <a:r>
              <a:rPr dirty="0" sz="1000" spc="-5">
                <a:solidFill>
                  <a:srgbClr val="461A18"/>
                </a:solidFill>
                <a:latin typeface="Times New Roman"/>
                <a:cs typeface="Times New Roman"/>
              </a:rPr>
              <a:t>ii</a:t>
            </a:r>
            <a:r>
              <a:rPr dirty="0" sz="1000" spc="-5">
                <a:solidFill>
                  <a:srgbClr val="672626"/>
                </a:solidFill>
                <a:latin typeface="Times New Roman"/>
                <a:cs typeface="Times New Roman"/>
              </a:rPr>
              <a:t>ve</a:t>
            </a:r>
            <a:r>
              <a:rPr dirty="0" sz="1000" spc="-5">
                <a:solidFill>
                  <a:srgbClr val="461A18"/>
                </a:solidFill>
                <a:latin typeface="Times New Roman"/>
                <a:cs typeface="Times New Roman"/>
              </a:rPr>
              <a:t>nli </a:t>
            </a:r>
            <a:r>
              <a:rPr dirty="0" sz="1000" spc="-10">
                <a:solidFill>
                  <a:srgbClr val="672626"/>
                </a:solidFill>
                <a:latin typeface="Times New Roman"/>
                <a:cs typeface="Times New Roman"/>
              </a:rPr>
              <a:t>e</a:t>
            </a:r>
            <a:r>
              <a:rPr dirty="0" sz="1000" spc="-10">
                <a:solidFill>
                  <a:srgbClr val="461A18"/>
                </a:solidFill>
                <a:latin typeface="Times New Roman"/>
                <a:cs typeface="Times New Roman"/>
              </a:rPr>
              <a:t>lcklroni</a:t>
            </a:r>
            <a:r>
              <a:rPr dirty="0" sz="1000" spc="-10">
                <a:solidFill>
                  <a:srgbClr val="672626"/>
                </a:solidFill>
                <a:latin typeface="Times New Roman"/>
                <a:cs typeface="Times New Roman"/>
              </a:rPr>
              <a:t>k </a:t>
            </a:r>
            <a:r>
              <a:rPr dirty="0" sz="1000" spc="-35">
                <a:solidFill>
                  <a:srgbClr val="461A18"/>
                </a:solidFill>
                <a:latin typeface="Times New Roman"/>
                <a:cs typeface="Times New Roman"/>
              </a:rPr>
              <a:t>im</a:t>
            </a:r>
            <a:r>
              <a:rPr dirty="0" sz="1000" spc="-35">
                <a:solidFill>
                  <a:srgbClr val="79363A"/>
                </a:solidFill>
                <a:latin typeface="Times New Roman"/>
                <a:cs typeface="Times New Roman"/>
              </a:rPr>
              <a:t>z</a:t>
            </a:r>
            <a:r>
              <a:rPr dirty="0" sz="1000" spc="-35">
                <a:solidFill>
                  <a:srgbClr val="461A18"/>
                </a:solidFill>
                <a:latin typeface="Times New Roman"/>
                <a:cs typeface="Times New Roman"/>
              </a:rPr>
              <a:t>n </a:t>
            </a:r>
            <a:r>
              <a:rPr dirty="0" sz="1000" spc="-5">
                <a:solidFill>
                  <a:srgbClr val="330A0A"/>
                </a:solidFill>
                <a:latin typeface="Times New Roman"/>
                <a:cs typeface="Times New Roman"/>
              </a:rPr>
              <a:t>il</a:t>
            </a:r>
            <a:r>
              <a:rPr dirty="0" sz="1000" spc="-5">
                <a:solidFill>
                  <a:srgbClr val="79363A"/>
                </a:solidFill>
                <a:latin typeface="Times New Roman"/>
                <a:cs typeface="Times New Roman"/>
              </a:rPr>
              <a:t>c </a:t>
            </a:r>
            <a:r>
              <a:rPr dirty="0" sz="1000" spc="-60">
                <a:solidFill>
                  <a:srgbClr val="461A18"/>
                </a:solidFill>
                <a:latin typeface="Times New Roman"/>
                <a:cs typeface="Times New Roman"/>
              </a:rPr>
              <a:t>im </a:t>
            </a:r>
            <a:r>
              <a:rPr dirty="0" sz="1000" spc="-25">
                <a:solidFill>
                  <a:srgbClr val="672626"/>
                </a:solidFill>
                <a:latin typeface="Times New Roman"/>
                <a:cs typeface="Times New Roman"/>
              </a:rPr>
              <a:t>z</a:t>
            </a:r>
            <a:r>
              <a:rPr dirty="0" sz="1000" spc="-25">
                <a:solidFill>
                  <a:srgbClr val="461A18"/>
                </a:solidFill>
                <a:latin typeface="Times New Roman"/>
                <a:cs typeface="Times New Roman"/>
              </a:rPr>
              <a:t>nlannu</a:t>
            </a:r>
            <a:r>
              <a:rPr dirty="0" sz="1000" spc="-20">
                <a:solidFill>
                  <a:srgbClr val="461A18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461A18"/>
                </a:solidFill>
                <a:latin typeface="Times New Roman"/>
                <a:cs typeface="Times New Roman"/>
              </a:rPr>
              <a:t>tir</a:t>
            </a:r>
            <a:r>
              <a:rPr dirty="0" sz="1000" spc="-5">
                <a:solidFill>
                  <a:srgbClr val="464444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0199" y="9728579"/>
            <a:ext cx="701675" cy="0"/>
          </a:xfrm>
          <a:custGeom>
            <a:avLst/>
            <a:gdLst/>
            <a:ahLst/>
            <a:cxnLst/>
            <a:rect l="l" t="t" r="r" b="b"/>
            <a:pathLst>
              <a:path w="701675" h="0">
                <a:moveTo>
                  <a:pt x="0" y="0"/>
                </a:moveTo>
                <a:lnTo>
                  <a:pt x="701050" y="0"/>
                </a:lnTo>
              </a:path>
            </a:pathLst>
          </a:custGeom>
          <a:ln w="12736">
            <a:solidFill>
              <a:srgbClr val="0F111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57499" y="9620347"/>
            <a:ext cx="286258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Beige 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Dogrulama Kodu</a:t>
            </a:r>
            <a:r>
              <a:rPr dirty="0" sz="750" spc="5">
                <a:solidFill>
                  <a:srgbClr val="595654"/>
                </a:solidFill>
                <a:latin typeface="Times New Roman"/>
                <a:cs typeface="Times New Roman"/>
              </a:rPr>
              <a:t>: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09236F22</a:t>
            </a:r>
            <a:r>
              <a:rPr dirty="0" sz="750" spc="5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595654"/>
                </a:solidFill>
                <a:latin typeface="Times New Roman"/>
                <a:cs typeface="Times New Roman"/>
              </a:rPr>
              <a:t>-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63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</a:rPr>
              <a:t>C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9-4DA9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</a:rPr>
              <a:t>-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A603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</a:rPr>
              <a:t>-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S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</a:rPr>
              <a:t>3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6E2939B284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13136" y="9728579"/>
            <a:ext cx="2461260" cy="0"/>
          </a:xfrm>
          <a:custGeom>
            <a:avLst/>
            <a:gdLst/>
            <a:ahLst/>
            <a:cxnLst/>
            <a:rect l="l" t="t" r="r" b="b"/>
            <a:pathLst>
              <a:path w="2461260" h="0">
                <a:moveTo>
                  <a:pt x="0" y="0"/>
                </a:moveTo>
                <a:lnTo>
                  <a:pt x="2460777" y="0"/>
                </a:lnTo>
              </a:path>
            </a:pathLst>
          </a:custGeom>
          <a:ln w="12736">
            <a:solidFill>
              <a:srgbClr val="0F111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800435" y="9607610"/>
            <a:ext cx="249364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 b="1">
                <a:solidFill>
                  <a:srgbClr val="0F1111"/>
                </a:solidFill>
                <a:latin typeface="Times New Roman"/>
                <a:cs typeface="Times New Roman"/>
              </a:rPr>
              <a:t>B</a:t>
            </a:r>
            <a:r>
              <a:rPr dirty="0" sz="850" spc="-35" b="1">
                <a:solidFill>
                  <a:srgbClr val="2F2D2B"/>
                </a:solidFill>
                <a:latin typeface="Times New Roman"/>
                <a:cs typeface="Times New Roman"/>
              </a:rPr>
              <a:t>e</a:t>
            </a:r>
            <a:r>
              <a:rPr dirty="0" sz="850" spc="-35" b="1">
                <a:solidFill>
                  <a:srgbClr val="0F1111"/>
                </a:solidFill>
                <a:latin typeface="Times New Roman"/>
                <a:cs typeface="Times New Roman"/>
              </a:rPr>
              <a:t>ig</a:t>
            </a:r>
            <a:r>
              <a:rPr dirty="0" sz="850" spc="-35" b="1">
                <a:solidFill>
                  <a:srgbClr val="2F2D2B"/>
                </a:solidFill>
                <a:latin typeface="Times New Roman"/>
                <a:cs typeface="Times New Roman"/>
              </a:rPr>
              <a:t>e </a:t>
            </a:r>
            <a:r>
              <a:rPr dirty="0" sz="750" spc="20">
                <a:solidFill>
                  <a:srgbClr val="0F1111"/>
                </a:solidFill>
                <a:latin typeface="Times New Roman"/>
                <a:cs typeface="Times New Roman"/>
              </a:rPr>
              <a:t>Dogml</a:t>
            </a:r>
            <a:r>
              <a:rPr dirty="0" sz="750" spc="20">
                <a:solidFill>
                  <a:srgbClr val="2F2D2B"/>
                </a:solidFill>
                <a:latin typeface="Times New Roman"/>
                <a:cs typeface="Times New Roman"/>
              </a:rPr>
              <a:t>a</a:t>
            </a:r>
            <a:r>
              <a:rPr dirty="0" sz="750" spc="20">
                <a:solidFill>
                  <a:srgbClr val="0F1111"/>
                </a:solidFill>
                <a:latin typeface="Times New Roman"/>
                <a:cs typeface="Times New Roman"/>
              </a:rPr>
              <a:t>ma 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Adr</a:t>
            </a:r>
            <a:r>
              <a:rPr dirty="0" sz="750" spc="10">
                <a:solidFill>
                  <a:srgbClr val="2F2D2B"/>
                </a:solidFill>
                <a:latin typeface="Times New Roman"/>
                <a:cs typeface="Times New Roman"/>
              </a:rPr>
              <a:t>e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si</a:t>
            </a:r>
            <a:r>
              <a:rPr dirty="0" sz="750" spc="10">
                <a:solidFill>
                  <a:srgbClr val="595654"/>
                </a:solidFill>
                <a:latin typeface="Times New Roman"/>
                <a:cs typeface="Times New Roman"/>
              </a:rPr>
              <a:t>: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hnps</a:t>
            </a:r>
            <a:r>
              <a:rPr dirty="0" sz="750" spc="10">
                <a:solidFill>
                  <a:srgbClr val="464444"/>
                </a:solidFill>
                <a:latin typeface="Times New Roman"/>
                <a:cs typeface="Times New Roman"/>
              </a:rPr>
              <a:t>://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www</a:t>
            </a:r>
            <a:r>
              <a:rPr dirty="0" sz="750" spc="10">
                <a:solidFill>
                  <a:srgbClr val="2F2D2B"/>
                </a:solidFill>
                <a:latin typeface="Times New Roman"/>
                <a:cs typeface="Times New Roman"/>
              </a:rPr>
              <a:t>.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turkiy</a:t>
            </a:r>
            <a:r>
              <a:rPr dirty="0" sz="750" spc="-4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</a:rPr>
              <a:t>e.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gov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</a:rPr>
              <a:t>.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tr/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</a:rPr>
              <a:t>s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tb-cbys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95851" y="9182715"/>
            <a:ext cx="1072515" cy="820419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dirty="0" sz="5200" strike="sngStrike">
                <a:solidFill>
                  <a:srgbClr val="0F1111"/>
                </a:solidFill>
                <a:latin typeface="Arial"/>
                <a:cs typeface="Arial"/>
              </a:rPr>
              <a:t> </a:t>
            </a:r>
            <a:r>
              <a:rPr dirty="0" sz="5200" strike="sngStrike">
                <a:solidFill>
                  <a:srgbClr val="0F1111"/>
                </a:solidFill>
                <a:latin typeface="Arial"/>
                <a:cs typeface="Arial"/>
              </a:rPr>
              <a:t>	</a:t>
            </a:r>
            <a:r>
              <a:rPr dirty="0" sz="5200" spc="-890" strike="sngStrike">
                <a:solidFill>
                  <a:srgbClr val="0F1111"/>
                </a:solidFill>
                <a:latin typeface="Arial"/>
                <a:cs typeface="Arial"/>
              </a:rPr>
              <a:t>lil.</a:t>
            </a:r>
            <a:r>
              <a:rPr dirty="0" sz="5200" spc="-890" strike="noStrike">
                <a:solidFill>
                  <a:srgbClr val="0F1111"/>
                </a:solidFill>
                <a:latin typeface="Arial"/>
                <a:cs typeface="Arial"/>
              </a:rPr>
              <a:t> </a:t>
            </a:r>
            <a:r>
              <a:rPr dirty="0" sz="5200" spc="-680" strike="sngStrike">
                <a:solidFill>
                  <a:srgbClr val="696962"/>
                </a:solidFill>
                <a:latin typeface="Arial"/>
                <a:cs typeface="Arial"/>
              </a:rPr>
              <a:t>.</a:t>
            </a:r>
            <a:r>
              <a:rPr dirty="0" sz="5200" spc="-680" strike="sngStrike">
                <a:solidFill>
                  <a:srgbClr val="2F2D2B"/>
                </a:solidFill>
                <a:latin typeface="Arial"/>
                <a:cs typeface="Arial"/>
              </a:rPr>
              <a:t>.</a:t>
            </a:r>
            <a:r>
              <a:rPr dirty="0" sz="5200" spc="-720" strike="sngStrike">
                <a:solidFill>
                  <a:srgbClr val="2F2D2B"/>
                </a:solidFill>
                <a:latin typeface="Arial"/>
                <a:cs typeface="Arial"/>
              </a:rPr>
              <a:t> </a:t>
            </a:r>
            <a:r>
              <a:rPr dirty="0" sz="800" spc="-155" strike="noStrike">
                <a:solidFill>
                  <a:srgbClr val="0F1111"/>
                </a:solidFill>
                <a:latin typeface="Times New Roman"/>
                <a:cs typeface="Times New Roman"/>
              </a:rPr>
              <a:t>i]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1177" y="9718835"/>
            <a:ext cx="4625975" cy="316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620">
              <a:lnSpc>
                <a:spcPct val="127099"/>
              </a:lnSpc>
              <a:spcBef>
                <a:spcPts val="100"/>
              </a:spcBef>
              <a:tabLst>
                <a:tab pos="2694940" algn="l"/>
              </a:tabLst>
            </a:pP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Mustafa 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Kemal 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Mahallcsi Dumlupmar 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BuIv</a:t>
            </a:r>
            <a:r>
              <a:rPr dirty="0" sz="750" spc="5">
                <a:solidFill>
                  <a:srgbClr val="2F2D2B"/>
                </a:solidFill>
                <a:latin typeface="Times New Roman"/>
                <a:cs typeface="Times New Roman"/>
              </a:rPr>
              <a:t>a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n </a:t>
            </a:r>
            <a:r>
              <a:rPr dirty="0" sz="750" spc="20">
                <a:solidFill>
                  <a:srgbClr val="2F2D2B"/>
                </a:solidFill>
                <a:latin typeface="Times New Roman"/>
                <a:cs typeface="Times New Roman"/>
              </a:rPr>
              <a:t>Es</a:t>
            </a:r>
            <a:r>
              <a:rPr dirty="0" sz="750" spc="20">
                <a:solidFill>
                  <a:srgbClr val="0F1111"/>
                </a:solidFill>
                <a:latin typeface="Times New Roman"/>
                <a:cs typeface="Times New Roman"/>
              </a:rPr>
              <a:t>kif</a:t>
            </a:r>
            <a:r>
              <a:rPr dirty="0" sz="750" spc="20">
                <a:solidFill>
                  <a:srgbClr val="2F2D2B"/>
                </a:solidFill>
                <a:latin typeface="Times New Roman"/>
                <a:cs typeface="Times New Roman"/>
              </a:rPr>
              <a:t>c</a:t>
            </a:r>
            <a:r>
              <a:rPr dirty="0" sz="750" spc="20">
                <a:solidFill>
                  <a:srgbClr val="0F1111"/>
                </a:solidFill>
                <a:latin typeface="Times New Roman"/>
                <a:cs typeface="Times New Roman"/>
              </a:rPr>
              <a:t>hir </a:t>
            </a:r>
            <a:r>
              <a:rPr dirty="0" sz="750" spc="-15">
                <a:solidFill>
                  <a:srgbClr val="0F1111"/>
                </a:solidFill>
                <a:latin typeface="Times New Roman"/>
                <a:cs typeface="Times New Roman"/>
              </a:rPr>
              <a:t>Yolu </a:t>
            </a:r>
            <a:r>
              <a:rPr dirty="0" sz="750" spc="25">
                <a:solidFill>
                  <a:srgbClr val="0F1111"/>
                </a:solidFill>
                <a:latin typeface="Times New Roman"/>
                <a:cs typeface="Times New Roman"/>
              </a:rPr>
              <a:t>215I.Cadd</a:t>
            </a:r>
            <a:r>
              <a:rPr dirty="0" sz="750" spc="25">
                <a:solidFill>
                  <a:srgbClr val="2F2D2B"/>
                </a:solidFill>
                <a:latin typeface="Times New Roman"/>
                <a:cs typeface="Times New Roman"/>
              </a:rPr>
              <a:t>c </a:t>
            </a:r>
            <a:r>
              <a:rPr dirty="0" sz="750" spc="-5">
                <a:solidFill>
                  <a:srgbClr val="0F1111"/>
                </a:solidFill>
                <a:latin typeface="Times New Roman"/>
                <a:cs typeface="Times New Roman"/>
              </a:rPr>
              <a:t>No</a:t>
            </a:r>
            <a:r>
              <a:rPr dirty="0" sz="750" spc="-5">
                <a:solidFill>
                  <a:srgbClr val="2F2D2B"/>
                </a:solidFill>
                <a:latin typeface="Times New Roman"/>
                <a:cs typeface="Times New Roman"/>
              </a:rPr>
              <a:t>: </a:t>
            </a:r>
            <a:r>
              <a:rPr dirty="0" sz="750" spc="-45">
                <a:solidFill>
                  <a:srgbClr val="0F1111"/>
                </a:solidFill>
                <a:latin typeface="Times New Roman"/>
                <a:cs typeface="Times New Roman"/>
              </a:rPr>
              <a:t>I54 </a:t>
            </a:r>
            <a:r>
              <a:rPr dirty="0" sz="750" spc="-75">
                <a:solidFill>
                  <a:srgbClr val="0F1111"/>
                </a:solidFill>
                <a:latin typeface="Times New Roman"/>
                <a:cs typeface="Times New Roman"/>
              </a:rPr>
              <a:t>065 </a:t>
            </a:r>
            <a:r>
              <a:rPr dirty="0" sz="750" spc="-15">
                <a:solidFill>
                  <a:srgbClr val="0F1111"/>
                </a:solidFill>
                <a:latin typeface="Times New Roman"/>
                <a:cs typeface="Times New Roman"/>
              </a:rPr>
              <a:t>IO </a:t>
            </a:r>
            <a:r>
              <a:rPr dirty="0" sz="750" spc="30">
                <a:solidFill>
                  <a:srgbClr val="0F1111"/>
                </a:solidFill>
                <a:latin typeface="Times New Roman"/>
                <a:cs typeface="Times New Roman"/>
              </a:rPr>
              <a:t>vankaya </a:t>
            </a:r>
            <a:r>
              <a:rPr dirty="0" sz="750" spc="40">
                <a:solidFill>
                  <a:srgbClr val="2F2D2B"/>
                </a:solidFill>
                <a:latin typeface="Times New Roman"/>
                <a:cs typeface="Times New Roman"/>
              </a:rPr>
              <a:t>/</a:t>
            </a:r>
            <a:r>
              <a:rPr dirty="0" sz="750" spc="40">
                <a:solidFill>
                  <a:srgbClr val="0F1111"/>
                </a:solidFill>
                <a:latin typeface="Times New Roman"/>
                <a:cs typeface="Times New Roman"/>
              </a:rPr>
              <a:t>ANKARA  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Tclefon</a:t>
            </a:r>
            <a:r>
              <a:rPr dirty="0" sz="750" spc="-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:03122015395	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Bilgi </a:t>
            </a:r>
            <a:r>
              <a:rPr dirty="0" sz="750" spc="55">
                <a:solidFill>
                  <a:srgbClr val="0F1111"/>
                </a:solidFill>
                <a:latin typeface="Times New Roman"/>
                <a:cs typeface="Times New Roman"/>
              </a:rPr>
              <a:t>l </a:t>
            </a:r>
            <a:r>
              <a:rPr dirty="0" sz="750" spc="65">
                <a:solidFill>
                  <a:srgbClr val="0F1111"/>
                </a:solidFill>
                <a:latin typeface="Times New Roman"/>
                <a:cs typeface="Times New Roman"/>
              </a:rPr>
              <a:t>in: 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Ebru EBEPERI </a:t>
            </a:r>
            <a:r>
              <a:rPr dirty="0" sz="750" spc="75">
                <a:solidFill>
                  <a:srgbClr val="0F1111"/>
                </a:solidFill>
                <a:latin typeface="Times New Roman"/>
                <a:cs typeface="Times New Roman"/>
              </a:rPr>
              <a:t>0ZT0RK</a:t>
            </a:r>
            <a:r>
              <a:rPr dirty="0" sz="750" spc="-5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Miihendis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05679" y="9894820"/>
            <a:ext cx="3619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750" spc="20">
                <a:solidFill>
                  <a:srgbClr val="2F2D2B"/>
                </a:solidFill>
                <a:latin typeface="Times New Roman"/>
                <a:cs typeface="Times New Roman"/>
              </a:rPr>
              <a:t>•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72337" y="9972678"/>
            <a:ext cx="75438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54000" algn="l"/>
                <a:tab pos="683895" algn="l"/>
              </a:tabLst>
            </a:pPr>
            <a:r>
              <a:rPr dirty="0" sz="950" spc="60">
                <a:solidFill>
                  <a:srgbClr val="C3BDB5"/>
                </a:solidFill>
                <a:latin typeface="Times New Roman"/>
                <a:cs typeface="Times New Roman"/>
              </a:rPr>
              <a:t>.</a:t>
            </a:r>
            <a:r>
              <a:rPr dirty="0" sz="950" spc="15">
                <a:solidFill>
                  <a:srgbClr val="99978C"/>
                </a:solidFill>
                <a:latin typeface="Times New Roman"/>
                <a:cs typeface="Times New Roman"/>
              </a:rPr>
              <a:t>.</a:t>
            </a:r>
            <a:r>
              <a:rPr dirty="0" sz="950">
                <a:solidFill>
                  <a:srgbClr val="99978C"/>
                </a:solidFill>
                <a:latin typeface="Times New Roman"/>
                <a:cs typeface="Times New Roman"/>
              </a:rPr>
              <a:t>	</a:t>
            </a:r>
            <a:r>
              <a:rPr dirty="0" sz="950" spc="15">
                <a:solidFill>
                  <a:srgbClr val="696962"/>
                </a:solidFill>
                <a:latin typeface="Times New Roman"/>
                <a:cs typeface="Times New Roman"/>
              </a:rPr>
              <a:t>.</a:t>
            </a:r>
            <a:r>
              <a:rPr dirty="0" sz="950" spc="55">
                <a:solidFill>
                  <a:srgbClr val="696962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0F1111"/>
                </a:solidFill>
                <a:latin typeface="Times New Roman"/>
                <a:cs typeface="Times New Roman"/>
              </a:rPr>
              <a:t>•</a:t>
            </a:r>
            <a:r>
              <a:rPr dirty="0" sz="950">
                <a:solidFill>
                  <a:srgbClr val="0F1111"/>
                </a:solidFill>
                <a:latin typeface="Times New Roman"/>
                <a:cs typeface="Times New Roman"/>
              </a:rPr>
              <a:t>	</a:t>
            </a:r>
            <a:r>
              <a:rPr dirty="0" sz="950" spc="-100">
                <a:solidFill>
                  <a:srgbClr val="0F1111"/>
                </a:solidFill>
                <a:latin typeface="Times New Roman"/>
                <a:cs typeface="Times New Roman"/>
              </a:rPr>
              <a:t>?!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9593" y="10127315"/>
            <a:ext cx="2452370" cy="327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dirty="0" sz="750" spc="-100">
                <a:solidFill>
                  <a:srgbClr val="0F1111"/>
                </a:solidFill>
                <a:latin typeface="Times New Roman"/>
                <a:cs typeface="Times New Roman"/>
              </a:rPr>
              <a:t>Fa</a:t>
            </a:r>
            <a:r>
              <a:rPr dirty="0" sz="750" spc="-2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ks</a:t>
            </a:r>
            <a:r>
              <a:rPr dirty="0" sz="750" spc="15">
                <a:solidFill>
                  <a:srgbClr val="595654"/>
                </a:solidFill>
                <a:latin typeface="Times New Roman"/>
                <a:cs typeface="Times New Roman"/>
              </a:rPr>
              <a:t>: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0312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</a:rPr>
              <a:t>2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</a:rPr>
              <a:t>015453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Kcp</a:t>
            </a:r>
            <a:r>
              <a:rPr dirty="0" sz="750" spc="10">
                <a:solidFill>
                  <a:srgbClr val="464444"/>
                </a:solidFill>
                <a:latin typeface="Times New Roman"/>
                <a:cs typeface="Times New Roman"/>
              </a:rPr>
              <a:t>: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san</a:t>
            </a:r>
            <a:r>
              <a:rPr dirty="0" sz="750" spc="10">
                <a:solidFill>
                  <a:srgbClr val="2F2D2B"/>
                </a:solidFill>
                <a:latin typeface="Times New Roman"/>
                <a:cs typeface="Times New Roman"/>
              </a:rPr>
              <a:t>a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yivctcknolojibakanlig 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i.sanayiurunlcri</a:t>
            </a:r>
            <a:r>
              <a:rPr dirty="0" sz="750" spc="5">
                <a:solidFill>
                  <a:srgbClr val="595654"/>
                </a:solidFill>
                <a:latin typeface="Times New Roman"/>
                <a:cs typeface="Times New Roman"/>
              </a:rPr>
              <a:t>@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h</a:t>
            </a:r>
            <a:r>
              <a:rPr dirty="0" sz="750" spc="5">
                <a:solidFill>
                  <a:srgbClr val="2F2D2B"/>
                </a:solidFill>
                <a:latin typeface="Times New Roman"/>
                <a:cs typeface="Times New Roman"/>
              </a:rPr>
              <a:t>s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Ol.</a:t>
            </a:r>
            <a:r>
              <a:rPr dirty="0" sz="750" spc="2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kcp</a:t>
            </a:r>
            <a:r>
              <a:rPr dirty="0" sz="750" spc="5">
                <a:solidFill>
                  <a:srgbClr val="464444"/>
                </a:solidFill>
                <a:latin typeface="Times New Roman"/>
                <a:cs typeface="Times New Roman"/>
              </a:rPr>
              <a:t>.</a:t>
            </a: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88903" y="10127315"/>
            <a:ext cx="1459230" cy="327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  <a:hlinkClick r:id="rId4"/>
              </a:rPr>
              <a:t>c</a:t>
            </a:r>
            <a:r>
              <a:rPr dirty="0" sz="750" spc="15">
                <a:solidFill>
                  <a:srgbClr val="464444"/>
                </a:solidFill>
                <a:latin typeface="Times New Roman"/>
                <a:cs typeface="Times New Roman"/>
                <a:hlinkClick r:id="rId4"/>
              </a:rPr>
              <a:t>-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  <a:hlinkClick r:id="rId4"/>
              </a:rPr>
              <a:t>posta</a:t>
            </a:r>
            <a:r>
              <a:rPr dirty="0" sz="750" spc="15">
                <a:solidFill>
                  <a:srgbClr val="595654"/>
                </a:solidFill>
                <a:latin typeface="Times New Roman"/>
                <a:cs typeface="Times New Roman"/>
                <a:hlinkClick r:id="rId4"/>
              </a:rPr>
              <a:t>: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  <a:hlinkClick r:id="rId4"/>
              </a:rPr>
              <a:t>ebru</a:t>
            </a:r>
            <a:r>
              <a:rPr dirty="0" sz="750" spc="15">
                <a:solidFill>
                  <a:srgbClr val="696962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  <a:hlinkClick r:id="rId4"/>
              </a:rPr>
              <a:t>ebcpcri</a:t>
            </a:r>
            <a:r>
              <a:rPr dirty="0" sz="750" spc="15">
                <a:solidFill>
                  <a:srgbClr val="595654"/>
                </a:solidFill>
                <a:latin typeface="Times New Roman"/>
                <a:cs typeface="Times New Roman"/>
                <a:hlinkClick r:id="rId4"/>
              </a:rPr>
              <a:t>@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  <a:hlinkClick r:id="rId4"/>
              </a:rPr>
              <a:t>sa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  <a:hlinkClick r:id="rId4"/>
              </a:rPr>
              <a:t>nayi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  <a:hlinkClick r:id="rId4"/>
              </a:rPr>
              <a:t>go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  <a:hlinkClick r:id="rId4"/>
              </a:rPr>
              <a:t>v.</a:t>
            </a:r>
            <a:r>
              <a:rPr dirty="0" sz="750" spc="15">
                <a:solidFill>
                  <a:srgbClr val="0F1111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dirty="0" sz="750" spc="15">
                <a:solidFill>
                  <a:srgbClr val="2F2D2B"/>
                </a:solidFill>
                <a:latin typeface="Times New Roman"/>
                <a:cs typeface="Times New Roman"/>
                <a:hlinkClick r:id="rId4"/>
              </a:rPr>
              <a:t>r</a:t>
            </a:r>
            <a:endParaRPr sz="75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  <a:spcBef>
                <a:spcPts val="575"/>
              </a:spcBef>
            </a:pPr>
            <a:r>
              <a:rPr dirty="0" sz="750" spc="5">
                <a:solidFill>
                  <a:srgbClr val="0F1111"/>
                </a:solidFill>
                <a:latin typeface="Times New Roman"/>
                <a:cs typeface="Times New Roman"/>
              </a:rPr>
              <a:t>Internet 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</a:rPr>
              <a:t>adresi</a:t>
            </a:r>
            <a:r>
              <a:rPr dirty="0" sz="750" spc="10">
                <a:solidFill>
                  <a:srgbClr val="595654"/>
                </a:solidFill>
                <a:latin typeface="Times New Roman"/>
                <a:cs typeface="Times New Roman"/>
              </a:rPr>
              <a:t>:</a:t>
            </a:r>
            <a:r>
              <a:rPr dirty="0" sz="750" spc="40">
                <a:solidFill>
                  <a:srgbClr val="595654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  <a:hlinkClick r:id="rId5"/>
              </a:rPr>
              <a:t>www</a:t>
            </a:r>
            <a:r>
              <a:rPr dirty="0" sz="750" spc="10">
                <a:solidFill>
                  <a:srgbClr val="464444"/>
                </a:solidFill>
                <a:latin typeface="Times New Roman"/>
                <a:cs typeface="Times New Roman"/>
                <a:hlinkClick r:id="rId5"/>
              </a:rPr>
              <a:t>.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  <a:hlinkClick r:id="rId5"/>
              </a:rPr>
              <a:t>1anayi</a:t>
            </a:r>
            <a:r>
              <a:rPr dirty="0" sz="750" spc="10">
                <a:solidFill>
                  <a:srgbClr val="2F2D2B"/>
                </a:solidFill>
                <a:latin typeface="Times New Roman"/>
                <a:cs typeface="Times New Roman"/>
                <a:hlinkClick r:id="rId5"/>
              </a:rPr>
              <a:t>.</a:t>
            </a:r>
            <a:r>
              <a:rPr dirty="0" sz="750" spc="10">
                <a:solidFill>
                  <a:srgbClr val="0F1111"/>
                </a:solidFill>
                <a:latin typeface="Times New Roman"/>
                <a:cs typeface="Times New Roman"/>
                <a:hlinkClick r:id="rId5"/>
              </a:rPr>
              <a:t>gov.tr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23320" y="10282760"/>
            <a:ext cx="39052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845" algn="l"/>
              </a:tabLst>
            </a:pPr>
            <a:r>
              <a:rPr dirty="0" sz="1000" spc="5">
                <a:solidFill>
                  <a:srgbClr val="0F1111"/>
                </a:solidFill>
                <a:latin typeface="Arial"/>
                <a:cs typeface="Arial"/>
              </a:rPr>
              <a:t>[!i	</a:t>
            </a:r>
            <a:r>
              <a:rPr dirty="0" sz="1000" spc="5">
                <a:solidFill>
                  <a:srgbClr val="696962"/>
                </a:solidFill>
                <a:latin typeface="Arial"/>
                <a:cs typeface="Arial"/>
              </a:rPr>
              <a:t>.</a:t>
            </a:r>
            <a:r>
              <a:rPr dirty="0" sz="1000" spc="-204">
                <a:solidFill>
                  <a:srgbClr val="696962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99978C"/>
                </a:solidFill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6705" y="173260"/>
            <a:ext cx="1504950" cy="2051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05"/>
              </a:lnSpc>
              <a:spcBef>
                <a:spcPts val="100"/>
              </a:spcBef>
            </a:pPr>
            <a:r>
              <a:rPr dirty="0" sz="650" spc="-50">
                <a:solidFill>
                  <a:srgbClr val="181C1A"/>
                </a:solidFill>
                <a:latin typeface="Times New Roman"/>
                <a:cs typeface="Times New Roman"/>
              </a:rPr>
              <a:t>T,C </a:t>
            </a:r>
            <a:r>
              <a:rPr dirty="0" sz="650" spc="-65">
                <a:solidFill>
                  <a:srgbClr val="2D312F"/>
                </a:solidFill>
                <a:latin typeface="Times New Roman"/>
                <a:cs typeface="Times New Roman"/>
              </a:rPr>
              <a:t>SA.N</a:t>
            </a:r>
            <a:r>
              <a:rPr dirty="0" sz="650" spc="-65">
                <a:solidFill>
                  <a:srgbClr val="080A0A"/>
                </a:solidFill>
                <a:latin typeface="Times New Roman"/>
                <a:cs typeface="Times New Roman"/>
              </a:rPr>
              <a:t>AY! </a:t>
            </a:r>
            <a:r>
              <a:rPr dirty="0" sz="650" spc="-50">
                <a:solidFill>
                  <a:srgbClr val="181C1A"/>
                </a:solidFill>
                <a:latin typeface="Times New Roman"/>
                <a:cs typeface="Times New Roman"/>
              </a:rPr>
              <a:t>VE </a:t>
            </a:r>
            <a:r>
              <a:rPr dirty="0" sz="650" spc="-20">
                <a:solidFill>
                  <a:srgbClr val="080A0A"/>
                </a:solidFill>
                <a:latin typeface="Times New Roman"/>
                <a:cs typeface="Times New Roman"/>
              </a:rPr>
              <a:t>TEKNOIDII</a:t>
            </a:r>
            <a:r>
              <a:rPr dirty="0" sz="650" spc="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650" spc="-40">
                <a:solidFill>
                  <a:srgbClr val="080A0A"/>
                </a:solidFill>
                <a:latin typeface="Times New Roman"/>
                <a:cs typeface="Times New Roman"/>
              </a:rPr>
              <a:t>BAKANIJOI</a:t>
            </a:r>
            <a:endParaRPr sz="650">
              <a:latin typeface="Times New Roman"/>
              <a:cs typeface="Times New Roman"/>
            </a:endParaRPr>
          </a:p>
          <a:p>
            <a:pPr marL="13335">
              <a:lnSpc>
                <a:spcPts val="705"/>
              </a:lnSpc>
            </a:pPr>
            <a:r>
              <a:rPr dirty="0" sz="650" spc="-20">
                <a:solidFill>
                  <a:srgbClr val="181C1A"/>
                </a:solidFill>
                <a:latin typeface="Times New Roman"/>
                <a:cs typeface="Times New Roman"/>
              </a:rPr>
              <a:t>Mtboloji </a:t>
            </a:r>
            <a:r>
              <a:rPr dirty="0" sz="600" spc="-30">
                <a:solidFill>
                  <a:srgbClr val="181C1A"/>
                </a:solidFill>
                <a:latin typeface="Arial"/>
                <a:cs typeface="Arial"/>
              </a:rPr>
              <a:t>vo </a:t>
            </a:r>
            <a:r>
              <a:rPr dirty="0" sz="650" spc="-10">
                <a:solidFill>
                  <a:srgbClr val="181C1A"/>
                </a:solidFill>
                <a:latin typeface="Times New Roman"/>
                <a:cs typeface="Times New Roman"/>
              </a:rPr>
              <a:t>Stlll)'i </a:t>
            </a:r>
            <a:r>
              <a:rPr dirty="0" sz="650" spc="445">
                <a:solidFill>
                  <a:srgbClr val="080A0A"/>
                </a:solidFill>
                <a:latin typeface="Times New Roman"/>
                <a:cs typeface="Times New Roman"/>
              </a:rPr>
              <a:t>O</a:t>
            </a:r>
            <a:r>
              <a:rPr dirty="0" sz="650" spc="12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650" spc="185">
                <a:solidFill>
                  <a:srgbClr val="080A0A"/>
                </a:solidFill>
                <a:latin typeface="Times New Roman"/>
                <a:cs typeface="Times New Roman"/>
              </a:rPr>
              <a:t>ri </a:t>
            </a:r>
            <a:r>
              <a:rPr dirty="0" sz="650" spc="35">
                <a:solidFill>
                  <a:srgbClr val="080A0A"/>
                </a:solidFill>
                <a:latin typeface="Times New Roman"/>
                <a:cs typeface="Times New Roman"/>
              </a:rPr>
              <a:t>Oo.nlip </a:t>
            </a:r>
            <a:r>
              <a:rPr dirty="0" sz="650" spc="40">
                <a:solidFill>
                  <a:srgbClr val="080A0A"/>
                </a:solidFill>
                <a:latin typeface="Times New Roman"/>
                <a:cs typeface="Times New Roman"/>
              </a:rPr>
              <a:t>0-1 </a:t>
            </a:r>
            <a:r>
              <a:rPr dirty="0" sz="650" spc="85">
                <a:solidFill>
                  <a:srgbClr val="080A0A"/>
                </a:solidFill>
                <a:latin typeface="Times New Roman"/>
                <a:cs typeface="Times New Roman"/>
              </a:rPr>
              <a:t>M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0102" y="337262"/>
            <a:ext cx="31559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20">
                <a:solidFill>
                  <a:srgbClr val="080A0A"/>
                </a:solidFill>
                <a:latin typeface="Times New Roman"/>
                <a:cs typeface="Times New Roman"/>
              </a:rPr>
              <a:t>I</a:t>
            </a:r>
            <a:r>
              <a:rPr dirty="0" sz="650" spc="-75">
                <a:solidFill>
                  <a:srgbClr val="2D312F"/>
                </a:solidFill>
                <a:latin typeface="Times New Roman"/>
                <a:cs typeface="Times New Roman"/>
              </a:rPr>
              <a:t>B.</a:t>
            </a:r>
            <a:r>
              <a:rPr dirty="0" sz="650" spc="-100">
                <a:solidFill>
                  <a:srgbClr val="2D312F"/>
                </a:solidFill>
                <a:latin typeface="Times New Roman"/>
                <a:cs typeface="Times New Roman"/>
              </a:rPr>
              <a:t>0</a:t>
            </a:r>
            <a:r>
              <a:rPr dirty="0" sz="650" spc="-120">
                <a:solidFill>
                  <a:srgbClr val="2D312F"/>
                </a:solidFill>
                <a:latin typeface="Times New Roman"/>
                <a:cs typeface="Times New Roman"/>
              </a:rPr>
              <a:t>1</a:t>
            </a:r>
            <a:r>
              <a:rPr dirty="0" sz="650" spc="-5">
                <a:solidFill>
                  <a:srgbClr val="2D312F"/>
                </a:solidFill>
                <a:latin typeface="Times New Roman"/>
                <a:cs typeface="Times New Roman"/>
              </a:rPr>
              <a:t>12l1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5520" y="337262"/>
            <a:ext cx="1745614" cy="407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6240">
              <a:lnSpc>
                <a:spcPts val="665"/>
              </a:lnSpc>
              <a:spcBef>
                <a:spcPts val="100"/>
              </a:spcBef>
            </a:pPr>
            <a:r>
              <a:rPr dirty="0" sz="650" spc="-25">
                <a:solidFill>
                  <a:srgbClr val="080A0A"/>
                </a:solidFill>
                <a:latin typeface="Times New Roman"/>
                <a:cs typeface="Times New Roman"/>
              </a:rPr>
              <a:t>10.06-.s4414l8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2345"/>
              </a:lnSpc>
            </a:pPr>
            <a:r>
              <a:rPr dirty="0" sz="2050" spc="75" b="1">
                <a:solidFill>
                  <a:srgbClr val="181C1A"/>
                </a:solidFill>
                <a:latin typeface="Arial"/>
                <a:cs typeface="Arial"/>
              </a:rPr>
              <a:t>11111111</a:t>
            </a:r>
            <a:r>
              <a:rPr dirty="0" sz="2050" spc="-50" b="1">
                <a:solidFill>
                  <a:srgbClr val="181C1A"/>
                </a:solidFill>
                <a:latin typeface="Arial"/>
                <a:cs typeface="Arial"/>
              </a:rPr>
              <a:t> </a:t>
            </a:r>
            <a:r>
              <a:rPr dirty="0" sz="2050" spc="-85" b="1">
                <a:solidFill>
                  <a:srgbClr val="080A0A"/>
                </a:solidFill>
                <a:latin typeface="Arial"/>
                <a:cs typeface="Arial"/>
              </a:rPr>
              <a:t>111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712" y="1409776"/>
            <a:ext cx="5828030" cy="6859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3560">
              <a:lnSpc>
                <a:spcPts val="1370"/>
              </a:lnSpc>
              <a:spcBef>
                <a:spcPts val="100"/>
              </a:spcBef>
            </a:pPr>
            <a:r>
              <a:rPr dirty="0" sz="1150" spc="20" b="1">
                <a:solidFill>
                  <a:srgbClr val="080A0A"/>
                </a:solidFill>
                <a:latin typeface="Times New Roman"/>
                <a:cs typeface="Times New Roman"/>
              </a:rPr>
              <a:t>Yapnnmlar</a:t>
            </a:r>
            <a:endParaRPr sz="1150">
              <a:latin typeface="Times New Roman"/>
              <a:cs typeface="Times New Roman"/>
            </a:endParaRPr>
          </a:p>
          <a:p>
            <a:pPr marL="104775" marR="59690" indent="436880">
              <a:lnSpc>
                <a:spcPts val="1360"/>
              </a:lnSpc>
              <a:spcBef>
                <a:spcPts val="55"/>
              </a:spcBef>
            </a:pPr>
            <a:r>
              <a:rPr dirty="0" sz="1150" spc="10" b="1">
                <a:solidFill>
                  <a:srgbClr val="080A0A"/>
                </a:solidFill>
                <a:latin typeface="Times New Roman"/>
                <a:cs typeface="Times New Roman"/>
              </a:rPr>
              <a:t>Madde </a:t>
            </a:r>
            <a:r>
              <a:rPr dirty="0" sz="1150" spc="35" b="1">
                <a:solidFill>
                  <a:srgbClr val="080A0A"/>
                </a:solidFill>
                <a:latin typeface="Times New Roman"/>
                <a:cs typeface="Times New Roman"/>
              </a:rPr>
              <a:t>9-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(I)</a:t>
            </a:r>
            <a:r>
              <a:rPr dirty="0" sz="1150" spc="34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80">
                <a:solidFill>
                  <a:srgbClr val="080A0A"/>
                </a:solidFill>
                <a:latin typeface="Times New Roman"/>
                <a:cs typeface="Times New Roman"/>
              </a:rPr>
              <a:t>bu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Gen</a:t>
            </a:r>
            <a:r>
              <a:rPr dirty="0" sz="1150" spc="20">
                <a:solidFill>
                  <a:srgbClr val="2D312F"/>
                </a:solidFill>
                <a:latin typeface="Times New Roman"/>
                <a:cs typeface="Times New Roman"/>
              </a:rPr>
              <a:t>elge </a:t>
            </a:r>
            <a:r>
              <a:rPr dirty="0" sz="1150" spc="-10">
                <a:solidFill>
                  <a:srgbClr val="181C1A"/>
                </a:solidFill>
                <a:latin typeface="Times New Roman"/>
                <a:cs typeface="Times New Roman"/>
              </a:rPr>
              <a:t>hiikiimlerine </a:t>
            </a:r>
            <a:r>
              <a:rPr dirty="0" sz="1150" spc="-15">
                <a:solidFill>
                  <a:srgbClr val="181C1A"/>
                </a:solidFill>
                <a:latin typeface="Times New Roman"/>
                <a:cs typeface="Times New Roman"/>
              </a:rPr>
              <a:t>uygun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olmayan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ba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vurular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 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Teknoloji </a:t>
            </a:r>
            <a:r>
              <a:rPr dirty="0" sz="1150" spc="-10">
                <a:solidFill>
                  <a:srgbClr val="181C1A"/>
                </a:solidFill>
                <a:latin typeface="Times New Roman"/>
                <a:cs typeface="Times New Roman"/>
              </a:rPr>
              <a:t>ii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Miidiirliiklerince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olum</a:t>
            </a:r>
            <a:r>
              <a:rPr dirty="0" sz="1150" spc="15">
                <a:solidFill>
                  <a:srgbClr val="2D312F"/>
                </a:solidFill>
                <a:latin typeface="Times New Roman"/>
                <a:cs typeface="Times New Roman"/>
              </a:rPr>
              <a:t>suz </a:t>
            </a:r>
            <a:r>
              <a:rPr dirty="0" sz="1150" spc="5">
                <a:solidFill>
                  <a:srgbClr val="181C1A"/>
                </a:solidFill>
                <a:latin typeface="Times New Roman"/>
                <a:cs typeface="Times New Roman"/>
              </a:rPr>
              <a:t>olarak</a:t>
            </a:r>
            <a:r>
              <a:rPr dirty="0" sz="1150" spc="-95">
                <a:solidFill>
                  <a:srgbClr val="181C1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2D312F"/>
                </a:solidFill>
                <a:latin typeface="Times New Roman"/>
                <a:cs typeface="Times New Roman"/>
              </a:rPr>
              <a:t>sonu9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landmhr.</a:t>
            </a:r>
            <a:endParaRPr sz="1150">
              <a:latin typeface="Times New Roman"/>
              <a:cs typeface="Times New Roman"/>
            </a:endParaRPr>
          </a:p>
          <a:p>
            <a:pPr marL="541655">
              <a:lnSpc>
                <a:spcPts val="1290"/>
              </a:lnSpc>
              <a:tabLst>
                <a:tab pos="4234815" algn="l"/>
              </a:tabLst>
            </a:pP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(2) 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Oretilmesi </a:t>
            </a:r>
            <a:r>
              <a:rPr dirty="0" sz="1150" spc="2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taahhiit   </a:t>
            </a:r>
            <a:r>
              <a:rPr dirty="0" sz="1150" spc="-5">
                <a:solidFill>
                  <a:srgbClr val="2D312F"/>
                </a:solidFill>
                <a:latin typeface="Times New Roman"/>
                <a:cs typeface="Times New Roman"/>
              </a:rPr>
              <a:t>edilen   </a:t>
            </a:r>
            <a:r>
              <a:rPr dirty="0" sz="1150">
                <a:solidFill>
                  <a:srgbClr val="3F443B"/>
                </a:solidFill>
                <a:latin typeface="Times New Roman"/>
                <a:cs typeface="Times New Roman"/>
              </a:rPr>
              <a:t>ni</a:t>
            </a:r>
            <a:r>
              <a:rPr dirty="0" sz="1150">
                <a:solidFill>
                  <a:srgbClr val="181C1A"/>
                </a:solidFill>
                <a:latin typeface="Times New Roman"/>
                <a:cs typeface="Times New Roman"/>
              </a:rPr>
              <a:t>hai </a:t>
            </a:r>
            <a:r>
              <a:rPr dirty="0" sz="1150" spc="20">
                <a:solidFill>
                  <a:srgbClr val="181C1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2D312F"/>
                </a:solidFill>
                <a:latin typeface="Times New Roman"/>
                <a:cs typeface="Times New Roman"/>
              </a:rPr>
              <a:t>iirii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nlerde </a:t>
            </a:r>
            <a:r>
              <a:rPr dirty="0" sz="1150" spc="229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yalmzca	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ekli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uygunsuzluk</a:t>
            </a:r>
            <a:r>
              <a:rPr dirty="0" sz="1150" spc="12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tespit</a:t>
            </a:r>
            <a:endParaRPr sz="1150">
              <a:latin typeface="Times New Roman"/>
              <a:cs typeface="Times New Roman"/>
            </a:endParaRPr>
          </a:p>
          <a:p>
            <a:pPr marL="103505">
              <a:lnSpc>
                <a:spcPts val="1370"/>
              </a:lnSpc>
            </a:pPr>
            <a:r>
              <a:rPr dirty="0" sz="1150" spc="-5">
                <a:solidFill>
                  <a:srgbClr val="181C1A"/>
                </a:solidFill>
                <a:latin typeface="Times New Roman"/>
                <a:cs typeface="Times New Roman"/>
              </a:rPr>
              <a:t>edilmesi</a:t>
            </a:r>
            <a:r>
              <a:rPr dirty="0" sz="1150" spc="70">
                <a:solidFill>
                  <a:srgbClr val="181C1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halinde,</a:t>
            </a:r>
            <a:endParaRPr sz="1150">
              <a:latin typeface="Times New Roman"/>
              <a:cs typeface="Times New Roman"/>
            </a:endParaRPr>
          </a:p>
          <a:p>
            <a:pPr marL="784225" indent="-153035">
              <a:lnSpc>
                <a:spcPts val="1360"/>
              </a:lnSpc>
              <a:spcBef>
                <a:spcPts val="5"/>
              </a:spcBef>
              <a:buClr>
                <a:srgbClr val="080A0A"/>
              </a:buClr>
              <a:buAutoNum type="alphaLcParenR"/>
              <a:tabLst>
                <a:tab pos="784860" algn="l"/>
              </a:tabLst>
            </a:pPr>
            <a:r>
              <a:rPr dirty="0" sz="1150" spc="35">
                <a:solidFill>
                  <a:srgbClr val="181C1A"/>
                </a:solidFill>
                <a:latin typeface="Times New Roman"/>
                <a:cs typeface="Times New Roman"/>
              </a:rPr>
              <a:t>Finnamn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-5">
                <a:solidFill>
                  <a:srgbClr val="181C1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0">
                <a:solidFill>
                  <a:srgbClr val="181C1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-5">
                <a:solidFill>
                  <a:srgbClr val="181C1A"/>
                </a:solidFill>
                <a:latin typeface="Times New Roman"/>
                <a:cs typeface="Times New Roman"/>
              </a:rPr>
              <a:t>iptal</a:t>
            </a:r>
            <a:r>
              <a:rPr dirty="0" sz="1150" spc="110">
                <a:solidFill>
                  <a:srgbClr val="181C1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181C1A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marL="104775" marR="55244" indent="529590">
              <a:lnSpc>
                <a:spcPct val="98100"/>
              </a:lnSpc>
              <a:spcBef>
                <a:spcPts val="5"/>
              </a:spcBef>
              <a:buAutoNum type="alphaLcParenR"/>
              <a:tabLst>
                <a:tab pos="817244" algn="l"/>
              </a:tabLst>
            </a:pP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Fim1a,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idari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yaptmma </a:t>
            </a:r>
            <a:r>
              <a:rPr dirty="0" sz="1150">
                <a:solidFill>
                  <a:srgbClr val="181C1A"/>
                </a:solidFill>
                <a:latin typeface="Times New Roman"/>
                <a:cs typeface="Times New Roman"/>
              </a:rPr>
              <a:t>konu </a:t>
            </a:r>
            <a:r>
              <a:rPr dirty="0" sz="1150" spc="-10">
                <a:solidFill>
                  <a:srgbClr val="181C1A"/>
                </a:solidFill>
                <a:latin typeface="Times New Roman"/>
                <a:cs typeface="Times New Roman"/>
              </a:rPr>
              <a:t>yiikiimliiliiklerini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yerine </a:t>
            </a:r>
            <a:r>
              <a:rPr dirty="0" sz="1150">
                <a:solidFill>
                  <a:srgbClr val="181C1A"/>
                </a:solidFill>
                <a:latin typeface="Times New Roman"/>
                <a:cs typeface="Times New Roman"/>
              </a:rPr>
              <a:t>kadar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yaptmma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konu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nihai </a:t>
            </a:r>
            <a:r>
              <a:rPr dirty="0" sz="1150" spc="2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iiriin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i9in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muafiyetten yararlanamaz. </a:t>
            </a:r>
            <a:r>
              <a:rPr dirty="0" sz="1150" spc="10">
                <a:solidFill>
                  <a:srgbClr val="181C1A"/>
                </a:solidFill>
                <a:latin typeface="Times New Roman"/>
                <a:cs typeface="Times New Roman"/>
              </a:rPr>
              <a:t>$ekli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uygunsuzluga konu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iiriinleri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hari9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olmak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iizere,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diger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nihai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iiriinlerinde kullamlacak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iiriinlerine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yonelik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muafiyet 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yazis1</a:t>
            </a:r>
            <a:r>
              <a:rPr dirty="0" sz="1150" spc="-7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diizenlenebilir</a:t>
            </a:r>
            <a:r>
              <a:rPr dirty="0" sz="1150" spc="10">
                <a:solidFill>
                  <a:srgbClr val="2D312F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120650" marR="63500" indent="438784">
              <a:lnSpc>
                <a:spcPts val="1340"/>
              </a:lnSpc>
              <a:spcBef>
                <a:spcPts val="60"/>
              </a:spcBef>
              <a:buAutoNum type="arabicParenBoth" startAt="3"/>
              <a:tabLst>
                <a:tab pos="805180" algn="l"/>
              </a:tabLst>
            </a:pP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7223 </a:t>
            </a:r>
            <a:r>
              <a:rPr dirty="0" sz="1150" spc="-40">
                <a:solidFill>
                  <a:srgbClr val="080A0A"/>
                </a:solidFill>
                <a:latin typeface="Times New Roman"/>
                <a:cs typeface="Times New Roman"/>
              </a:rPr>
              <a:t>say1h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Oriin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Teknik Diizenlemeler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Kanunu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kapsammda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idari 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yaptmm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(ciddi risk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ta 1yan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uygunsuzluk veya risk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ta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1yan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uygunsuzluk)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uygulanan</a:t>
            </a:r>
            <a:r>
              <a:rPr dirty="0" sz="1150" spc="-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firmalann;</a:t>
            </a:r>
            <a:endParaRPr sz="1150">
              <a:latin typeface="Times New Roman"/>
              <a:cs typeface="Times New Roman"/>
            </a:endParaRPr>
          </a:p>
          <a:p>
            <a:pPr lvl="1" marL="808355" indent="-153035">
              <a:lnSpc>
                <a:spcPts val="1280"/>
              </a:lnSpc>
              <a:buAutoNum type="alphaLcParenR"/>
              <a:tabLst>
                <a:tab pos="808990" algn="l"/>
              </a:tabLst>
            </a:pP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Oretim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0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iptal</a:t>
            </a:r>
            <a:r>
              <a:rPr dirty="0" sz="1150" spc="13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lvl="1" marL="656590" marR="527050" indent="-1270">
              <a:lnSpc>
                <a:spcPts val="1340"/>
              </a:lnSpc>
              <a:spcBef>
                <a:spcPts val="55"/>
              </a:spcBef>
              <a:buAutoNum type="alphaLcParenR"/>
              <a:tabLst>
                <a:tab pos="821690" algn="l"/>
              </a:tabLst>
            </a:pP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idari yaptmma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konu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yiikiimliiliiklerini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yerine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getirene kadar hi9bir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iiriiniine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5">
                <a:solidFill>
                  <a:srgbClr val="080A0A"/>
                </a:solidFill>
                <a:latin typeface="Times New Roman"/>
                <a:cs typeface="Times New Roman"/>
              </a:rPr>
              <a:t>yaz1s1</a:t>
            </a:r>
            <a:r>
              <a:rPr dirty="0" sz="1150" spc="-3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diizenlenmez.</a:t>
            </a:r>
            <a:endParaRPr sz="1150">
              <a:latin typeface="Times New Roman"/>
              <a:cs typeface="Times New Roman"/>
            </a:endParaRPr>
          </a:p>
          <a:p>
            <a:pPr marL="822960" indent="-260985">
              <a:lnSpc>
                <a:spcPts val="1255"/>
              </a:lnSpc>
              <a:buAutoNum type="arabicParenBoth" startAt="3"/>
              <a:tabLst>
                <a:tab pos="823594" algn="l"/>
              </a:tabLst>
            </a:pP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Firmanm, iiretim girdisi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110">
                <a:solidFill>
                  <a:srgbClr val="080A0A"/>
                </a:solidFill>
                <a:latin typeface="Times New Roman"/>
                <a:cs typeface="Times New Roman"/>
              </a:rPr>
              <a:t>yaz1S1</a:t>
            </a:r>
            <a:r>
              <a:rPr dirty="0" sz="1150" spc="6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kullanarak ithal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ettigi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girdi</a:t>
            </a:r>
            <a:r>
              <a:rPr dirty="0" sz="1150" spc="204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iiriinlerin</a:t>
            </a:r>
            <a:endParaRPr sz="1150">
              <a:latin typeface="Times New Roman"/>
              <a:cs typeface="Times New Roman"/>
            </a:endParaRPr>
          </a:p>
          <a:p>
            <a:pPr marL="107314">
              <a:lnSpc>
                <a:spcPts val="1325"/>
              </a:lnSpc>
            </a:pP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dogrudan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piyasaya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arz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edildiginin tespit </a:t>
            </a:r>
            <a:r>
              <a:rPr dirty="0" sz="1150" spc="-5">
                <a:solidFill>
                  <a:srgbClr val="181C1A"/>
                </a:solidFill>
                <a:latin typeface="Times New Roman"/>
                <a:cs typeface="Times New Roman"/>
              </a:rPr>
              <a:t>edilmesi</a:t>
            </a:r>
            <a:r>
              <a:rPr dirty="0" sz="1150" spc="10">
                <a:solidFill>
                  <a:srgbClr val="181C1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181C1A"/>
                </a:solidFill>
                <a:latin typeface="Times New Roman"/>
                <a:cs typeface="Times New Roman"/>
              </a:rPr>
              <a:t>halinde;</a:t>
            </a:r>
            <a:endParaRPr sz="1150">
              <a:latin typeface="Times New Roman"/>
              <a:cs typeface="Times New Roman"/>
            </a:endParaRPr>
          </a:p>
          <a:p>
            <a:pPr marL="802005" indent="-155575">
              <a:lnSpc>
                <a:spcPts val="1325"/>
              </a:lnSpc>
              <a:buAutoNum type="alphaLcParenR"/>
              <a:tabLst>
                <a:tab pos="802640" algn="l"/>
              </a:tabLst>
            </a:pP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Oretim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yazlSl </a:t>
            </a:r>
            <a:r>
              <a:rPr dirty="0" sz="1150" spc="-5">
                <a:solidFill>
                  <a:srgbClr val="181C1A"/>
                </a:solidFill>
                <a:latin typeface="Times New Roman"/>
                <a:cs typeface="Times New Roman"/>
              </a:rPr>
              <a:t>ivedilikle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iptal</a:t>
            </a:r>
            <a:r>
              <a:rPr dirty="0" sz="1150" spc="-114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181C1A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marL="802005" indent="-158750">
              <a:lnSpc>
                <a:spcPts val="1325"/>
              </a:lnSpc>
              <a:buAutoNum type="alphaLcParenR"/>
              <a:tabLst>
                <a:tab pos="802640" algn="l"/>
              </a:tabLst>
            </a:pP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Firma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siiresiz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olarak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muafiyetten</a:t>
            </a:r>
            <a:r>
              <a:rPr dirty="0" sz="1150" spc="19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yararlanamaz</a:t>
            </a:r>
            <a:r>
              <a:rPr dirty="0" sz="1150">
                <a:solidFill>
                  <a:srgbClr val="2D312F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786765" indent="-158115">
              <a:lnSpc>
                <a:spcPts val="1315"/>
              </a:lnSpc>
              <a:buAutoNum type="alphaLcParenR"/>
              <a:tabLst>
                <a:tab pos="787400" algn="l"/>
              </a:tabLst>
            </a:pP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Piyasaya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arz </a:t>
            </a:r>
            <a:r>
              <a:rPr dirty="0" sz="1150" spc="75">
                <a:solidFill>
                  <a:srgbClr val="080A0A"/>
                </a:solidFill>
                <a:latin typeface="Times New Roman"/>
                <a:cs typeface="Times New Roman"/>
              </a:rPr>
              <a:t>edilmi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iiriinler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i9in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PGD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faaliyeti</a:t>
            </a:r>
            <a:r>
              <a:rPr dirty="0" sz="1150" spc="18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yiiriitiiliir.</a:t>
            </a:r>
            <a:endParaRPr sz="1150">
              <a:latin typeface="Times New Roman"/>
              <a:cs typeface="Times New Roman"/>
            </a:endParaRPr>
          </a:p>
          <a:p>
            <a:pPr marL="53975" marR="26034" indent="464184">
              <a:lnSpc>
                <a:spcPts val="1290"/>
              </a:lnSpc>
              <a:spcBef>
                <a:spcPts val="85"/>
              </a:spcBef>
              <a:buSzPct val="91304"/>
              <a:buFont typeface="Arial"/>
              <a:buAutoNum type="arabicParenBoth" startAt="5"/>
              <a:tabLst>
                <a:tab pos="757555" algn="l"/>
              </a:tabLst>
            </a:pP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Finnanm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faaliyetlerine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son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verdigi,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i letmesini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resmi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olarak </a:t>
            </a:r>
            <a:r>
              <a:rPr dirty="0" sz="1150" spc="55">
                <a:solidFill>
                  <a:srgbClr val="080A0A"/>
                </a:solidFill>
                <a:latin typeface="Times New Roman"/>
                <a:cs typeface="Times New Roman"/>
              </a:rPr>
              <a:t>ba ka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bir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ile </a:t>
            </a:r>
            <a:r>
              <a:rPr dirty="0" sz="1150" spc="-45">
                <a:solidFill>
                  <a:srgbClr val="080A0A"/>
                </a:solidFill>
                <a:latin typeface="Times New Roman"/>
                <a:cs typeface="Times New Roman"/>
              </a:rPr>
              <a:t>ta </a:t>
            </a:r>
            <a:r>
              <a:rPr dirty="0" sz="1150" spc="-60">
                <a:solidFill>
                  <a:srgbClr val="080A0A"/>
                </a:solidFill>
                <a:latin typeface="Times New Roman"/>
                <a:cs typeface="Times New Roman"/>
              </a:rPr>
              <a:t>1d1g1 </a:t>
            </a:r>
            <a:r>
              <a:rPr dirty="0" sz="1150" spc="-60">
                <a:solidFill>
                  <a:srgbClr val="181C1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181C1A"/>
                </a:solidFill>
                <a:latin typeface="Times New Roman"/>
                <a:cs typeface="Times New Roman"/>
              </a:rPr>
              <a:t>vb. </a:t>
            </a:r>
            <a:r>
              <a:rPr dirty="0" sz="1150" spc="40" i="1">
                <a:solidFill>
                  <a:srgbClr val="080A0A"/>
                </a:solidFill>
                <a:latin typeface="Times New Roman"/>
                <a:cs typeface="Times New Roman"/>
              </a:rPr>
              <a:t>durumlann </a:t>
            </a:r>
            <a:r>
              <a:rPr dirty="0" sz="1150" spc="10" i="1">
                <a:solidFill>
                  <a:srgbClr val="080A0A"/>
                </a:solidFill>
                <a:latin typeface="Times New Roman"/>
                <a:cs typeface="Times New Roman"/>
              </a:rPr>
              <a:t>tespit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edilmesi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halinde,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ivedilikle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0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iptal</a:t>
            </a:r>
            <a:r>
              <a:rPr dirty="0" sz="1150" spc="13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marL="737235" indent="-254000">
              <a:lnSpc>
                <a:spcPts val="1265"/>
              </a:lnSpc>
              <a:buFont typeface="Times New Roman"/>
              <a:buAutoNum type="arabicParenBoth" startAt="5"/>
              <a:tabLst>
                <a:tab pos="737870" algn="l"/>
              </a:tabLst>
            </a:pP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TAREKS'e </a:t>
            </a:r>
            <a:r>
              <a:rPr dirty="0" sz="1150" spc="10" i="1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0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yerine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usulsiiz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beige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yiiklenmesi</a:t>
            </a:r>
            <a:r>
              <a:rPr dirty="0" sz="1150" spc="-10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veya</a:t>
            </a:r>
            <a:endParaRPr sz="1150">
              <a:latin typeface="Times New Roman"/>
              <a:cs typeface="Times New Roman"/>
            </a:endParaRPr>
          </a:p>
          <a:p>
            <a:pPr marL="33020" marR="5080" indent="-20955">
              <a:lnSpc>
                <a:spcPts val="1290"/>
              </a:lnSpc>
              <a:spcBef>
                <a:spcPts val="100"/>
              </a:spcBef>
            </a:pP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muafiyetten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usulsiiz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yararlamld1gmm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tespiti durumunda,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var olan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55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iptal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edilir 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firma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sfuesiz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olarak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muafiyetten</a:t>
            </a:r>
            <a:r>
              <a:rPr dirty="0" sz="1150" spc="-8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yararlanamaz.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521970">
              <a:lnSpc>
                <a:spcPts val="1360"/>
              </a:lnSpc>
            </a:pPr>
            <a:r>
              <a:rPr dirty="0" sz="1150" spc="20" b="1">
                <a:solidFill>
                  <a:srgbClr val="080A0A"/>
                </a:solidFill>
                <a:latin typeface="Times New Roman"/>
                <a:cs typeface="Times New Roman"/>
              </a:rPr>
              <a:t>Diger </a:t>
            </a:r>
            <a:r>
              <a:rPr dirty="0" sz="1150" spc="15" b="1">
                <a:solidFill>
                  <a:srgbClr val="080A0A"/>
                </a:solidFill>
                <a:latin typeface="Times New Roman"/>
                <a:cs typeface="Times New Roman"/>
              </a:rPr>
              <a:t>Mevzuat </a:t>
            </a:r>
            <a:r>
              <a:rPr dirty="0" sz="1150" spc="5" b="1">
                <a:solidFill>
                  <a:srgbClr val="080A0A"/>
                </a:solidFill>
                <a:latin typeface="Times New Roman"/>
                <a:cs typeface="Times New Roman"/>
              </a:rPr>
              <a:t>Kapsammdaki</a:t>
            </a:r>
            <a:r>
              <a:rPr dirty="0" sz="1150" spc="130" b="1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b="1">
                <a:solidFill>
                  <a:srgbClr val="080A0A"/>
                </a:solidFill>
                <a:latin typeface="Times New Roman"/>
                <a:cs typeface="Times New Roman"/>
              </a:rPr>
              <a:t>Yiikiimliiliikler</a:t>
            </a:r>
            <a:endParaRPr sz="1150">
              <a:latin typeface="Times New Roman"/>
              <a:cs typeface="Times New Roman"/>
            </a:endParaRPr>
          </a:p>
          <a:p>
            <a:pPr marL="80645" marR="40640" indent="448945">
              <a:lnSpc>
                <a:spcPts val="1310"/>
              </a:lnSpc>
              <a:spcBef>
                <a:spcPts val="80"/>
              </a:spcBef>
            </a:pPr>
            <a:r>
              <a:rPr dirty="0" sz="1150" spc="20" b="1">
                <a:solidFill>
                  <a:srgbClr val="080A0A"/>
                </a:solidFill>
                <a:latin typeface="Times New Roman"/>
                <a:cs typeface="Times New Roman"/>
              </a:rPr>
              <a:t>Madde </a:t>
            </a:r>
            <a:r>
              <a:rPr dirty="0" sz="1150" spc="15" b="1">
                <a:solidFill>
                  <a:srgbClr val="080A0A"/>
                </a:solidFill>
                <a:latin typeface="Times New Roman"/>
                <a:cs typeface="Times New Roman"/>
              </a:rPr>
              <a:t>10-(1) </a:t>
            </a:r>
            <a:r>
              <a:rPr dirty="0" sz="1150" spc="50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95">
                <a:solidFill>
                  <a:srgbClr val="080A0A"/>
                </a:solidFill>
                <a:latin typeface="Times New Roman"/>
                <a:cs typeface="Times New Roman"/>
              </a:rPr>
              <a:t>bu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Genelge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sanayici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veya sanayici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adma ithalat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yapan  </a:t>
            </a:r>
            <a:r>
              <a:rPr dirty="0" sz="1150" spc="10">
                <a:solidFill>
                  <a:srgbClr val="181C1A"/>
                </a:solidFill>
                <a:latin typeface="Times New Roman"/>
                <a:cs typeface="Times New Roman"/>
              </a:rPr>
              <a:t>tedarikyiye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hitaben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diizenlenen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muafiyet</a:t>
            </a:r>
            <a:r>
              <a:rPr dirty="0" sz="1150" spc="12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yaztlan;</a:t>
            </a:r>
            <a:endParaRPr sz="1150">
              <a:latin typeface="Times New Roman"/>
              <a:cs typeface="Times New Roman"/>
            </a:endParaRPr>
          </a:p>
          <a:p>
            <a:pPr lvl="1" marL="88265" marR="506730" indent="537845">
              <a:lnSpc>
                <a:spcPts val="1340"/>
              </a:lnSpc>
              <a:spcBef>
                <a:spcPts val="35"/>
              </a:spcBef>
              <a:buAutoNum type="alphaLcParenR"/>
              <a:tabLst>
                <a:tab pos="784860" algn="l"/>
              </a:tabLst>
            </a:pP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7223 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say1h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"Uriin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Teknik Diizenlemeler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Kanunu" kapsammda 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uyulmas1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gereken diizenlemelere ili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kin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firma sorumluluklanru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ortadan</a:t>
            </a:r>
            <a:r>
              <a:rPr dirty="0" sz="1150" spc="-9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kaldtrmaz,</a:t>
            </a:r>
            <a:endParaRPr sz="1150">
              <a:latin typeface="Times New Roman"/>
              <a:cs typeface="Times New Roman"/>
            </a:endParaRPr>
          </a:p>
          <a:p>
            <a:pPr lvl="1" marL="80645" marR="46355" indent="544195">
              <a:lnSpc>
                <a:spcPts val="1360"/>
              </a:lnSpc>
              <a:buAutoNum type="alphaLcParenR"/>
              <a:tabLst>
                <a:tab pos="799465" algn="l"/>
              </a:tabLst>
            </a:pP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Diger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mevzuat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ahnmas1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gereken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izin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belgelerin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yerine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ge9mez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ve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ilgili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mevzuattan kaynaklanan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yiikiimliiliiklerin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yerine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getirilmesine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engel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te kil</a:t>
            </a:r>
            <a:r>
              <a:rPr dirty="0" sz="1150" spc="21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etmez.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525145">
              <a:lnSpc>
                <a:spcPts val="1495"/>
              </a:lnSpc>
            </a:pPr>
            <a:r>
              <a:rPr dirty="0" sz="1250" spc="-35" b="1">
                <a:solidFill>
                  <a:srgbClr val="080A0A"/>
                </a:solidFill>
                <a:latin typeface="Times New Roman"/>
                <a:cs typeface="Times New Roman"/>
              </a:rPr>
              <a:t>Yiiriirliik</a:t>
            </a:r>
            <a:endParaRPr sz="1250">
              <a:latin typeface="Times New Roman"/>
              <a:cs typeface="Times New Roman"/>
            </a:endParaRPr>
          </a:p>
          <a:p>
            <a:pPr marL="78740" marR="59690" indent="436245">
              <a:lnSpc>
                <a:spcPts val="1390"/>
              </a:lnSpc>
              <a:spcBef>
                <a:spcPts val="30"/>
              </a:spcBef>
            </a:pPr>
            <a:r>
              <a:rPr dirty="0" sz="1150" spc="20" b="1">
                <a:solidFill>
                  <a:srgbClr val="080A0A"/>
                </a:solidFill>
                <a:latin typeface="Times New Roman"/>
                <a:cs typeface="Times New Roman"/>
              </a:rPr>
              <a:t>Madde </a:t>
            </a:r>
            <a:r>
              <a:rPr dirty="0" sz="1150" spc="-10" b="1">
                <a:solidFill>
                  <a:srgbClr val="080A0A"/>
                </a:solidFill>
                <a:latin typeface="Times New Roman"/>
                <a:cs typeface="Times New Roman"/>
              </a:rPr>
              <a:t>11-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(1)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04.01.2024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tarihli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5398379 </a:t>
            </a:r>
            <a:r>
              <a:rPr dirty="0" sz="1150" spc="-50">
                <a:solidFill>
                  <a:srgbClr val="080A0A"/>
                </a:solidFill>
                <a:latin typeface="Times New Roman"/>
                <a:cs typeface="Times New Roman"/>
              </a:rPr>
              <a:t>say1h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Bakanhgmuz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Genelgesi 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yiiriirliikten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kaldmlm1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 trr.</a:t>
            </a:r>
            <a:endParaRPr sz="1150">
              <a:latin typeface="Times New Roman"/>
              <a:cs typeface="Times New Roman"/>
            </a:endParaRPr>
          </a:p>
          <a:p>
            <a:pPr marL="511809">
              <a:lnSpc>
                <a:spcPts val="1225"/>
              </a:lnSpc>
            </a:pP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(2) </a:t>
            </a:r>
            <a:r>
              <a:rPr dirty="0" sz="1150" spc="50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95">
                <a:solidFill>
                  <a:srgbClr val="080A0A"/>
                </a:solidFill>
                <a:latin typeface="Times New Roman"/>
                <a:cs typeface="Times New Roman"/>
              </a:rPr>
              <a:t>bu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Genelge 31.12.2024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tarihine kadar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ge9erlidir.</a:t>
            </a:r>
            <a:endParaRPr sz="1150">
              <a:latin typeface="Times New Roman"/>
              <a:cs typeface="Times New Roman"/>
            </a:endParaRPr>
          </a:p>
          <a:p>
            <a:pPr marL="81280" marR="57785" indent="431165">
              <a:lnSpc>
                <a:spcPts val="1390"/>
              </a:lnSpc>
              <a:spcBef>
                <a:spcPts val="155"/>
              </a:spcBef>
            </a:pP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Oretim</a:t>
            </a:r>
            <a:r>
              <a:rPr dirty="0" sz="1150" spc="2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350" spc="-90" i="1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muafiyet 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yazrlarma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ili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kin </a:t>
            </a:r>
            <a:r>
              <a:rPr dirty="0" sz="1150" spc="-35">
                <a:solidFill>
                  <a:srgbClr val="080A0A"/>
                </a:solidFill>
                <a:latin typeface="Times New Roman"/>
                <a:cs typeface="Times New Roman"/>
              </a:rPr>
              <a:t>yap1lacak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lemlerin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yukanda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belirtilen  hususlar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9er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evesinde ger9ekle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tiri)mesi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hususunda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bilgilerini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 geregini rica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ederim.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1207" y="8389814"/>
            <a:ext cx="1263650" cy="628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0205" marR="5080" indent="-358140">
              <a:lnSpc>
                <a:spcPct val="115700"/>
              </a:lnSpc>
              <a:spcBef>
                <a:spcPts val="100"/>
              </a:spcBef>
            </a:pP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Cetin Ali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DONMEZ 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Bakan</a:t>
            </a:r>
            <a:r>
              <a:rPr dirty="0" sz="1150" spc="5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a</a:t>
            </a:r>
            <a:r>
              <a:rPr dirty="0" sz="1150" spc="10">
                <a:solidFill>
                  <a:srgbClr val="2D312F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  <a:spcBef>
                <a:spcPts val="170"/>
              </a:spcBef>
            </a:pP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Bakan</a:t>
            </a:r>
            <a:r>
              <a:rPr dirty="0" sz="1150" spc="5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75">
                <a:solidFill>
                  <a:srgbClr val="080A0A"/>
                </a:solidFill>
                <a:latin typeface="Times New Roman"/>
                <a:cs typeface="Times New Roman"/>
              </a:rPr>
              <a:t>Yard1mc1s1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07582" y="9367711"/>
            <a:ext cx="207010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95">
                <a:solidFill>
                  <a:srgbClr val="3D0E0E"/>
                </a:solidFill>
                <a:latin typeface="Times New Roman"/>
                <a:cs typeface="Times New Roman"/>
              </a:rPr>
              <a:t>Du </a:t>
            </a:r>
            <a:r>
              <a:rPr dirty="0" sz="850" spc="-45">
                <a:solidFill>
                  <a:srgbClr val="3D0E0E"/>
                </a:solidFill>
                <a:latin typeface="Times New Roman"/>
                <a:cs typeface="Times New Roman"/>
              </a:rPr>
              <a:t>b</a:t>
            </a:r>
            <a:r>
              <a:rPr dirty="0" sz="850" spc="-45">
                <a:solidFill>
                  <a:srgbClr val="701D1F"/>
                </a:solidFill>
                <a:latin typeface="Times New Roman"/>
                <a:cs typeface="Times New Roman"/>
              </a:rPr>
              <a:t>e</a:t>
            </a:r>
            <a:r>
              <a:rPr dirty="0" sz="850" spc="-45">
                <a:solidFill>
                  <a:srgbClr val="3D0E0E"/>
                </a:solidFill>
                <a:latin typeface="Times New Roman"/>
                <a:cs typeface="Times New Roman"/>
              </a:rPr>
              <a:t>i</a:t>
            </a:r>
            <a:r>
              <a:rPr dirty="0" sz="850" spc="-45">
                <a:solidFill>
                  <a:srgbClr val="701D1F"/>
                </a:solidFill>
                <a:latin typeface="Times New Roman"/>
                <a:cs typeface="Times New Roman"/>
              </a:rPr>
              <a:t>ge </a:t>
            </a:r>
            <a:r>
              <a:rPr dirty="0" sz="850" spc="-35">
                <a:solidFill>
                  <a:srgbClr val="701D1F"/>
                </a:solidFill>
                <a:latin typeface="Times New Roman"/>
                <a:cs typeface="Times New Roman"/>
              </a:rPr>
              <a:t>g</a:t>
            </a:r>
            <a:r>
              <a:rPr dirty="0" sz="850" spc="-35">
                <a:solidFill>
                  <a:srgbClr val="3D0E0E"/>
                </a:solidFill>
                <a:latin typeface="Times New Roman"/>
                <a:cs typeface="Times New Roman"/>
              </a:rPr>
              <a:t>il</a:t>
            </a:r>
            <a:r>
              <a:rPr dirty="0" sz="850" spc="-35">
                <a:solidFill>
                  <a:srgbClr val="561315"/>
                </a:solidFill>
                <a:latin typeface="Times New Roman"/>
                <a:cs typeface="Times New Roman"/>
              </a:rPr>
              <a:t>v</a:t>
            </a:r>
            <a:r>
              <a:rPr dirty="0" sz="850" spc="-35">
                <a:solidFill>
                  <a:srgbClr val="701D1F"/>
                </a:solidFill>
                <a:latin typeface="Times New Roman"/>
                <a:cs typeface="Times New Roman"/>
              </a:rPr>
              <a:t>c</a:t>
            </a:r>
            <a:r>
              <a:rPr dirty="0" sz="850" spc="-35">
                <a:solidFill>
                  <a:srgbClr val="561315"/>
                </a:solidFill>
                <a:latin typeface="Times New Roman"/>
                <a:cs typeface="Times New Roman"/>
              </a:rPr>
              <a:t>n</a:t>
            </a:r>
            <a:r>
              <a:rPr dirty="0" sz="850" spc="-35">
                <a:solidFill>
                  <a:srgbClr val="3D0E0E"/>
                </a:solidFill>
                <a:latin typeface="Times New Roman"/>
                <a:cs typeface="Times New Roman"/>
              </a:rPr>
              <a:t>li </a:t>
            </a:r>
            <a:r>
              <a:rPr dirty="0" sz="850" spc="-35">
                <a:solidFill>
                  <a:srgbClr val="701D1F"/>
                </a:solidFill>
                <a:latin typeface="Times New Roman"/>
                <a:cs typeface="Times New Roman"/>
              </a:rPr>
              <a:t>e</a:t>
            </a:r>
            <a:r>
              <a:rPr dirty="0" sz="850" spc="-35">
                <a:solidFill>
                  <a:srgbClr val="3D0E0E"/>
                </a:solidFill>
                <a:latin typeface="Times New Roman"/>
                <a:cs typeface="Times New Roman"/>
              </a:rPr>
              <a:t>l</a:t>
            </a:r>
            <a:r>
              <a:rPr dirty="0" sz="850" spc="-35">
                <a:solidFill>
                  <a:srgbClr val="701D1F"/>
                </a:solidFill>
                <a:latin typeface="Times New Roman"/>
                <a:cs typeface="Times New Roman"/>
              </a:rPr>
              <a:t>e</a:t>
            </a:r>
            <a:r>
              <a:rPr dirty="0" sz="850" spc="-35">
                <a:solidFill>
                  <a:srgbClr val="561315"/>
                </a:solidFill>
                <a:latin typeface="Times New Roman"/>
                <a:cs typeface="Times New Roman"/>
              </a:rPr>
              <a:t>k</a:t>
            </a:r>
            <a:r>
              <a:rPr dirty="0" sz="850" spc="-35">
                <a:solidFill>
                  <a:srgbClr val="3D0E0E"/>
                </a:solidFill>
                <a:latin typeface="Times New Roman"/>
                <a:cs typeface="Times New Roman"/>
              </a:rPr>
              <a:t>t</a:t>
            </a:r>
            <a:r>
              <a:rPr dirty="0" sz="850" spc="-35">
                <a:solidFill>
                  <a:srgbClr val="561315"/>
                </a:solidFill>
                <a:latin typeface="Times New Roman"/>
                <a:cs typeface="Times New Roman"/>
              </a:rPr>
              <a:t>ro</a:t>
            </a:r>
            <a:r>
              <a:rPr dirty="0" sz="850" spc="-35">
                <a:solidFill>
                  <a:srgbClr val="3D0E0E"/>
                </a:solidFill>
                <a:latin typeface="Times New Roman"/>
                <a:cs typeface="Times New Roman"/>
              </a:rPr>
              <a:t>ni </a:t>
            </a:r>
            <a:r>
              <a:rPr dirty="0" sz="850" spc="-85">
                <a:solidFill>
                  <a:srgbClr val="561315"/>
                </a:solidFill>
                <a:latin typeface="Times New Roman"/>
                <a:cs typeface="Times New Roman"/>
              </a:rPr>
              <a:t>k </a:t>
            </a:r>
            <a:r>
              <a:rPr dirty="0" sz="850" spc="-30">
                <a:solidFill>
                  <a:srgbClr val="3D0E0E"/>
                </a:solidFill>
                <a:latin typeface="Times New Roman"/>
                <a:cs typeface="Times New Roman"/>
              </a:rPr>
              <a:t>hn</a:t>
            </a:r>
            <a:r>
              <a:rPr dirty="0" sz="850" spc="-30">
                <a:solidFill>
                  <a:srgbClr val="701D1F"/>
                </a:solidFill>
                <a:latin typeface="Times New Roman"/>
                <a:cs typeface="Times New Roman"/>
              </a:rPr>
              <a:t>za 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</a:rPr>
              <a:t>i</a:t>
            </a:r>
            <a:r>
              <a:rPr dirty="0" sz="850" spc="-30">
                <a:solidFill>
                  <a:srgbClr val="3D0E0E"/>
                </a:solidFill>
                <a:latin typeface="Times New Roman"/>
                <a:cs typeface="Times New Roman"/>
              </a:rPr>
              <a:t>l</a:t>
            </a:r>
            <a:r>
              <a:rPr dirty="0" sz="850" spc="-30">
                <a:solidFill>
                  <a:srgbClr val="701D1F"/>
                </a:solidFill>
                <a:latin typeface="Times New Roman"/>
                <a:cs typeface="Times New Roman"/>
              </a:rPr>
              <a:t>e </a:t>
            </a:r>
            <a:r>
              <a:rPr dirty="0" sz="850" spc="-130">
                <a:solidFill>
                  <a:srgbClr val="3D0E0E"/>
                </a:solidFill>
                <a:latin typeface="Times New Roman"/>
                <a:cs typeface="Times New Roman"/>
              </a:rPr>
              <a:t>im </a:t>
            </a:r>
            <a:r>
              <a:rPr dirty="0" sz="850" spc="-120">
                <a:solidFill>
                  <a:srgbClr val="701D1F"/>
                </a:solidFill>
                <a:latin typeface="Times New Roman"/>
                <a:cs typeface="Times New Roman"/>
              </a:rPr>
              <a:t>za</a:t>
            </a:r>
            <a:r>
              <a:rPr dirty="0" sz="850" spc="-120">
                <a:solidFill>
                  <a:srgbClr val="3D0E0E"/>
                </a:solidFill>
                <a:latin typeface="Times New Roman"/>
                <a:cs typeface="Times New Roman"/>
              </a:rPr>
              <a:t>l</a:t>
            </a:r>
            <a:r>
              <a:rPr dirty="0" sz="850" spc="-120">
                <a:solidFill>
                  <a:srgbClr val="701D1F"/>
                </a:solidFill>
                <a:latin typeface="Times New Roman"/>
                <a:cs typeface="Times New Roman"/>
              </a:rPr>
              <a:t>a</a:t>
            </a:r>
            <a:r>
              <a:rPr dirty="0" sz="850" spc="-120">
                <a:solidFill>
                  <a:srgbClr val="3D0E0E"/>
                </a:solidFill>
                <a:latin typeface="Times New Roman"/>
                <a:cs typeface="Times New Roman"/>
              </a:rPr>
              <a:t>n1111</a:t>
            </a:r>
            <a:r>
              <a:rPr dirty="0" sz="850" spc="-30">
                <a:solidFill>
                  <a:srgbClr val="3D0E0E"/>
                </a:solidFill>
                <a:latin typeface="Times New Roman"/>
                <a:cs typeface="Times New Roman"/>
              </a:rPr>
              <a:t> </a:t>
            </a:r>
            <a:r>
              <a:rPr dirty="0" sz="850" spc="-110">
                <a:solidFill>
                  <a:srgbClr val="3D0E0E"/>
                </a:solidFill>
                <a:latin typeface="Times New Roman"/>
                <a:cs typeface="Times New Roman"/>
              </a:rPr>
              <a:t>11</a:t>
            </a:r>
            <a:r>
              <a:rPr dirty="0" sz="850" spc="-110">
                <a:solidFill>
                  <a:srgbClr val="561315"/>
                </a:solidFill>
                <a:latin typeface="Times New Roman"/>
                <a:cs typeface="Times New Roman"/>
              </a:rPr>
              <a:t>r</a:t>
            </a:r>
            <a:r>
              <a:rPr dirty="0" sz="850" spc="-110">
                <a:solidFill>
                  <a:srgbClr val="857E82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70673" y="9631610"/>
            <a:ext cx="695325" cy="0"/>
          </a:xfrm>
          <a:custGeom>
            <a:avLst/>
            <a:gdLst/>
            <a:ahLst/>
            <a:cxnLst/>
            <a:rect l="l" t="t" r="r" b="b"/>
            <a:pathLst>
              <a:path w="695325" h="0">
                <a:moveTo>
                  <a:pt x="0" y="0"/>
                </a:moveTo>
                <a:lnTo>
                  <a:pt x="695088" y="0"/>
                </a:lnTo>
              </a:path>
            </a:pathLst>
          </a:custGeom>
          <a:ln w="12714">
            <a:solidFill>
              <a:srgbClr val="080A0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53761" y="9631610"/>
            <a:ext cx="2185670" cy="0"/>
          </a:xfrm>
          <a:custGeom>
            <a:avLst/>
            <a:gdLst/>
            <a:ahLst/>
            <a:cxnLst/>
            <a:rect l="l" t="t" r="r" b="b"/>
            <a:pathLst>
              <a:path w="2185670" h="0">
                <a:moveTo>
                  <a:pt x="0" y="0"/>
                </a:moveTo>
                <a:lnTo>
                  <a:pt x="2185442" y="0"/>
                </a:lnTo>
              </a:path>
            </a:pathLst>
          </a:custGeom>
          <a:ln w="12714">
            <a:solidFill>
              <a:srgbClr val="080A0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57973" y="9498125"/>
            <a:ext cx="539432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0">
                <a:solidFill>
                  <a:srgbClr val="080A0A"/>
                </a:solidFill>
                <a:latin typeface="Times New Roman"/>
                <a:cs typeface="Times New Roman"/>
              </a:rPr>
              <a:t>Beige </a:t>
            </a:r>
            <a:r>
              <a:rPr dirty="0" sz="800" spc="-25">
                <a:solidFill>
                  <a:srgbClr val="080A0A"/>
                </a:solidFill>
                <a:latin typeface="Times New Roman"/>
                <a:cs typeface="Times New Roman"/>
              </a:rPr>
              <a:t>Dogrulama </a:t>
            </a:r>
            <a:r>
              <a:rPr dirty="0" sz="800">
                <a:solidFill>
                  <a:srgbClr val="080A0A"/>
                </a:solidFill>
                <a:latin typeface="Times New Roman"/>
                <a:cs typeface="Times New Roman"/>
              </a:rPr>
              <a:t>Kodu: </a:t>
            </a:r>
            <a:r>
              <a:rPr dirty="0" sz="950" spc="-40">
                <a:solidFill>
                  <a:srgbClr val="080A0A"/>
                </a:solidFill>
                <a:latin typeface="Times New Roman"/>
                <a:cs typeface="Times New Roman"/>
              </a:rPr>
              <a:t>E0D9 </a:t>
            </a:r>
            <a:r>
              <a:rPr dirty="0" sz="950" spc="-25">
                <a:solidFill>
                  <a:srgbClr val="080A0A"/>
                </a:solidFill>
                <a:latin typeface="Times New Roman"/>
                <a:cs typeface="Times New Roman"/>
              </a:rPr>
              <a:t>lFED-E5F </a:t>
            </a:r>
            <a:r>
              <a:rPr dirty="0" sz="950" spc="-35">
                <a:solidFill>
                  <a:srgbClr val="080A0A"/>
                </a:solidFill>
                <a:latin typeface="Times New Roman"/>
                <a:cs typeface="Times New Roman"/>
              </a:rPr>
              <a:t>l-4449-88DE-88C2054A7241 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Beige </a:t>
            </a:r>
            <a:r>
              <a:rPr dirty="0" sz="800" spc="10">
                <a:solidFill>
                  <a:srgbClr val="080A0A"/>
                </a:solidFill>
                <a:latin typeface="Times New Roman"/>
                <a:cs typeface="Times New Roman"/>
              </a:rPr>
              <a:t>ooerulama</a:t>
            </a:r>
            <a:r>
              <a:rPr dirty="0" sz="800" spc="5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Adresi</a:t>
            </a:r>
            <a:r>
              <a:rPr dirty="0" sz="800" spc="-10">
                <a:solidFill>
                  <a:srgbClr val="2D312F"/>
                </a:solidFill>
                <a:latin typeface="Times New Roman"/>
                <a:cs typeface="Times New Roman"/>
              </a:rPr>
              <a:t>: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https</a:t>
            </a:r>
            <a:r>
              <a:rPr dirty="0" sz="800" spc="-10">
                <a:solidFill>
                  <a:srgbClr val="2D312F"/>
                </a:solidFill>
                <a:latin typeface="Times New Roman"/>
                <a:cs typeface="Times New Roman"/>
              </a:rPr>
              <a:t>://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e-belge</a:t>
            </a:r>
            <a:r>
              <a:rPr dirty="0" sz="800" spc="-10">
                <a:solidFill>
                  <a:srgbClr val="2D312F"/>
                </a:solidFill>
                <a:latin typeface="Times New Roman"/>
                <a:cs typeface="Times New Roman"/>
              </a:rPr>
              <a:t>.s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anayi.gov.tr/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2713" y="9642434"/>
            <a:ext cx="44557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solidFill>
                  <a:srgbClr val="080A0A"/>
                </a:solidFill>
                <a:latin typeface="Times New Roman"/>
                <a:cs typeface="Times New Roman"/>
              </a:rPr>
              <a:t>Mustafa </a:t>
            </a:r>
            <a:r>
              <a:rPr dirty="0" sz="800" spc="-30">
                <a:solidFill>
                  <a:srgbClr val="080A0A"/>
                </a:solidFill>
                <a:latin typeface="Times New Roman"/>
                <a:cs typeface="Times New Roman"/>
              </a:rPr>
              <a:t>Kemal </a:t>
            </a:r>
            <a:r>
              <a:rPr dirty="0" sz="800" spc="-20">
                <a:solidFill>
                  <a:srgbClr val="080A0A"/>
                </a:solidFill>
                <a:latin typeface="Times New Roman"/>
                <a:cs typeface="Times New Roman"/>
              </a:rPr>
              <a:t>Mahallesi </a:t>
            </a:r>
            <a:r>
              <a:rPr dirty="0" sz="800" spc="-15">
                <a:solidFill>
                  <a:srgbClr val="080A0A"/>
                </a:solidFill>
                <a:latin typeface="Times New Roman"/>
                <a:cs typeface="Times New Roman"/>
              </a:rPr>
              <a:t>Dumlupmar </a:t>
            </a:r>
            <a:r>
              <a:rPr dirty="0" sz="800" spc="-5">
                <a:solidFill>
                  <a:srgbClr val="080A0A"/>
                </a:solidFill>
                <a:latin typeface="Times New Roman"/>
                <a:cs typeface="Times New Roman"/>
              </a:rPr>
              <a:t>Bulvan </a:t>
            </a:r>
            <a:r>
              <a:rPr dirty="0" sz="800" spc="50">
                <a:solidFill>
                  <a:srgbClr val="080A0A"/>
                </a:solidFill>
                <a:latin typeface="Times New Roman"/>
                <a:cs typeface="Times New Roman"/>
              </a:rPr>
              <a:t>Eski </a:t>
            </a:r>
            <a:r>
              <a:rPr dirty="0" sz="800" spc="45">
                <a:solidFill>
                  <a:srgbClr val="080A0A"/>
                </a:solidFill>
                <a:latin typeface="Times New Roman"/>
                <a:cs typeface="Times New Roman"/>
              </a:rPr>
              <a:t>hir </a:t>
            </a:r>
            <a:r>
              <a:rPr dirty="0" sz="800" spc="-50">
                <a:solidFill>
                  <a:srgbClr val="080A0A"/>
                </a:solidFill>
                <a:latin typeface="Times New Roman"/>
                <a:cs typeface="Times New Roman"/>
              </a:rPr>
              <a:t>Yolu </a:t>
            </a:r>
            <a:r>
              <a:rPr dirty="0" sz="800" spc="-5">
                <a:solidFill>
                  <a:srgbClr val="080A0A"/>
                </a:solidFill>
                <a:latin typeface="Times New Roman"/>
                <a:cs typeface="Times New Roman"/>
              </a:rPr>
              <a:t>2151.Cadde 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No</a:t>
            </a:r>
            <a:r>
              <a:rPr dirty="0" sz="800" spc="-10">
                <a:solidFill>
                  <a:srgbClr val="2D312F"/>
                </a:solidFill>
                <a:latin typeface="Times New Roman"/>
                <a:cs typeface="Times New Roman"/>
              </a:rPr>
              <a:t>: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154 </a:t>
            </a:r>
            <a:r>
              <a:rPr dirty="0" sz="800" spc="-5">
                <a:solidFill>
                  <a:srgbClr val="080A0A"/>
                </a:solidFill>
                <a:latin typeface="Times New Roman"/>
                <a:cs typeface="Times New Roman"/>
              </a:rPr>
              <a:t>06510 </a:t>
            </a:r>
            <a:r>
              <a:rPr dirty="0" sz="800" spc="-35">
                <a:solidFill>
                  <a:srgbClr val="080A0A"/>
                </a:solidFill>
                <a:latin typeface="Times New Roman"/>
                <a:cs typeface="Times New Roman"/>
              </a:rPr>
              <a:t>&lt;;ankaya</a:t>
            </a:r>
            <a:r>
              <a:rPr dirty="0" sz="800" spc="10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solidFill>
                  <a:srgbClr val="080A0A"/>
                </a:solidFill>
                <a:latin typeface="Times New Roman"/>
                <a:cs typeface="Times New Roman"/>
              </a:rPr>
              <a:t>/ANKARA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70301" y="8828720"/>
            <a:ext cx="822325" cy="1123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200" spc="-1955">
                <a:solidFill>
                  <a:srgbClr val="080A0A"/>
                </a:solidFill>
                <a:latin typeface="Arial"/>
                <a:cs typeface="Arial"/>
              </a:rPr>
              <a:t>·</a:t>
            </a:r>
            <a:r>
              <a:rPr dirty="0" sz="7200" spc="-1410">
                <a:solidFill>
                  <a:srgbClr val="080A0A"/>
                </a:solidFill>
                <a:latin typeface="Arial"/>
                <a:cs typeface="Arial"/>
              </a:rPr>
              <a:t>■•</a:t>
            </a:r>
            <a:r>
              <a:rPr dirty="0" sz="7200" spc="-1555">
                <a:solidFill>
                  <a:srgbClr val="080A0A"/>
                </a:solidFill>
                <a:latin typeface="Arial"/>
                <a:cs typeface="Arial"/>
              </a:rPr>
              <a:t>"</a:t>
            </a:r>
            <a:r>
              <a:rPr dirty="0" sz="1000" spc="-45">
                <a:solidFill>
                  <a:srgbClr val="080A0A"/>
                </a:solidFill>
                <a:latin typeface="Times New Roman"/>
                <a:cs typeface="Times New Roman"/>
              </a:rPr>
              <a:t>Iii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81225" y="9755744"/>
            <a:ext cx="41148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854" algn="l"/>
              </a:tabLst>
            </a:pPr>
            <a:r>
              <a:rPr dirty="0" sz="800" spc="15">
                <a:solidFill>
                  <a:srgbClr val="080A0A"/>
                </a:solidFill>
                <a:latin typeface="Times New Roman"/>
                <a:cs typeface="Times New Roman"/>
              </a:rPr>
              <a:t>.	</a:t>
            </a:r>
            <a:r>
              <a:rPr dirty="0" sz="800" spc="15">
                <a:solidFill>
                  <a:srgbClr val="181C1A"/>
                </a:solidFill>
                <a:latin typeface="Times New Roman"/>
                <a:cs typeface="Times New Roman"/>
              </a:rPr>
              <a:t>·'</a:t>
            </a:r>
            <a:r>
              <a:rPr dirty="0" sz="800" spc="-120">
                <a:solidFill>
                  <a:srgbClr val="181C1A"/>
                </a:solidFill>
                <a:latin typeface="Times New Roman"/>
                <a:cs typeface="Times New Roman"/>
              </a:rPr>
              <a:t> </a:t>
            </a:r>
            <a:r>
              <a:rPr dirty="0" sz="800" spc="-65" i="1">
                <a:solidFill>
                  <a:srgbClr val="181C1A"/>
                </a:solidFill>
                <a:latin typeface="Times New Roman"/>
                <a:cs typeface="Times New Roman"/>
              </a:rPr>
              <a:t>':/;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2296" y="9755744"/>
            <a:ext cx="907415" cy="344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100"/>
              </a:spcBef>
            </a:pPr>
            <a:r>
              <a:rPr dirty="0" sz="800" spc="-65">
                <a:solidFill>
                  <a:srgbClr val="080A0A"/>
                </a:solidFill>
                <a:latin typeface="Times New Roman"/>
                <a:cs typeface="Times New Roman"/>
              </a:rPr>
              <a:t>Telefon: </a:t>
            </a:r>
            <a:r>
              <a:rPr dirty="0" sz="800" spc="-120">
                <a:solidFill>
                  <a:srgbClr val="080A0A"/>
                </a:solidFill>
                <a:latin typeface="Times New Roman"/>
                <a:cs typeface="Times New Roman"/>
              </a:rPr>
              <a:t>0 </a:t>
            </a:r>
            <a:r>
              <a:rPr dirty="0" baseline="17361" sz="1200" spc="-179">
                <a:solidFill>
                  <a:srgbClr val="080A0A"/>
                </a:solidFill>
                <a:latin typeface="Times New Roman"/>
                <a:cs typeface="Times New Roman"/>
              </a:rPr>
              <a:t>3 </a:t>
            </a:r>
            <a:r>
              <a:rPr dirty="0" baseline="17361" sz="1200" spc="-165">
                <a:solidFill>
                  <a:srgbClr val="080A0A"/>
                </a:solidFill>
                <a:latin typeface="Times New Roman"/>
                <a:cs typeface="Times New Roman"/>
              </a:rPr>
              <a:t>122</a:t>
            </a:r>
            <a:r>
              <a:rPr dirty="0" sz="800" spc="-110">
                <a:solidFill>
                  <a:srgbClr val="080A0A"/>
                </a:solidFill>
                <a:latin typeface="Times New Roman"/>
                <a:cs typeface="Times New Roman"/>
              </a:rPr>
              <a:t>0</a:t>
            </a:r>
            <a:r>
              <a:rPr dirty="0" sz="800" spc="-6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00" spc="-114">
                <a:solidFill>
                  <a:srgbClr val="080A0A"/>
                </a:solidFill>
                <a:latin typeface="Times New Roman"/>
                <a:cs typeface="Times New Roman"/>
              </a:rPr>
              <a:t>l5395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90"/>
              </a:spcBef>
            </a:pP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Faks:03122015453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91861" y="9952546"/>
            <a:ext cx="53022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740" algn="l"/>
              </a:tabLst>
            </a:pPr>
            <a:r>
              <a:rPr dirty="0" sz="800" spc="-65">
                <a:solidFill>
                  <a:srgbClr val="181C1A"/>
                </a:solidFill>
                <a:latin typeface="Times New Roman"/>
                <a:cs typeface="Times New Roman"/>
              </a:rPr>
              <a:t>".	</a:t>
            </a:r>
            <a:r>
              <a:rPr dirty="0" sz="800" spc="-20">
                <a:solidFill>
                  <a:srgbClr val="181C1A"/>
                </a:solidFill>
                <a:latin typeface="Times New Roman"/>
                <a:cs typeface="Times New Roman"/>
              </a:rPr>
              <a:t>•</a:t>
            </a:r>
            <a:r>
              <a:rPr dirty="0" sz="800" spc="-10">
                <a:solidFill>
                  <a:srgbClr val="181C1A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3F443B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1006" y="10235822"/>
            <a:ext cx="247205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0">
                <a:solidFill>
                  <a:srgbClr val="080A0A"/>
                </a:solidFill>
                <a:latin typeface="Times New Roman"/>
                <a:cs typeface="Times New Roman"/>
              </a:rPr>
              <a:t>Kep </a:t>
            </a:r>
            <a:r>
              <a:rPr dirty="0" sz="800" spc="-155">
                <a:solidFill>
                  <a:srgbClr val="080A0A"/>
                </a:solidFill>
                <a:latin typeface="Times New Roman"/>
                <a:cs typeface="Times New Roman"/>
              </a:rPr>
              <a:t>: </a:t>
            </a:r>
            <a:r>
              <a:rPr dirty="0" sz="800" spc="-100">
                <a:solidFill>
                  <a:srgbClr val="080A0A"/>
                </a:solidFill>
                <a:latin typeface="Times New Roman"/>
                <a:cs typeface="Times New Roman"/>
              </a:rPr>
              <a:t>sanya </a:t>
            </a:r>
            <a:r>
              <a:rPr dirty="0" sz="800" spc="-55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800" spc="-15">
                <a:solidFill>
                  <a:srgbClr val="080A0A"/>
                </a:solidFill>
                <a:latin typeface="Times New Roman"/>
                <a:cs typeface="Times New Roman"/>
              </a:rPr>
              <a:t>veteknolojibakanlig</a:t>
            </a:r>
            <a:r>
              <a:rPr dirty="0" sz="800" spc="-15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080A0A"/>
                </a:solidFill>
                <a:latin typeface="Times New Roman"/>
                <a:cs typeface="Times New Roman"/>
                <a:hlinkClick r:id="rId2"/>
              </a:rPr>
              <a:t>i.sanayiunm1eri@hs01</a:t>
            </a:r>
            <a:r>
              <a:rPr dirty="0" sz="800" spc="-15">
                <a:solidFill>
                  <a:srgbClr val="2D312F"/>
                </a:solidFill>
                <a:latin typeface="Times New Roman"/>
                <a:cs typeface="Times New Roman"/>
                <a:hlinkClick r:id="rId2"/>
              </a:rPr>
              <a:t>.k</a:t>
            </a:r>
            <a:r>
              <a:rPr dirty="0" sz="800" spc="-15">
                <a:solidFill>
                  <a:srgbClr val="080A0A"/>
                </a:solidFill>
                <a:latin typeface="Times New Roman"/>
                <a:cs typeface="Times New Roman"/>
                <a:hlinkClick r:id="rId2"/>
              </a:rPr>
              <a:t>ep</a:t>
            </a:r>
            <a:r>
              <a:rPr dirty="0" sz="800" spc="-15">
                <a:solidFill>
                  <a:srgbClr val="2D312F"/>
                </a:solidFill>
                <a:latin typeface="Times New Roman"/>
                <a:cs typeface="Times New Roman"/>
                <a:hlinkClick r:id="rId2"/>
              </a:rPr>
              <a:t>.tr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33021" y="9755744"/>
            <a:ext cx="1597660" cy="628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295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solidFill>
                  <a:srgbClr val="080A0A"/>
                </a:solidFill>
                <a:latin typeface="Times New Roman"/>
                <a:cs typeface="Times New Roman"/>
              </a:rPr>
              <a:t>Bilgi l,;in</a:t>
            </a:r>
            <a:r>
              <a:rPr dirty="0" sz="800" spc="-15">
                <a:solidFill>
                  <a:srgbClr val="2D312F"/>
                </a:solidFill>
                <a:latin typeface="Times New Roman"/>
                <a:cs typeface="Times New Roman"/>
              </a:rPr>
              <a:t>: </a:t>
            </a:r>
            <a:r>
              <a:rPr dirty="0" sz="800" spc="-20">
                <a:solidFill>
                  <a:srgbClr val="080A0A"/>
                </a:solidFill>
                <a:latin typeface="Times New Roman"/>
                <a:cs typeface="Times New Roman"/>
              </a:rPr>
              <a:t>Ebru EBEPERI</a:t>
            </a:r>
            <a:r>
              <a:rPr dirty="0" sz="80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00" spc="40">
                <a:solidFill>
                  <a:srgbClr val="080A0A"/>
                </a:solidFill>
                <a:latin typeface="Times New Roman"/>
                <a:cs typeface="Times New Roman"/>
              </a:rPr>
              <a:t>ZTORK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810"/>
              </a:lnSpc>
              <a:spcBef>
                <a:spcPts val="590"/>
              </a:spcBef>
            </a:pP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M </a:t>
            </a:r>
            <a:r>
              <a:rPr dirty="0" sz="800" spc="-110">
                <a:solidFill>
                  <a:srgbClr val="080A0A"/>
                </a:solidFill>
                <a:latin typeface="Times New Roman"/>
                <a:cs typeface="Times New Roman"/>
              </a:rPr>
              <a:t>ihlco</a:t>
            </a:r>
            <a:r>
              <a:rPr dirty="0" sz="800" spc="-5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baseline="20833" sz="1200" spc="-262">
                <a:solidFill>
                  <a:srgbClr val="080A0A"/>
                </a:solidFill>
                <a:latin typeface="Times New Roman"/>
                <a:cs typeface="Times New Roman"/>
              </a:rPr>
              <a:t>d</a:t>
            </a:r>
            <a:r>
              <a:rPr dirty="0" sz="800" spc="-175">
                <a:solidFill>
                  <a:srgbClr val="080A0A"/>
                </a:solidFill>
                <a:latin typeface="Times New Roman"/>
                <a:cs typeface="Times New Roman"/>
              </a:rPr>
              <a:t>is</a:t>
            </a:r>
            <a:endParaRPr sz="800">
              <a:latin typeface="Times New Roman"/>
              <a:cs typeface="Times New Roman"/>
            </a:endParaRPr>
          </a:p>
          <a:p>
            <a:pPr marL="69215">
              <a:lnSpc>
                <a:spcPts val="810"/>
              </a:lnSpc>
            </a:pP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  <a:hlinkClick r:id="rId3"/>
              </a:rPr>
              <a:t>e-posta:cbru</a:t>
            </a:r>
            <a:r>
              <a:rPr dirty="0" sz="800" spc="-10">
                <a:solidFill>
                  <a:srgbClr val="2D312F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  <a:hlinkClick r:id="rId3"/>
              </a:rPr>
              <a:t>cbeperi@sanayi</a:t>
            </a:r>
            <a:r>
              <a:rPr dirty="0" sz="800" spc="-10">
                <a:solidFill>
                  <a:srgbClr val="3F443B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00" spc="-10">
                <a:solidFill>
                  <a:srgbClr val="181C1A"/>
                </a:solidFill>
                <a:latin typeface="Times New Roman"/>
                <a:cs typeface="Times New Roman"/>
                <a:hlinkClick r:id="rId3"/>
              </a:rPr>
              <a:t>gov.tr</a:t>
            </a:r>
            <a:endParaRPr sz="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610"/>
              </a:spcBef>
            </a:pPr>
            <a:r>
              <a:rPr dirty="0" sz="800" spc="-50">
                <a:solidFill>
                  <a:srgbClr val="080A0A"/>
                </a:solidFill>
                <a:latin typeface="Times New Roman"/>
                <a:cs typeface="Times New Roman"/>
              </a:rPr>
              <a:t>Interneat </a:t>
            </a:r>
            <a:r>
              <a:rPr dirty="0" sz="800" spc="-30">
                <a:solidFill>
                  <a:srgbClr val="080A0A"/>
                </a:solidFill>
                <a:latin typeface="Times New Roman"/>
                <a:cs typeface="Times New Roman"/>
              </a:rPr>
              <a:t>dreis </a:t>
            </a:r>
            <a:r>
              <a:rPr dirty="0" sz="800" spc="-150">
                <a:solidFill>
                  <a:srgbClr val="2D312F"/>
                </a:solidFill>
                <a:latin typeface="Times New Roman"/>
                <a:cs typeface="Times New Roman"/>
              </a:rPr>
              <a:t>:</a:t>
            </a:r>
            <a:r>
              <a:rPr dirty="0" sz="800" spc="-130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  <a:hlinkClick r:id="rId4"/>
              </a:rPr>
              <a:t>www.sanayi.gov</a:t>
            </a:r>
            <a:r>
              <a:rPr dirty="0" sz="800" spc="-10">
                <a:solidFill>
                  <a:srgbClr val="2D312F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  <a:hlinkClick r:id="rId4"/>
              </a:rPr>
              <a:t>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86347" y="10210394"/>
            <a:ext cx="56642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  <a:tab pos="464820" algn="l"/>
              </a:tabLst>
            </a:pPr>
            <a:r>
              <a:rPr dirty="0" sz="1000" spc="-70">
                <a:solidFill>
                  <a:srgbClr val="080A0A"/>
                </a:solidFill>
                <a:latin typeface="Times New Roman"/>
                <a:cs typeface="Times New Roman"/>
              </a:rPr>
              <a:t>I!!.</a:t>
            </a:r>
            <a:r>
              <a:rPr dirty="0" sz="1000" spc="-70">
                <a:solidFill>
                  <a:srgbClr val="080A0A"/>
                </a:solidFill>
                <a:latin typeface="Times New Roman"/>
                <a:cs typeface="Times New Roman"/>
              </a:rPr>
              <a:t>	</a:t>
            </a:r>
            <a:r>
              <a:rPr dirty="0" sz="1000" spc="-45">
                <a:solidFill>
                  <a:srgbClr val="181C1A"/>
                </a:solidFill>
                <a:latin typeface="Times New Roman"/>
                <a:cs typeface="Times New Roman"/>
              </a:rPr>
              <a:t>'</a:t>
            </a:r>
            <a:r>
              <a:rPr dirty="0" sz="1000" spc="-70">
                <a:solidFill>
                  <a:srgbClr val="181C1A"/>
                </a:solidFill>
                <a:latin typeface="Times New Roman"/>
                <a:cs typeface="Times New Roman"/>
              </a:rPr>
              <a:t>·</a:t>
            </a:r>
            <a:r>
              <a:rPr dirty="0" sz="1000">
                <a:solidFill>
                  <a:srgbClr val="181C1A"/>
                </a:solidFill>
                <a:latin typeface="Times New Roman"/>
                <a:cs typeface="Times New Roman"/>
              </a:rPr>
              <a:t>	</a:t>
            </a:r>
            <a:r>
              <a:rPr dirty="0" sz="1000" spc="70">
                <a:solidFill>
                  <a:srgbClr val="181C1A"/>
                </a:solidFill>
                <a:latin typeface="Times New Roman"/>
                <a:cs typeface="Times New Roman"/>
              </a:rPr>
              <a:t>,</a:t>
            </a:r>
            <a:r>
              <a:rPr dirty="0" sz="1000" spc="30">
                <a:solidFill>
                  <a:srgbClr val="857E82"/>
                </a:solidFill>
                <a:latin typeface="Times New Roman"/>
                <a:cs typeface="Times New Roman"/>
              </a:rPr>
              <a:t>·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08969" y="10623010"/>
            <a:ext cx="479425" cy="0"/>
          </a:xfrm>
          <a:custGeom>
            <a:avLst/>
            <a:gdLst/>
            <a:ahLst/>
            <a:cxnLst/>
            <a:rect l="l" t="t" r="r" b="b"/>
            <a:pathLst>
              <a:path w="479425" h="0">
                <a:moveTo>
                  <a:pt x="0" y="0"/>
                </a:moveTo>
                <a:lnTo>
                  <a:pt x="4790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81586" y="218960"/>
            <a:ext cx="136652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30">
                <a:solidFill>
                  <a:srgbClr val="0A0A0C"/>
                </a:solidFill>
                <a:latin typeface="Times New Roman"/>
                <a:cs typeface="Times New Roman"/>
              </a:rPr>
              <a:t>T</a:t>
            </a:r>
            <a:r>
              <a:rPr dirty="0" sz="650" spc="-30">
                <a:solidFill>
                  <a:srgbClr val="64676B"/>
                </a:solidFill>
                <a:latin typeface="Times New Roman"/>
                <a:cs typeface="Times New Roman"/>
              </a:rPr>
              <a:t>.</a:t>
            </a:r>
            <a:r>
              <a:rPr dirty="0" sz="650" spc="-30">
                <a:solidFill>
                  <a:srgbClr val="0A0A0C"/>
                </a:solidFill>
                <a:latin typeface="Times New Roman"/>
                <a:cs typeface="Times New Roman"/>
              </a:rPr>
              <a:t>C </a:t>
            </a:r>
            <a:r>
              <a:rPr dirty="0" sz="650" spc="-70">
                <a:solidFill>
                  <a:srgbClr val="0A0A0C"/>
                </a:solidFill>
                <a:latin typeface="Times New Roman"/>
                <a:cs typeface="Times New Roman"/>
              </a:rPr>
              <a:t>SANAYI </a:t>
            </a:r>
            <a:r>
              <a:rPr dirty="0" sz="600" spc="-40" i="1">
                <a:solidFill>
                  <a:srgbClr val="0A0A0C"/>
                </a:solidFill>
                <a:latin typeface="Arial"/>
                <a:cs typeface="Arial"/>
              </a:rPr>
              <a:t>'a </a:t>
            </a:r>
            <a:r>
              <a:rPr dirty="0" sz="650" spc="-65">
                <a:solidFill>
                  <a:srgbClr val="0A0A0C"/>
                </a:solidFill>
                <a:latin typeface="Times New Roman"/>
                <a:cs typeface="Times New Roman"/>
              </a:rPr>
              <a:t>TEICNOLOrt</a:t>
            </a:r>
            <a:r>
              <a:rPr dirty="0" sz="650" spc="15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650" spc="-70">
                <a:solidFill>
                  <a:srgbClr val="0A0A0C"/>
                </a:solidFill>
                <a:latin typeface="Times New Roman"/>
                <a:cs typeface="Times New Roman"/>
              </a:rPr>
              <a:t>BAICANUOI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5840" y="287892"/>
            <a:ext cx="1468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8720" algn="l"/>
              </a:tabLst>
            </a:pPr>
            <a:r>
              <a:rPr dirty="0" sz="650" spc="-20">
                <a:solidFill>
                  <a:srgbClr val="0A0A0C"/>
                </a:solidFill>
                <a:latin typeface="Times New Roman"/>
                <a:cs typeface="Times New Roman"/>
              </a:rPr>
              <a:t>Mtholoji </a:t>
            </a:r>
            <a:r>
              <a:rPr dirty="0" sz="700" spc="-30">
                <a:solidFill>
                  <a:srgbClr val="0A0A0C"/>
                </a:solidFill>
                <a:latin typeface="Times New Roman"/>
                <a:cs typeface="Times New Roman"/>
              </a:rPr>
              <a:t>w </a:t>
            </a:r>
            <a:r>
              <a:rPr dirty="0" sz="70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700" spc="125">
                <a:solidFill>
                  <a:srgbClr val="1C1D1D"/>
                </a:solidFill>
                <a:latin typeface="Times New Roman"/>
                <a:cs typeface="Times New Roman"/>
              </a:rPr>
              <a:t>s-yt</a:t>
            </a:r>
            <a:r>
              <a:rPr dirty="0" sz="700" spc="5">
                <a:solidFill>
                  <a:srgbClr val="1C1D1D"/>
                </a:solidFill>
                <a:latin typeface="Times New Roman"/>
                <a:cs typeface="Times New Roman"/>
              </a:rPr>
              <a:t> </a:t>
            </a:r>
            <a:r>
              <a:rPr dirty="0" sz="650" spc="229">
                <a:solidFill>
                  <a:srgbClr val="0A0A0C"/>
                </a:solidFill>
                <a:latin typeface="Times New Roman"/>
                <a:cs typeface="Times New Roman"/>
              </a:rPr>
              <a:t>O	</a:t>
            </a:r>
            <a:r>
              <a:rPr dirty="0" sz="650" spc="-30">
                <a:solidFill>
                  <a:srgbClr val="0A0A0C"/>
                </a:solidFill>
                <a:latin typeface="Times New Roman"/>
                <a:cs typeface="Times New Roman"/>
              </a:rPr>
              <a:t>OoNI</a:t>
            </a:r>
            <a:r>
              <a:rPr dirty="0" sz="650" spc="-45">
                <a:solidFill>
                  <a:srgbClr val="0A0A0C"/>
                </a:solidFill>
                <a:latin typeface="Times New Roman"/>
                <a:cs typeface="Times New Roman"/>
              </a:rPr>
              <a:t> M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515" y="366528"/>
            <a:ext cx="118300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665">
                <a:solidFill>
                  <a:srgbClr val="0A0A0C"/>
                </a:solidFill>
                <a:latin typeface="Times New Roman"/>
                <a:cs typeface="Times New Roman"/>
              </a:rPr>
              <a:t>18.01</a:t>
            </a:r>
            <a:r>
              <a:rPr dirty="0" sz="650" spc="24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650" spc="-35">
                <a:solidFill>
                  <a:srgbClr val="0A0A0C"/>
                </a:solidFill>
                <a:latin typeface="Times New Roman"/>
                <a:cs typeface="Times New Roman"/>
              </a:rPr>
              <a:t>1Q.1)6.}4414)8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8483" y="423414"/>
            <a:ext cx="1984375" cy="338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4015" algn="l"/>
              </a:tabLst>
            </a:pPr>
            <a:r>
              <a:rPr dirty="0" sz="2000" spc="-114">
                <a:solidFill>
                  <a:srgbClr val="0A0A0C"/>
                </a:solidFill>
                <a:latin typeface="Arial"/>
                <a:cs typeface="Arial"/>
              </a:rPr>
              <a:t>II	</a:t>
            </a:r>
            <a:r>
              <a:rPr dirty="0" sz="2050" spc="155" b="1">
                <a:solidFill>
                  <a:srgbClr val="0A0A0C"/>
                </a:solidFill>
                <a:latin typeface="Times New Roman"/>
                <a:cs typeface="Times New Roman"/>
              </a:rPr>
              <a:t>11111111</a:t>
            </a:r>
            <a:r>
              <a:rPr dirty="0" sz="2050" spc="305" b="1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2050" spc="90" b="1">
                <a:solidFill>
                  <a:srgbClr val="0A0A0C"/>
                </a:solidFill>
                <a:latin typeface="Times New Roman"/>
                <a:cs typeface="Times New Roman"/>
              </a:rPr>
              <a:t>Ill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5454" y="1742025"/>
            <a:ext cx="3575685" cy="79692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100" spc="40">
                <a:solidFill>
                  <a:srgbClr val="1C1D1D"/>
                </a:solidFill>
                <a:latin typeface="Arial"/>
                <a:cs typeface="Arial"/>
              </a:rPr>
              <a:t>Ek:</a:t>
            </a:r>
            <a:endParaRPr sz="1100">
              <a:latin typeface="Arial"/>
              <a:cs typeface="Arial"/>
            </a:endParaRPr>
          </a:p>
          <a:p>
            <a:pPr marL="178435" indent="-155575">
              <a:lnSpc>
                <a:spcPct val="100000"/>
              </a:lnSpc>
              <a:spcBef>
                <a:spcPts val="150"/>
              </a:spcBef>
              <a:buFont typeface="Arial"/>
              <a:buAutoNum type="arabicPlain"/>
              <a:tabLst>
                <a:tab pos="179070" algn="l"/>
              </a:tabLst>
            </a:pPr>
            <a:r>
              <a:rPr dirty="0" sz="1100" spc="25">
                <a:solidFill>
                  <a:srgbClr val="1C1D1D"/>
                </a:solidFill>
                <a:latin typeface="Times New Roman"/>
                <a:cs typeface="Times New Roman"/>
              </a:rPr>
              <a:t>Oretim </a:t>
            </a:r>
            <a:r>
              <a:rPr dirty="0" sz="1100" spc="20">
                <a:solidFill>
                  <a:srgbClr val="0A0A0C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25">
                <a:solidFill>
                  <a:srgbClr val="1C1D1D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70">
                <a:solidFill>
                  <a:srgbClr val="0A0A0C"/>
                </a:solidFill>
                <a:latin typeface="Times New Roman"/>
                <a:cs typeface="Times New Roman"/>
              </a:rPr>
              <a:t>Yaz1s1 </a:t>
            </a:r>
            <a:r>
              <a:rPr dirty="0" sz="1100" spc="25">
                <a:solidFill>
                  <a:srgbClr val="0A0A0C"/>
                </a:solidFill>
                <a:latin typeface="Times New Roman"/>
                <a:cs typeface="Times New Roman"/>
              </a:rPr>
              <a:t>Ornegi</a:t>
            </a:r>
            <a:r>
              <a:rPr dirty="0" sz="1100" spc="225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0A0A0C"/>
                </a:solidFill>
                <a:latin typeface="Times New Roman"/>
                <a:cs typeface="Times New Roman"/>
              </a:rPr>
              <a:t>2024-9</a:t>
            </a:r>
            <a:endParaRPr sz="1100">
              <a:latin typeface="Times New Roman"/>
              <a:cs typeface="Times New Roman"/>
            </a:endParaRPr>
          </a:p>
          <a:p>
            <a:pPr marL="14604" marR="5080" indent="5080">
              <a:lnSpc>
                <a:spcPts val="1590"/>
              </a:lnSpc>
              <a:spcBef>
                <a:spcPts val="50"/>
              </a:spcBef>
              <a:buAutoNum type="arabicPlain"/>
              <a:tabLst>
                <a:tab pos="179070" algn="l"/>
              </a:tabLst>
            </a:pPr>
            <a:r>
              <a:rPr dirty="0" sz="1100" spc="25">
                <a:solidFill>
                  <a:srgbClr val="1C1D1D"/>
                </a:solidFill>
                <a:latin typeface="Times New Roman"/>
                <a:cs typeface="Times New Roman"/>
              </a:rPr>
              <a:t>Oretim </a:t>
            </a:r>
            <a:r>
              <a:rPr dirty="0" sz="1100" spc="20">
                <a:solidFill>
                  <a:srgbClr val="0A0A0C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25">
                <a:solidFill>
                  <a:srgbClr val="1C1D1D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10">
                <a:solidFill>
                  <a:srgbClr val="0A0A0C"/>
                </a:solidFill>
                <a:latin typeface="Times New Roman"/>
                <a:cs typeface="Times New Roman"/>
              </a:rPr>
              <a:t>Yenileme </a:t>
            </a:r>
            <a:r>
              <a:rPr dirty="0" sz="1100" spc="-65">
                <a:solidFill>
                  <a:srgbClr val="0A0A0C"/>
                </a:solidFill>
                <a:latin typeface="Times New Roman"/>
                <a:cs typeface="Times New Roman"/>
              </a:rPr>
              <a:t>Yaz1s1 </a:t>
            </a:r>
            <a:r>
              <a:rPr dirty="0" sz="1100" spc="20">
                <a:solidFill>
                  <a:srgbClr val="0A0A0C"/>
                </a:solidFill>
                <a:latin typeface="Times New Roman"/>
                <a:cs typeface="Times New Roman"/>
              </a:rPr>
              <a:t>Ornegi </a:t>
            </a:r>
            <a:r>
              <a:rPr dirty="0" sz="1100" spc="30">
                <a:solidFill>
                  <a:srgbClr val="0A0A0C"/>
                </a:solidFill>
                <a:latin typeface="Times New Roman"/>
                <a:cs typeface="Times New Roman"/>
              </a:rPr>
              <a:t>2024-9 </a:t>
            </a:r>
            <a:r>
              <a:rPr dirty="0" sz="1100" spc="30">
                <a:solidFill>
                  <a:srgbClr val="1C1D1D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1C1D1D"/>
                </a:solidFill>
                <a:latin typeface="Times New Roman"/>
                <a:cs typeface="Times New Roman"/>
              </a:rPr>
              <a:t>3- </a:t>
            </a:r>
            <a:r>
              <a:rPr dirty="0" sz="1100" spc="45">
                <a:solidFill>
                  <a:srgbClr val="1C1D1D"/>
                </a:solidFill>
                <a:latin typeface="Times New Roman"/>
                <a:cs typeface="Times New Roman"/>
              </a:rPr>
              <a:t>0GM </a:t>
            </a:r>
            <a:r>
              <a:rPr dirty="0" sz="1100" spc="35">
                <a:solidFill>
                  <a:srgbClr val="0A0A0C"/>
                </a:solidFill>
                <a:latin typeface="Times New Roman"/>
                <a:cs typeface="Times New Roman"/>
              </a:rPr>
              <a:t>Ba </a:t>
            </a:r>
            <a:r>
              <a:rPr dirty="0" sz="1100" spc="25">
                <a:solidFill>
                  <a:srgbClr val="0A0A0C"/>
                </a:solidFill>
                <a:latin typeface="Times New Roman"/>
                <a:cs typeface="Times New Roman"/>
              </a:rPr>
              <a:t>vu.rulan </a:t>
            </a:r>
            <a:r>
              <a:rPr dirty="0" sz="1100" spc="10">
                <a:solidFill>
                  <a:srgbClr val="0A0A0C"/>
                </a:solidFill>
                <a:latin typeface="Times New Roman"/>
                <a:cs typeface="Times New Roman"/>
              </a:rPr>
              <a:t>Takip</a:t>
            </a:r>
            <a:r>
              <a:rPr dirty="0" sz="1100" spc="25">
                <a:solidFill>
                  <a:srgbClr val="0A0A0C"/>
                </a:solidFill>
                <a:latin typeface="Times New Roman"/>
                <a:cs typeface="Times New Roman"/>
              </a:rPr>
              <a:t> Listesi-2024-9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2543" y="2765968"/>
            <a:ext cx="1026794" cy="612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 marR="458470" indent="5080">
              <a:lnSpc>
                <a:spcPct val="116799"/>
              </a:lnSpc>
              <a:spcBef>
                <a:spcPts val="100"/>
              </a:spcBef>
            </a:pPr>
            <a:r>
              <a:rPr dirty="0" sz="1100" spc="30">
                <a:solidFill>
                  <a:srgbClr val="0A0A0C"/>
                </a:solidFill>
                <a:latin typeface="Times New Roman"/>
                <a:cs typeface="Times New Roman"/>
              </a:rPr>
              <a:t>Dagitim:  </a:t>
            </a:r>
            <a:r>
              <a:rPr dirty="0" sz="1100" spc="30">
                <a:solidFill>
                  <a:srgbClr val="0A0A0C"/>
                </a:solidFill>
                <a:latin typeface="Times New Roman"/>
                <a:cs typeface="Times New Roman"/>
              </a:rPr>
              <a:t>Geregi: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0A0A0C"/>
                </a:solidFill>
                <a:latin typeface="Times New Roman"/>
                <a:cs typeface="Times New Roman"/>
              </a:rPr>
              <a:t>81 </a:t>
            </a:r>
            <a:r>
              <a:rPr dirty="0" sz="1200" spc="-10">
                <a:solidFill>
                  <a:srgbClr val="0A0A0C"/>
                </a:solidFill>
                <a:latin typeface="Times New Roman"/>
                <a:cs typeface="Times New Roman"/>
              </a:rPr>
              <a:t>il</a:t>
            </a:r>
            <a:r>
              <a:rPr dirty="0" sz="1200" spc="25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0A0A0C"/>
                </a:solidFill>
                <a:latin typeface="Times New Roman"/>
                <a:cs typeface="Times New Roman"/>
              </a:rPr>
              <a:t>Miidiirliigii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7388" y="2946666"/>
            <a:ext cx="2521585" cy="8026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270"/>
              </a:spcBef>
            </a:pPr>
            <a:r>
              <a:rPr dirty="0" sz="1100" spc="25">
                <a:solidFill>
                  <a:srgbClr val="0A0A0C"/>
                </a:solidFill>
                <a:latin typeface="Times New Roman"/>
                <a:cs typeface="Times New Roman"/>
              </a:rPr>
              <a:t>Bilgi:</a:t>
            </a:r>
            <a:endParaRPr sz="1100">
              <a:latin typeface="Times New Roman"/>
              <a:cs typeface="Times New Roman"/>
            </a:endParaRPr>
          </a:p>
          <a:p>
            <a:pPr marL="14604" marR="5080" indent="-2540">
              <a:lnSpc>
                <a:spcPts val="1540"/>
              </a:lnSpc>
              <a:spcBef>
                <a:spcPts val="45"/>
              </a:spcBef>
            </a:pPr>
            <a:r>
              <a:rPr dirty="0" sz="1100" spc="25">
                <a:solidFill>
                  <a:srgbClr val="0A0A0C"/>
                </a:solidFill>
                <a:latin typeface="Times New Roman"/>
                <a:cs typeface="Times New Roman"/>
              </a:rPr>
              <a:t>Yonetim </a:t>
            </a:r>
            <a:r>
              <a:rPr dirty="0" sz="1100" spc="20">
                <a:solidFill>
                  <a:srgbClr val="0A0A0C"/>
                </a:solidFill>
                <a:latin typeface="Times New Roman"/>
                <a:cs typeface="Times New Roman"/>
              </a:rPr>
              <a:t>Hizmetleri </a:t>
            </a:r>
            <a:r>
              <a:rPr dirty="0" sz="1100" spc="35">
                <a:solidFill>
                  <a:srgbClr val="0A0A0C"/>
                </a:solidFill>
                <a:latin typeface="Times New Roman"/>
                <a:cs typeface="Times New Roman"/>
              </a:rPr>
              <a:t>Genel </a:t>
            </a:r>
            <a:r>
              <a:rPr dirty="0" sz="1100" spc="20">
                <a:solidFill>
                  <a:srgbClr val="0A0A0C"/>
                </a:solidFill>
                <a:latin typeface="Times New Roman"/>
                <a:cs typeface="Times New Roman"/>
              </a:rPr>
              <a:t>Miidiirliigiine  </a:t>
            </a:r>
            <a:r>
              <a:rPr dirty="0" sz="1100" spc="15">
                <a:solidFill>
                  <a:srgbClr val="0A0A0C"/>
                </a:solidFill>
                <a:latin typeface="Times New Roman"/>
                <a:cs typeface="Times New Roman"/>
              </a:rPr>
              <a:t>Metroloji </a:t>
            </a:r>
            <a:r>
              <a:rPr dirty="0" sz="1100" spc="35">
                <a:solidFill>
                  <a:srgbClr val="0A0A0C"/>
                </a:solidFill>
                <a:latin typeface="Times New Roman"/>
                <a:cs typeface="Times New Roman"/>
              </a:rPr>
              <a:t>ve Sanayi </a:t>
            </a:r>
            <a:r>
              <a:rPr dirty="0" sz="1100" spc="25">
                <a:solidFill>
                  <a:srgbClr val="0A0A0C"/>
                </a:solidFill>
                <a:latin typeface="Times New Roman"/>
                <a:cs typeface="Times New Roman"/>
              </a:rPr>
              <a:t>Oriinleri</a:t>
            </a:r>
            <a:r>
              <a:rPr dirty="0" sz="1100" spc="8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0A0A0C"/>
                </a:solidFill>
                <a:latin typeface="Times New Roman"/>
                <a:cs typeface="Times New Roman"/>
              </a:rPr>
              <a:t>Giivenligi</a:t>
            </a:r>
            <a:endParaRPr sz="11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180"/>
              </a:spcBef>
            </a:pPr>
            <a:r>
              <a:rPr dirty="0" sz="1100" spc="25">
                <a:solidFill>
                  <a:srgbClr val="0A0A0C"/>
                </a:solidFill>
                <a:latin typeface="Times New Roman"/>
                <a:cs typeface="Times New Roman"/>
              </a:rPr>
              <a:t>Genel</a:t>
            </a:r>
            <a:r>
              <a:rPr dirty="0" sz="1100" spc="35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A0A0C"/>
                </a:solidFill>
                <a:latin typeface="Times New Roman"/>
                <a:cs typeface="Times New Roman"/>
              </a:rPr>
              <a:t>Miidiirliigiine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3636" y="9415043"/>
            <a:ext cx="20840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95">
                <a:solidFill>
                  <a:srgbClr val="4D1818"/>
                </a:solidFill>
                <a:latin typeface="Times New Roman"/>
                <a:cs typeface="Times New Roman"/>
              </a:rPr>
              <a:t>Ou </a:t>
            </a:r>
            <a:r>
              <a:rPr dirty="0" sz="850" spc="-35">
                <a:solidFill>
                  <a:srgbClr val="4D1818"/>
                </a:solidFill>
                <a:latin typeface="Times New Roman"/>
                <a:cs typeface="Times New Roman"/>
              </a:rPr>
              <a:t>b</a:t>
            </a:r>
            <a:r>
              <a:rPr dirty="0" sz="850" spc="-35">
                <a:solidFill>
                  <a:srgbClr val="6E2626"/>
                </a:solidFill>
                <a:latin typeface="Times New Roman"/>
                <a:cs typeface="Times New Roman"/>
              </a:rPr>
              <a:t>e</a:t>
            </a:r>
            <a:r>
              <a:rPr dirty="0" sz="850" spc="-35">
                <a:solidFill>
                  <a:srgbClr val="360C0F"/>
                </a:solidFill>
                <a:latin typeface="Times New Roman"/>
                <a:cs typeface="Times New Roman"/>
              </a:rPr>
              <a:t>i</a:t>
            </a:r>
            <a:r>
              <a:rPr dirty="0" sz="850" spc="-35">
                <a:solidFill>
                  <a:srgbClr val="6E2626"/>
                </a:solidFill>
                <a:latin typeface="Times New Roman"/>
                <a:cs typeface="Times New Roman"/>
              </a:rPr>
              <a:t>g</a:t>
            </a:r>
            <a:r>
              <a:rPr dirty="0" sz="850" spc="-35">
                <a:solidFill>
                  <a:srgbClr val="4D1818"/>
                </a:solidFill>
                <a:latin typeface="Times New Roman"/>
                <a:cs typeface="Times New Roman"/>
              </a:rPr>
              <a:t>e </a:t>
            </a:r>
            <a:r>
              <a:rPr dirty="0" sz="850" spc="-50">
                <a:solidFill>
                  <a:srgbClr val="6E2626"/>
                </a:solidFill>
                <a:latin typeface="Times New Roman"/>
                <a:cs typeface="Times New Roman"/>
              </a:rPr>
              <a:t>g</a:t>
            </a:r>
            <a:r>
              <a:rPr dirty="0" sz="850" spc="-50">
                <a:solidFill>
                  <a:srgbClr val="360C0F"/>
                </a:solidFill>
                <a:latin typeface="Times New Roman"/>
                <a:cs typeface="Times New Roman"/>
              </a:rPr>
              <a:t>u </a:t>
            </a:r>
            <a:r>
              <a:rPr dirty="0" sz="850" spc="-50">
                <a:solidFill>
                  <a:srgbClr val="6E2626"/>
                </a:solidFill>
                <a:latin typeface="Times New Roman"/>
                <a:cs typeface="Times New Roman"/>
              </a:rPr>
              <a:t>ve</a:t>
            </a:r>
            <a:r>
              <a:rPr dirty="0" sz="850" spc="-50">
                <a:solidFill>
                  <a:srgbClr val="4D1818"/>
                </a:solidFill>
                <a:latin typeface="Times New Roman"/>
                <a:cs typeface="Times New Roman"/>
              </a:rPr>
              <a:t>nli </a:t>
            </a:r>
            <a:r>
              <a:rPr dirty="0" sz="850" spc="-45">
                <a:solidFill>
                  <a:srgbClr val="4D1818"/>
                </a:solidFill>
                <a:latin typeface="Times New Roman"/>
                <a:cs typeface="Times New Roman"/>
              </a:rPr>
              <a:t>el</a:t>
            </a:r>
            <a:r>
              <a:rPr dirty="0" sz="850" spc="-45">
                <a:solidFill>
                  <a:srgbClr val="6E2626"/>
                </a:solidFill>
                <a:latin typeface="Times New Roman"/>
                <a:cs typeface="Times New Roman"/>
              </a:rPr>
              <a:t>e</a:t>
            </a:r>
            <a:r>
              <a:rPr dirty="0" sz="850" spc="-45">
                <a:solidFill>
                  <a:srgbClr val="4D1818"/>
                </a:solidFill>
                <a:latin typeface="Times New Roman"/>
                <a:cs typeface="Times New Roman"/>
              </a:rPr>
              <a:t>kl </a:t>
            </a:r>
            <a:r>
              <a:rPr dirty="0" sz="850" spc="-35">
                <a:solidFill>
                  <a:srgbClr val="4D1818"/>
                </a:solidFill>
                <a:latin typeface="Times New Roman"/>
                <a:cs typeface="Times New Roman"/>
              </a:rPr>
              <a:t>roni</a:t>
            </a:r>
            <a:r>
              <a:rPr dirty="0" sz="850" spc="-35">
                <a:solidFill>
                  <a:srgbClr val="6E2626"/>
                </a:solidFill>
                <a:latin typeface="Times New Roman"/>
                <a:cs typeface="Times New Roman"/>
              </a:rPr>
              <a:t>k </a:t>
            </a:r>
            <a:r>
              <a:rPr dirty="0" sz="850" spc="-70">
                <a:solidFill>
                  <a:srgbClr val="360C0F"/>
                </a:solidFill>
                <a:latin typeface="Times New Roman"/>
                <a:cs typeface="Times New Roman"/>
              </a:rPr>
              <a:t>im </a:t>
            </a:r>
            <a:r>
              <a:rPr dirty="0" sz="850" spc="-25">
                <a:solidFill>
                  <a:srgbClr val="6E2626"/>
                </a:solidFill>
                <a:latin typeface="Times New Roman"/>
                <a:cs typeface="Times New Roman"/>
              </a:rPr>
              <a:t>za </a:t>
            </a:r>
            <a:r>
              <a:rPr dirty="0" sz="800" spc="-15">
                <a:solidFill>
                  <a:srgbClr val="360C0F"/>
                </a:solidFill>
                <a:latin typeface="Times New Roman"/>
                <a:cs typeface="Times New Roman"/>
              </a:rPr>
              <a:t>il</a:t>
            </a:r>
            <a:r>
              <a:rPr dirty="0" sz="800" spc="-15">
                <a:solidFill>
                  <a:srgbClr val="6E2626"/>
                </a:solidFill>
                <a:latin typeface="Times New Roman"/>
                <a:cs typeface="Times New Roman"/>
              </a:rPr>
              <a:t>e</a:t>
            </a:r>
            <a:r>
              <a:rPr dirty="0" sz="800" spc="-110">
                <a:solidFill>
                  <a:srgbClr val="6E2626"/>
                </a:solidFill>
                <a:latin typeface="Times New Roman"/>
                <a:cs typeface="Times New Roman"/>
              </a:rPr>
              <a:t> </a:t>
            </a:r>
            <a:r>
              <a:rPr dirty="0" sz="850" spc="-70">
                <a:solidFill>
                  <a:srgbClr val="4D1818"/>
                </a:solidFill>
                <a:latin typeface="Times New Roman"/>
                <a:cs typeface="Times New Roman"/>
              </a:rPr>
              <a:t>im</a:t>
            </a:r>
            <a:r>
              <a:rPr dirty="0" sz="850" spc="-70">
                <a:solidFill>
                  <a:srgbClr val="892F36"/>
                </a:solidFill>
                <a:latin typeface="Times New Roman"/>
                <a:cs typeface="Times New Roman"/>
              </a:rPr>
              <a:t>z</a:t>
            </a:r>
            <a:r>
              <a:rPr dirty="0" sz="850" spc="-70">
                <a:solidFill>
                  <a:srgbClr val="6E2626"/>
                </a:solidFill>
                <a:latin typeface="Times New Roman"/>
                <a:cs typeface="Times New Roman"/>
              </a:rPr>
              <a:t>a</a:t>
            </a:r>
            <a:r>
              <a:rPr dirty="0" sz="850" spc="-70">
                <a:solidFill>
                  <a:srgbClr val="360C0F"/>
                </a:solidFill>
                <a:latin typeface="Times New Roman"/>
                <a:cs typeface="Times New Roman"/>
              </a:rPr>
              <a:t>l</a:t>
            </a:r>
            <a:r>
              <a:rPr dirty="0" sz="850" spc="-70">
                <a:solidFill>
                  <a:srgbClr val="6E2626"/>
                </a:solidFill>
                <a:latin typeface="Times New Roman"/>
                <a:cs typeface="Times New Roman"/>
              </a:rPr>
              <a:t>a</a:t>
            </a:r>
            <a:r>
              <a:rPr dirty="0" sz="850" spc="-70">
                <a:solidFill>
                  <a:srgbClr val="4D1818"/>
                </a:solidFill>
                <a:latin typeface="Times New Roman"/>
                <a:cs typeface="Times New Roman"/>
              </a:rPr>
              <a:t>nnH</a:t>
            </a:r>
            <a:r>
              <a:rPr dirty="0" sz="850" spc="-70">
                <a:solidFill>
                  <a:srgbClr val="6E2626"/>
                </a:solidFill>
                <a:latin typeface="Times New Roman"/>
                <a:cs typeface="Times New Roman"/>
              </a:rPr>
              <a:t>$</a:t>
            </a:r>
            <a:r>
              <a:rPr dirty="0" sz="850" spc="-70">
                <a:solidFill>
                  <a:srgbClr val="360C0F"/>
                </a:solidFill>
                <a:latin typeface="Times New Roman"/>
                <a:cs typeface="Times New Roman"/>
              </a:rPr>
              <a:t>11r.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61160" y="9686403"/>
            <a:ext cx="706120" cy="0"/>
          </a:xfrm>
          <a:custGeom>
            <a:avLst/>
            <a:gdLst/>
            <a:ahLst/>
            <a:cxnLst/>
            <a:rect l="l" t="t" r="r" b="b"/>
            <a:pathLst>
              <a:path w="706119" h="0">
                <a:moveTo>
                  <a:pt x="0" y="0"/>
                </a:moveTo>
                <a:lnTo>
                  <a:pt x="706096" y="0"/>
                </a:lnTo>
              </a:path>
            </a:pathLst>
          </a:custGeom>
          <a:ln w="12715">
            <a:solidFill>
              <a:srgbClr val="0A0A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54474" y="9686403"/>
            <a:ext cx="2207260" cy="0"/>
          </a:xfrm>
          <a:custGeom>
            <a:avLst/>
            <a:gdLst/>
            <a:ahLst/>
            <a:cxnLst/>
            <a:rect l="l" t="t" r="r" b="b"/>
            <a:pathLst>
              <a:path w="2207259" h="0">
                <a:moveTo>
                  <a:pt x="0" y="0"/>
                </a:moveTo>
                <a:lnTo>
                  <a:pt x="2206872" y="0"/>
                </a:lnTo>
              </a:path>
            </a:pathLst>
          </a:custGeom>
          <a:ln w="12715">
            <a:solidFill>
              <a:srgbClr val="0A0A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48460" y="9552908"/>
            <a:ext cx="542671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0">
                <a:solidFill>
                  <a:srgbClr val="0A0A0C"/>
                </a:solidFill>
                <a:latin typeface="Times New Roman"/>
                <a:cs typeface="Times New Roman"/>
              </a:rPr>
              <a:t>Beige Oogrulama </a:t>
            </a:r>
            <a:r>
              <a:rPr dirty="0" sz="850" spc="-35">
                <a:solidFill>
                  <a:srgbClr val="0A0A0C"/>
                </a:solidFill>
                <a:latin typeface="Times New Roman"/>
                <a:cs typeface="Times New Roman"/>
              </a:rPr>
              <a:t>Kodu: </a:t>
            </a:r>
            <a:r>
              <a:rPr dirty="0" sz="950" spc="-35">
                <a:solidFill>
                  <a:srgbClr val="0A0A0C"/>
                </a:solidFill>
                <a:latin typeface="Times New Roman"/>
                <a:cs typeface="Times New Roman"/>
              </a:rPr>
              <a:t>E0D9IFED-ESF l-4449-88DE-88C2054A7241 </a:t>
            </a:r>
            <a:r>
              <a:rPr dirty="0" sz="850" spc="-35" b="1">
                <a:solidFill>
                  <a:srgbClr val="0A0A0C"/>
                </a:solidFill>
                <a:latin typeface="Times New Roman"/>
                <a:cs typeface="Times New Roman"/>
              </a:rPr>
              <a:t>Beige </a:t>
            </a:r>
            <a:r>
              <a:rPr dirty="0" sz="850" spc="-45">
                <a:solidFill>
                  <a:srgbClr val="0A0A0C"/>
                </a:solidFill>
                <a:latin typeface="Times New Roman"/>
                <a:cs typeface="Times New Roman"/>
              </a:rPr>
              <a:t>Dogrulama</a:t>
            </a:r>
            <a:r>
              <a:rPr dirty="0" sz="850" spc="114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0A0A0C"/>
                </a:solidFill>
                <a:latin typeface="Times New Roman"/>
                <a:cs typeface="Times New Roman"/>
              </a:rPr>
              <a:t>Adresi:https://e-belge.sanayi.gov.tr/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4805" y="9694788"/>
            <a:ext cx="2880360" cy="280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>
              <a:lnSpc>
                <a:spcPts val="1065"/>
              </a:lnSpc>
              <a:spcBef>
                <a:spcPts val="100"/>
              </a:spcBef>
            </a:pPr>
            <a:r>
              <a:rPr dirty="0" sz="900" spc="-30">
                <a:solidFill>
                  <a:srgbClr val="0A0A0C"/>
                </a:solidFill>
                <a:latin typeface="Times New Roman"/>
                <a:cs typeface="Times New Roman"/>
              </a:rPr>
              <a:t>M"'rafa</a:t>
            </a:r>
            <a:r>
              <a:rPr dirty="0" sz="900" spc="-2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0A0A0C"/>
                </a:solidFill>
                <a:latin typeface="Times New Roman"/>
                <a:cs typeface="Times New Roman"/>
              </a:rPr>
              <a:t>K=I</a:t>
            </a:r>
            <a:r>
              <a:rPr dirty="0" sz="900" spc="65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900" spc="225">
                <a:solidFill>
                  <a:srgbClr val="0A0A0C"/>
                </a:solidFill>
                <a:latin typeface="Arial"/>
                <a:cs typeface="Arial"/>
              </a:rPr>
              <a:t>Mwn</a:t>
            </a:r>
            <a:r>
              <a:rPr dirty="0" sz="900" spc="85">
                <a:solidFill>
                  <a:srgbClr val="0A0A0C"/>
                </a:solidFill>
                <a:latin typeface="Arial"/>
                <a:cs typeface="Arial"/>
              </a:rPr>
              <a:t> </a:t>
            </a:r>
            <a:r>
              <a:rPr dirty="0" sz="900" spc="90">
                <a:solidFill>
                  <a:srgbClr val="0A0A0C"/>
                </a:solidFill>
                <a:latin typeface="Arial"/>
                <a:cs typeface="Arial"/>
              </a:rPr>
              <a:t>;</a:t>
            </a:r>
            <a:r>
              <a:rPr dirty="0" sz="900" spc="-150">
                <a:solidFill>
                  <a:srgbClr val="0A0A0C"/>
                </a:solidFill>
                <a:latin typeface="Arial"/>
                <a:cs typeface="Arial"/>
              </a:rPr>
              <a:t> </a:t>
            </a:r>
            <a:r>
              <a:rPr dirty="0" sz="900" spc="35">
                <a:solidFill>
                  <a:srgbClr val="0A0A0C"/>
                </a:solidFill>
                <a:latin typeface="Times New Roman"/>
                <a:cs typeface="Times New Roman"/>
              </a:rPr>
              <a:t>Dwnl'I'•</a:t>
            </a:r>
            <a:r>
              <a:rPr dirty="0" sz="900" spc="25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900" spc="35">
                <a:solidFill>
                  <a:srgbClr val="0A0A0C"/>
                </a:solidFill>
                <a:latin typeface="Times New Roman"/>
                <a:cs typeface="Times New Roman"/>
              </a:rPr>
              <a:t>•</a:t>
            </a:r>
            <a:r>
              <a:rPr dirty="0" sz="900" spc="-6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850" spc="95">
                <a:solidFill>
                  <a:srgbClr val="0A0A0C"/>
                </a:solidFill>
                <a:latin typeface="Times New Roman"/>
                <a:cs typeface="Times New Roman"/>
              </a:rPr>
              <a:t>B,l,w</a:t>
            </a:r>
            <a:r>
              <a:rPr dirty="0" sz="850" spc="2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900" spc="140">
                <a:solidFill>
                  <a:srgbClr val="0A0A0C"/>
                </a:solidFill>
                <a:latin typeface="Times New Roman"/>
                <a:cs typeface="Times New Roman"/>
              </a:rPr>
              <a:t>hl;.,s.</a:t>
            </a:r>
            <a:r>
              <a:rPr dirty="0" sz="900" spc="-135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850" spc="15">
                <a:solidFill>
                  <a:srgbClr val="0A0A0C"/>
                </a:solidFill>
                <a:latin typeface="Times New Roman"/>
                <a:cs typeface="Times New Roman"/>
              </a:rPr>
              <a:t>Yol,</a:t>
            </a:r>
            <a:r>
              <a:rPr dirty="0" sz="850" spc="-8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900" spc="-55">
                <a:solidFill>
                  <a:srgbClr val="0A0A0C"/>
                </a:solidFill>
                <a:latin typeface="Times New Roman"/>
                <a:cs typeface="Times New Roman"/>
              </a:rPr>
              <a:t>21SI</a:t>
            </a:r>
            <a:r>
              <a:rPr dirty="0" sz="900" spc="-12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4B4941"/>
                </a:solidFill>
                <a:latin typeface="Times New Roman"/>
                <a:cs typeface="Times New Roman"/>
              </a:rPr>
              <a:t>.</a:t>
            </a:r>
            <a:r>
              <a:rPr dirty="0" sz="900" spc="-25">
                <a:solidFill>
                  <a:srgbClr val="0A0A0C"/>
                </a:solidFill>
                <a:latin typeface="Times New Roman"/>
                <a:cs typeface="Times New Roman"/>
              </a:rPr>
              <a:t>C-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944"/>
              </a:lnSpc>
            </a:pPr>
            <a:r>
              <a:rPr dirty="0" sz="800" spc="-30">
                <a:solidFill>
                  <a:srgbClr val="0A0A0C"/>
                </a:solidFill>
                <a:latin typeface="Times New Roman"/>
                <a:cs typeface="Times New Roman"/>
              </a:rPr>
              <a:t>Telefon</a:t>
            </a:r>
            <a:r>
              <a:rPr dirty="0" sz="800" spc="2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800" spc="-20">
                <a:solidFill>
                  <a:srgbClr val="363431"/>
                </a:solidFill>
                <a:latin typeface="Times New Roman"/>
                <a:cs typeface="Times New Roman"/>
              </a:rPr>
              <a:t>:</a:t>
            </a:r>
            <a:r>
              <a:rPr dirty="0" sz="800" spc="-20">
                <a:solidFill>
                  <a:srgbClr val="0A0A0C"/>
                </a:solidFill>
                <a:latin typeface="Times New Roman"/>
                <a:cs typeface="Times New Roman"/>
              </a:rPr>
              <a:t>03122015395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95807" y="9827967"/>
            <a:ext cx="15170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solidFill>
                  <a:srgbClr val="0A0A0C"/>
                </a:solidFill>
                <a:latin typeface="Times New Roman"/>
                <a:cs typeface="Times New Roman"/>
              </a:rPr>
              <a:t>Bilgi </a:t>
            </a:r>
            <a:r>
              <a:rPr dirty="0" sz="800" spc="30">
                <a:solidFill>
                  <a:srgbClr val="0A0A0C"/>
                </a:solidFill>
                <a:latin typeface="Times New Roman"/>
                <a:cs typeface="Times New Roman"/>
              </a:rPr>
              <a:t>l </a:t>
            </a:r>
            <a:r>
              <a:rPr dirty="0" sz="800" spc="35">
                <a:solidFill>
                  <a:srgbClr val="0A0A0C"/>
                </a:solidFill>
                <a:latin typeface="Times New Roman"/>
                <a:cs typeface="Times New Roman"/>
              </a:rPr>
              <a:t>in: </a:t>
            </a:r>
            <a:r>
              <a:rPr dirty="0" sz="800" spc="-15">
                <a:solidFill>
                  <a:srgbClr val="0A0A0C"/>
                </a:solidFill>
                <a:latin typeface="Times New Roman"/>
                <a:cs typeface="Times New Roman"/>
              </a:rPr>
              <a:t>Ebru </a:t>
            </a:r>
            <a:r>
              <a:rPr dirty="0" sz="800" spc="-20">
                <a:solidFill>
                  <a:srgbClr val="0A0A0C"/>
                </a:solidFill>
                <a:latin typeface="Times New Roman"/>
                <a:cs typeface="Times New Roman"/>
              </a:rPr>
              <a:t>EBEPERI</a:t>
            </a:r>
            <a:r>
              <a:rPr dirty="0" sz="800" spc="5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0A0A0C"/>
                </a:solidFill>
                <a:latin typeface="Times New Roman"/>
                <a:cs typeface="Times New Roman"/>
              </a:rPr>
              <a:t>OZTORK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74307" y="8893703"/>
            <a:ext cx="2104390" cy="11245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7834"/>
              </a:lnSpc>
              <a:spcBef>
                <a:spcPts val="105"/>
              </a:spcBef>
            </a:pPr>
            <a:r>
              <a:rPr dirty="0" sz="850" spc="-105">
                <a:solidFill>
                  <a:srgbClr val="0A0A0C"/>
                </a:solidFill>
                <a:latin typeface="Times New Roman"/>
                <a:cs typeface="Times New Roman"/>
              </a:rPr>
              <a:t>No</a:t>
            </a:r>
            <a:r>
              <a:rPr dirty="0" sz="850" spc="-110">
                <a:solidFill>
                  <a:srgbClr val="0A0A0C"/>
                </a:solidFill>
                <a:latin typeface="Times New Roman"/>
                <a:cs typeface="Times New Roman"/>
              </a:rPr>
              <a:t>c</a:t>
            </a:r>
            <a:r>
              <a:rPr dirty="0" sz="900" spc="-45">
                <a:solidFill>
                  <a:srgbClr val="0A0A0C"/>
                </a:solidFill>
                <a:latin typeface="Times New Roman"/>
                <a:cs typeface="Times New Roman"/>
              </a:rPr>
              <a:t>154</a:t>
            </a:r>
            <a:r>
              <a:rPr dirty="0" sz="900" spc="-9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900" spc="-45">
                <a:solidFill>
                  <a:srgbClr val="0A0A0C"/>
                </a:solidFill>
                <a:latin typeface="Times New Roman"/>
                <a:cs typeface="Times New Roman"/>
              </a:rPr>
              <a:t>06510</a:t>
            </a:r>
            <a:r>
              <a:rPr dirty="0" sz="90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1700" spc="-200">
                <a:solidFill>
                  <a:srgbClr val="0A0A0C"/>
                </a:solidFill>
                <a:latin typeface="Times New Roman"/>
                <a:cs typeface="Times New Roman"/>
              </a:rPr>
              <a:t>•""'y</a:t>
            </a:r>
            <a:r>
              <a:rPr dirty="0" sz="1700" spc="-135">
                <a:solidFill>
                  <a:srgbClr val="0A0A0C"/>
                </a:solidFill>
                <a:latin typeface="Times New Roman"/>
                <a:cs typeface="Times New Roman"/>
              </a:rPr>
              <a:t>,</a:t>
            </a:r>
            <a:r>
              <a:rPr dirty="0" sz="1700" spc="-245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850" spc="-45">
                <a:solidFill>
                  <a:srgbClr val="0A0A0C"/>
                </a:solidFill>
                <a:latin typeface="Times New Roman"/>
                <a:cs typeface="Times New Roman"/>
              </a:rPr>
              <a:t>/ANKAR</a:t>
            </a:r>
            <a:r>
              <a:rPr dirty="0" sz="850" spc="-229">
                <a:solidFill>
                  <a:srgbClr val="0A0A0C"/>
                </a:solidFill>
                <a:latin typeface="Times New Roman"/>
                <a:cs typeface="Times New Roman"/>
              </a:rPr>
              <a:t>A</a:t>
            </a:r>
            <a:r>
              <a:rPr dirty="0" sz="7200" spc="-300">
                <a:solidFill>
                  <a:srgbClr val="0A0A0C"/>
                </a:solidFill>
                <a:latin typeface="Arial"/>
                <a:cs typeface="Arial"/>
              </a:rPr>
              <a:t>■</a:t>
            </a:r>
            <a:endParaRPr sz="7200">
              <a:latin typeface="Arial"/>
              <a:cs typeface="Arial"/>
            </a:endParaRPr>
          </a:p>
          <a:p>
            <a:pPr algn="r" marR="17780">
              <a:lnSpc>
                <a:spcPts val="475"/>
              </a:lnSpc>
            </a:pPr>
            <a:r>
              <a:rPr dirty="0" sz="800" spc="-5">
                <a:solidFill>
                  <a:srgbClr val="1C1D1D"/>
                </a:solidFill>
                <a:latin typeface="Times New Roman"/>
                <a:cs typeface="Times New Roman"/>
              </a:rPr>
              <a:t>·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43217" y="10102022"/>
            <a:ext cx="7981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0A0A0C"/>
                </a:solidFill>
                <a:latin typeface="Times New Roman"/>
                <a:cs typeface="Times New Roman"/>
              </a:rPr>
              <a:t>Faks:03122015453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96785" y="9947202"/>
            <a:ext cx="1456055" cy="30289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200"/>
              </a:spcBef>
            </a:pPr>
            <a:r>
              <a:rPr dirty="0" sz="850" spc="-45">
                <a:solidFill>
                  <a:srgbClr val="0A0A0C"/>
                </a:solidFill>
                <a:latin typeface="Times New Roman"/>
                <a:cs typeface="Times New Roman"/>
              </a:rPr>
              <a:t>Muhendis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0A0A0C"/>
                </a:solidFill>
                <a:latin typeface="Times New Roman"/>
                <a:cs typeface="Times New Roman"/>
                <a:hlinkClick r:id="rId2"/>
              </a:rPr>
              <a:t>e-posta:ebru</a:t>
            </a:r>
            <a:r>
              <a:rPr dirty="0" sz="800" spc="-10">
                <a:solidFill>
                  <a:srgbClr val="363431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00" spc="-10">
                <a:solidFill>
                  <a:srgbClr val="1C1D1D"/>
                </a:solidFill>
                <a:latin typeface="Times New Roman"/>
                <a:cs typeface="Times New Roman"/>
                <a:hlinkClick r:id="rId2"/>
              </a:rPr>
              <a:t>cbeperi@sanay</a:t>
            </a:r>
            <a:r>
              <a:rPr dirty="0" sz="800" spc="-140">
                <a:solidFill>
                  <a:srgbClr val="1C1D1D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dirty="0" sz="800" spc="-5">
                <a:solidFill>
                  <a:srgbClr val="1C1D1D"/>
                </a:solidFill>
                <a:latin typeface="Times New Roman"/>
                <a:cs typeface="Times New Roman"/>
                <a:hlinkClick r:id="rId2"/>
              </a:rPr>
              <a:t>i.gov.tr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0102" y="10327558"/>
            <a:ext cx="24479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A0A0C"/>
                </a:solidFill>
                <a:latin typeface="Times New Roman"/>
                <a:cs typeface="Times New Roman"/>
              </a:rPr>
              <a:t>Kep:sanayiveleknolojib </a:t>
            </a:r>
            <a:r>
              <a:rPr dirty="0" sz="850" spc="-40">
                <a:solidFill>
                  <a:srgbClr val="0A0A0C"/>
                </a:solidFill>
                <a:latin typeface="Times New Roman"/>
                <a:cs typeface="Times New Roman"/>
              </a:rPr>
              <a:t>akanligi.sanayiurunlcri@hsOl.</a:t>
            </a:r>
            <a:r>
              <a:rPr dirty="0" sz="850" spc="-6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0A0A0C"/>
                </a:solidFill>
                <a:latin typeface="Times New Roman"/>
                <a:cs typeface="Times New Roman"/>
              </a:rPr>
              <a:t>kcp</a:t>
            </a:r>
            <a:r>
              <a:rPr dirty="0" sz="850" spc="-25">
                <a:solidFill>
                  <a:srgbClr val="363431"/>
                </a:solidFill>
                <a:latin typeface="Times New Roman"/>
                <a:cs typeface="Times New Roman"/>
              </a:rPr>
              <a:t>.</a:t>
            </a:r>
            <a:r>
              <a:rPr dirty="0" sz="850" spc="-25">
                <a:solidFill>
                  <a:srgbClr val="0A0A0C"/>
                </a:solidFill>
                <a:latin typeface="Times New Roman"/>
                <a:cs typeface="Times New Roman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01019" y="10327558"/>
            <a:ext cx="141668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0A0A0C"/>
                </a:solidFill>
                <a:latin typeface="Times New Roman"/>
                <a:cs typeface="Times New Roman"/>
              </a:rPr>
              <a:t>Internet </a:t>
            </a:r>
            <a:r>
              <a:rPr dirty="0" sz="850" spc="-30">
                <a:solidFill>
                  <a:srgbClr val="0A0A0C"/>
                </a:solidFill>
                <a:latin typeface="Times New Roman"/>
                <a:cs typeface="Times New Roman"/>
              </a:rPr>
              <a:t>adresi:</a:t>
            </a:r>
            <a:r>
              <a:rPr dirty="0" sz="850" spc="10">
                <a:solidFill>
                  <a:srgbClr val="0A0A0C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0A0A0C"/>
                </a:solidFill>
                <a:latin typeface="Times New Roman"/>
                <a:cs typeface="Times New Roman"/>
                <a:hlinkClick r:id="rId3"/>
              </a:rPr>
              <a:t>www.sanayi.gov.tr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02454" y="9818456"/>
            <a:ext cx="637540" cy="66675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r" marR="32384">
              <a:lnSpc>
                <a:spcPct val="100000"/>
              </a:lnSpc>
              <a:spcBef>
                <a:spcPts val="175"/>
              </a:spcBef>
            </a:pPr>
            <a:r>
              <a:rPr dirty="0" sz="800" spc="-5">
                <a:solidFill>
                  <a:srgbClr val="1C1D1D"/>
                </a:solidFill>
                <a:latin typeface="Times New Roman"/>
                <a:cs typeface="Times New Roman"/>
              </a:rPr>
              <a:t>·'</a:t>
            </a:r>
            <a:endParaRPr sz="8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80"/>
              </a:spcBef>
              <a:tabLst>
                <a:tab pos="193675" algn="l"/>
                <a:tab pos="506095" algn="l"/>
              </a:tabLst>
            </a:pPr>
            <a:r>
              <a:rPr dirty="0" sz="850" spc="-20">
                <a:solidFill>
                  <a:srgbClr val="1C1D1D"/>
                </a:solidFill>
                <a:latin typeface="Times New Roman"/>
                <a:cs typeface="Times New Roman"/>
              </a:rPr>
              <a:t>.</a:t>
            </a:r>
            <a:r>
              <a:rPr dirty="0" sz="850" spc="-20">
                <a:solidFill>
                  <a:srgbClr val="1C1D1D"/>
                </a:solidFill>
                <a:latin typeface="Times New Roman"/>
                <a:cs typeface="Times New Roman"/>
              </a:rPr>
              <a:t>	</a:t>
            </a:r>
            <a:r>
              <a:rPr dirty="0" sz="850">
                <a:solidFill>
                  <a:srgbClr val="0A0A0C"/>
                </a:solidFill>
                <a:latin typeface="Times New Roman"/>
                <a:cs typeface="Times New Roman"/>
              </a:rPr>
              <a:t>•</a:t>
            </a:r>
            <a:r>
              <a:rPr dirty="0" sz="850">
                <a:solidFill>
                  <a:srgbClr val="0A0A0C"/>
                </a:solidFill>
                <a:latin typeface="Times New Roman"/>
                <a:cs typeface="Times New Roman"/>
              </a:rPr>
              <a:t>	</a:t>
            </a:r>
            <a:r>
              <a:rPr dirty="0" sz="850">
                <a:solidFill>
                  <a:srgbClr val="363431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472440" algn="l"/>
              </a:tabLst>
            </a:pPr>
            <a:r>
              <a:rPr dirty="0" sz="950" spc="-25">
                <a:solidFill>
                  <a:srgbClr val="0A0A0C"/>
                </a:solidFill>
                <a:latin typeface="Arial"/>
                <a:cs typeface="Arial"/>
              </a:rPr>
              <a:t>l!I</a:t>
            </a:r>
            <a:r>
              <a:rPr dirty="0" sz="950" spc="-175">
                <a:solidFill>
                  <a:srgbClr val="0A0A0C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363431"/>
                </a:solidFill>
                <a:latin typeface="Arial"/>
                <a:cs typeface="Arial"/>
              </a:rPr>
              <a:t>.   </a:t>
            </a:r>
            <a:r>
              <a:rPr dirty="0" sz="950" spc="-15">
                <a:solidFill>
                  <a:srgbClr val="363431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363431"/>
                </a:solidFill>
                <a:latin typeface="Arial"/>
                <a:cs typeface="Arial"/>
              </a:rPr>
              <a:t>·	</a:t>
            </a:r>
            <a:r>
              <a:rPr dirty="0" sz="950" spc="-15">
                <a:solidFill>
                  <a:srgbClr val="0A0A0C"/>
                </a:solidFill>
                <a:latin typeface="Arial"/>
                <a:cs typeface="Arial"/>
              </a:rPr>
              <a:t>'</a:t>
            </a:r>
            <a:r>
              <a:rPr dirty="0" sz="950" spc="-85">
                <a:solidFill>
                  <a:srgbClr val="0A0A0C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4B4941"/>
                </a:solidFill>
                <a:latin typeface="Arial"/>
                <a:cs typeface="Arial"/>
              </a:rPr>
              <a:t>·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5400" y="770008"/>
            <a:ext cx="872122" cy="814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38047" y="250322"/>
            <a:ext cx="1524635" cy="280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95"/>
              </a:lnSpc>
              <a:spcBef>
                <a:spcPts val="100"/>
              </a:spcBef>
            </a:pPr>
            <a:r>
              <a:rPr dirty="0" sz="650" spc="-30">
                <a:solidFill>
                  <a:srgbClr val="08080A"/>
                </a:solidFill>
                <a:latin typeface="Times New Roman"/>
                <a:cs typeface="Times New Roman"/>
              </a:rPr>
              <a:t>T</a:t>
            </a:r>
            <a:r>
              <a:rPr dirty="0" sz="650" spc="-30">
                <a:solidFill>
                  <a:srgbClr val="3B3F44"/>
                </a:solidFill>
                <a:latin typeface="Times New Roman"/>
                <a:cs typeface="Times New Roman"/>
              </a:rPr>
              <a:t>.</a:t>
            </a:r>
            <a:r>
              <a:rPr dirty="0" sz="650" spc="-30">
                <a:solidFill>
                  <a:srgbClr val="08080A"/>
                </a:solidFill>
                <a:latin typeface="Times New Roman"/>
                <a:cs typeface="Times New Roman"/>
              </a:rPr>
              <a:t>C </a:t>
            </a:r>
            <a:r>
              <a:rPr dirty="0" sz="650" spc="-60">
                <a:solidFill>
                  <a:srgbClr val="08080A"/>
                </a:solidFill>
                <a:latin typeface="Times New Roman"/>
                <a:cs typeface="Times New Roman"/>
              </a:rPr>
              <a:t>SANAYl </a:t>
            </a:r>
            <a:r>
              <a:rPr dirty="0" sz="650" spc="-50">
                <a:solidFill>
                  <a:srgbClr val="08080A"/>
                </a:solidFill>
                <a:latin typeface="Times New Roman"/>
                <a:cs typeface="Times New Roman"/>
              </a:rPr>
              <a:t>VE </a:t>
            </a:r>
            <a:r>
              <a:rPr dirty="0" sz="650" spc="-45">
                <a:solidFill>
                  <a:srgbClr val="08080A"/>
                </a:solidFill>
                <a:latin typeface="Times New Roman"/>
                <a:cs typeface="Times New Roman"/>
              </a:rPr>
              <a:t>TEXNOLOJI</a:t>
            </a:r>
            <a:r>
              <a:rPr dirty="0" sz="650" spc="-10">
                <a:solidFill>
                  <a:srgbClr val="08080A"/>
                </a:solidFill>
                <a:latin typeface="Times New Roman"/>
                <a:cs typeface="Times New Roman"/>
              </a:rPr>
              <a:t> </a:t>
            </a:r>
            <a:r>
              <a:rPr dirty="0" sz="650" spc="-70">
                <a:solidFill>
                  <a:srgbClr val="08080A"/>
                </a:solidFill>
                <a:latin typeface="Times New Roman"/>
                <a:cs typeface="Times New Roman"/>
              </a:rPr>
              <a:t>BAICANLJOI</a:t>
            </a:r>
            <a:endParaRPr sz="650">
              <a:latin typeface="Times New Roman"/>
              <a:cs typeface="Times New Roman"/>
            </a:endParaRPr>
          </a:p>
          <a:p>
            <a:pPr marL="18415" marR="5080" indent="-2540">
              <a:lnSpc>
                <a:spcPct val="73500"/>
              </a:lnSpc>
              <a:spcBef>
                <a:spcPts val="120"/>
              </a:spcBef>
            </a:pPr>
            <a:r>
              <a:rPr dirty="0" sz="650" spc="-20">
                <a:solidFill>
                  <a:srgbClr val="08080A"/>
                </a:solidFill>
                <a:latin typeface="Times New Roman"/>
                <a:cs typeface="Times New Roman"/>
              </a:rPr>
              <a:t>Mtlmloji </a:t>
            </a:r>
            <a:r>
              <a:rPr dirty="0" sz="650" spc="-35">
                <a:solidFill>
                  <a:srgbClr val="08080A"/>
                </a:solidFill>
                <a:latin typeface="Arial"/>
                <a:cs typeface="Arial"/>
              </a:rPr>
              <a:t>-w </a:t>
            </a:r>
            <a:r>
              <a:rPr dirty="0" sz="600" spc="-30">
                <a:solidFill>
                  <a:srgbClr val="08080A"/>
                </a:solidFill>
                <a:latin typeface="Times New Roman"/>
                <a:cs typeface="Times New Roman"/>
              </a:rPr>
              <a:t>Sonoyi </a:t>
            </a:r>
            <a:r>
              <a:rPr dirty="0" sz="650" spc="-40">
                <a:solidFill>
                  <a:srgbClr val="08080A"/>
                </a:solidFill>
                <a:latin typeface="Times New Roman"/>
                <a:cs typeface="Times New Roman"/>
              </a:rPr>
              <a:t>Orlllllori </a:t>
            </a:r>
            <a:r>
              <a:rPr dirty="0" sz="650" spc="10">
                <a:solidFill>
                  <a:srgbClr val="08080A"/>
                </a:solidFill>
                <a:latin typeface="Times New Roman"/>
                <a:cs typeface="Times New Roman"/>
              </a:rPr>
              <a:t>Otwlllip </a:t>
            </a:r>
            <a:r>
              <a:rPr dirty="0" sz="650" spc="75">
                <a:solidFill>
                  <a:srgbClr val="08080A"/>
                </a:solidFill>
                <a:latin typeface="Times New Roman"/>
                <a:cs typeface="Times New Roman"/>
              </a:rPr>
              <a:t>Ot•I </a:t>
            </a:r>
            <a:r>
              <a:rPr dirty="0" sz="650" spc="165">
                <a:solidFill>
                  <a:srgbClr val="08080A"/>
                </a:solidFill>
                <a:latin typeface="Times New Roman"/>
                <a:cs typeface="Times New Roman"/>
              </a:rPr>
              <a:t>M  </a:t>
            </a:r>
            <a:r>
              <a:rPr dirty="0" sz="650" spc="-30">
                <a:solidFill>
                  <a:srgbClr val="08080A"/>
                </a:solidFill>
                <a:latin typeface="Times New Roman"/>
                <a:cs typeface="Times New Roman"/>
              </a:rPr>
              <a:t>IUll0024E-6-C8ll600-010.06-S44l</a:t>
            </a:r>
            <a:r>
              <a:rPr dirty="0" sz="650" spc="-100">
                <a:solidFill>
                  <a:srgbClr val="08080A"/>
                </a:solidFill>
                <a:latin typeface="Times New Roman"/>
                <a:cs typeface="Times New Roman"/>
              </a:rPr>
              <a:t> </a:t>
            </a:r>
            <a:r>
              <a:rPr dirty="0" sz="700" spc="-70" i="1">
                <a:solidFill>
                  <a:srgbClr val="08080A"/>
                </a:solidFill>
                <a:latin typeface="Times New Roman"/>
                <a:cs typeface="Times New Roman"/>
              </a:rPr>
              <a:t>396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</a:tabLst>
            </a:pPr>
            <a:r>
              <a:rPr dirty="0" spc="-120" b="0">
                <a:latin typeface="Arial"/>
                <a:cs typeface="Arial"/>
              </a:rPr>
              <a:t>II	</a:t>
            </a:r>
            <a:r>
              <a:rPr dirty="0" spc="185"/>
              <a:t>11111111</a:t>
            </a:r>
            <a:r>
              <a:rPr dirty="0" spc="225"/>
              <a:t> </a:t>
            </a:r>
            <a:r>
              <a:rPr dirty="0" spc="110"/>
              <a:t>Ill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64053" y="942978"/>
            <a:ext cx="3745865" cy="6134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71450" marR="144145" indent="-171450">
              <a:lnSpc>
                <a:spcPct val="100000"/>
              </a:lnSpc>
              <a:spcBef>
                <a:spcPts val="335"/>
              </a:spcBef>
              <a:buClr>
                <a:srgbClr val="9E9EA1"/>
              </a:buClr>
              <a:buFont typeface="Times New Roman"/>
              <a:buChar char="·"/>
              <a:tabLst>
                <a:tab pos="171450" algn="l"/>
                <a:tab pos="1740535" algn="l"/>
              </a:tabLst>
            </a:pPr>
            <a:r>
              <a:rPr dirty="0" sz="1100" spc="35" b="1">
                <a:solidFill>
                  <a:srgbClr val="08080A"/>
                </a:solidFill>
                <a:latin typeface="Times New Roman"/>
                <a:cs typeface="Times New Roman"/>
              </a:rPr>
              <a:t>T.C.</a:t>
            </a:r>
            <a:endParaRPr sz="1100">
              <a:latin typeface="Times New Roman"/>
              <a:cs typeface="Times New Roman"/>
            </a:endParaRPr>
          </a:p>
          <a:p>
            <a:pPr algn="ctr" marL="6350">
              <a:lnSpc>
                <a:spcPct val="100000"/>
              </a:lnSpc>
              <a:spcBef>
                <a:spcPts val="240"/>
              </a:spcBef>
            </a:pPr>
            <a:r>
              <a:rPr dirty="0" sz="1100" spc="40" b="1">
                <a:solidFill>
                  <a:srgbClr val="08080A"/>
                </a:solidFill>
                <a:latin typeface="Times New Roman"/>
                <a:cs typeface="Times New Roman"/>
              </a:rPr>
              <a:t>SANAYi </a:t>
            </a:r>
            <a:r>
              <a:rPr dirty="0" sz="1100" spc="50" b="1">
                <a:solidFill>
                  <a:srgbClr val="08080A"/>
                </a:solidFill>
                <a:latin typeface="Times New Roman"/>
                <a:cs typeface="Times New Roman"/>
              </a:rPr>
              <a:t>VE </a:t>
            </a:r>
            <a:r>
              <a:rPr dirty="0" sz="1100" spc="30" b="1">
                <a:solidFill>
                  <a:srgbClr val="08080A"/>
                </a:solidFill>
                <a:latin typeface="Times New Roman"/>
                <a:cs typeface="Times New Roman"/>
              </a:rPr>
              <a:t>TEKNOLOJ1</a:t>
            </a:r>
            <a:r>
              <a:rPr dirty="0" sz="1100" spc="120" b="1">
                <a:solidFill>
                  <a:srgbClr val="08080A"/>
                </a:solidFill>
                <a:latin typeface="Times New Roman"/>
                <a:cs typeface="Times New Roman"/>
              </a:rPr>
              <a:t> </a:t>
            </a:r>
            <a:r>
              <a:rPr dirty="0" sz="1100" spc="45" b="1">
                <a:solidFill>
                  <a:srgbClr val="08080A"/>
                </a:solidFill>
                <a:latin typeface="Times New Roman"/>
                <a:cs typeface="Times New Roman"/>
              </a:rPr>
              <a:t>BAKANLIGI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dirty="0" sz="1100" spc="25" b="1">
                <a:solidFill>
                  <a:srgbClr val="08080A"/>
                </a:solidFill>
                <a:latin typeface="Times New Roman"/>
                <a:cs typeface="Times New Roman"/>
              </a:rPr>
              <a:t>Metroloji </a:t>
            </a:r>
            <a:r>
              <a:rPr dirty="0" sz="1100" spc="40" b="1">
                <a:solidFill>
                  <a:srgbClr val="08080A"/>
                </a:solidFill>
                <a:latin typeface="Times New Roman"/>
                <a:cs typeface="Times New Roman"/>
              </a:rPr>
              <a:t>ve </a:t>
            </a:r>
            <a:r>
              <a:rPr dirty="0" sz="1100" spc="30" b="1">
                <a:solidFill>
                  <a:srgbClr val="08080A"/>
                </a:solidFill>
                <a:latin typeface="Times New Roman"/>
                <a:cs typeface="Times New Roman"/>
              </a:rPr>
              <a:t>Sanayi </a:t>
            </a:r>
            <a:r>
              <a:rPr dirty="0" sz="1100" spc="5" b="1">
                <a:solidFill>
                  <a:srgbClr val="08080A"/>
                </a:solidFill>
                <a:latin typeface="Times New Roman"/>
                <a:cs typeface="Times New Roman"/>
              </a:rPr>
              <a:t>Oriinleri </a:t>
            </a:r>
            <a:r>
              <a:rPr dirty="0" sz="1100" spc="20" b="1">
                <a:solidFill>
                  <a:srgbClr val="08080A"/>
                </a:solidFill>
                <a:latin typeface="Times New Roman"/>
                <a:cs typeface="Times New Roman"/>
              </a:rPr>
              <a:t>Giivenligi Gene)</a:t>
            </a:r>
            <a:r>
              <a:rPr dirty="0" sz="1100" spc="-130" b="1">
                <a:solidFill>
                  <a:srgbClr val="08080A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8080A"/>
                </a:solidFill>
                <a:latin typeface="Times New Roman"/>
                <a:cs typeface="Times New Roman"/>
              </a:rPr>
              <a:t>Miidiirliigii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2423" y="2186128"/>
            <a:ext cx="3797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30" b="1">
                <a:solidFill>
                  <a:srgbClr val="08080A"/>
                </a:solidFill>
                <a:latin typeface="Times New Roman"/>
                <a:cs typeface="Times New Roman"/>
              </a:rPr>
              <a:t>Konu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3528" y="1958109"/>
            <a:ext cx="1839595" cy="42164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335"/>
              </a:spcBef>
            </a:pPr>
            <a:r>
              <a:rPr dirty="0" sz="1100" spc="40" b="1">
                <a:solidFill>
                  <a:srgbClr val="08080A"/>
                </a:solidFill>
                <a:latin typeface="Times New Roman"/>
                <a:cs typeface="Times New Roman"/>
              </a:rPr>
              <a:t>E-648</a:t>
            </a:r>
            <a:r>
              <a:rPr dirty="0" sz="1100" spc="40" b="1">
                <a:solidFill>
                  <a:srgbClr val="232323"/>
                </a:solidFill>
                <a:latin typeface="Times New Roman"/>
                <a:cs typeface="Times New Roman"/>
              </a:rPr>
              <a:t>22</a:t>
            </a:r>
            <a:r>
              <a:rPr dirty="0" sz="1100" spc="40" b="1">
                <a:solidFill>
                  <a:srgbClr val="08080A"/>
                </a:solidFill>
                <a:latin typeface="Times New Roman"/>
                <a:cs typeface="Times New Roman"/>
              </a:rPr>
              <a:t>6</a:t>
            </a:r>
            <a:r>
              <a:rPr dirty="0" sz="1100" spc="40" b="1">
                <a:solidFill>
                  <a:srgbClr val="232323"/>
                </a:solidFill>
                <a:latin typeface="Times New Roman"/>
                <a:cs typeface="Times New Roman"/>
              </a:rPr>
              <a:t>0</a:t>
            </a:r>
            <a:r>
              <a:rPr dirty="0" sz="1100" spc="40" b="1">
                <a:solidFill>
                  <a:srgbClr val="08080A"/>
                </a:solidFill>
                <a:latin typeface="Times New Roman"/>
                <a:cs typeface="Times New Roman"/>
              </a:rPr>
              <a:t>0-010.06-5441396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 spc="30" b="1">
                <a:solidFill>
                  <a:srgbClr val="08080A"/>
                </a:solidFill>
                <a:latin typeface="Times New Roman"/>
                <a:cs typeface="Times New Roman"/>
              </a:rPr>
              <a:t>Genelge</a:t>
            </a:r>
            <a:r>
              <a:rPr dirty="0" sz="1100" spc="30" b="1">
                <a:solidFill>
                  <a:srgbClr val="232323"/>
                </a:solidFill>
                <a:latin typeface="Times New Roman"/>
                <a:cs typeface="Times New Roman"/>
              </a:rPr>
              <a:t>l</a:t>
            </a:r>
            <a:r>
              <a:rPr dirty="0" sz="1100" spc="30" b="1">
                <a:solidFill>
                  <a:srgbClr val="08080A"/>
                </a:solidFill>
                <a:latin typeface="Times New Roman"/>
                <a:cs typeface="Times New Roman"/>
              </a:rPr>
              <a:t>cr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67413" y="2001984"/>
            <a:ext cx="70485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0">
                <a:solidFill>
                  <a:srgbClr val="08080A"/>
                </a:solidFill>
                <a:latin typeface="Times New Roman"/>
                <a:cs typeface="Times New Roman"/>
              </a:rPr>
              <a:t>18/01/2024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6411" y="2871271"/>
            <a:ext cx="713105" cy="461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4940" marR="5080" indent="-142875">
              <a:lnSpc>
                <a:spcPct val="124400"/>
              </a:lnSpc>
              <a:spcBef>
                <a:spcPts val="100"/>
              </a:spcBef>
            </a:pPr>
            <a:r>
              <a:rPr dirty="0" sz="1150" spc="5">
                <a:solidFill>
                  <a:srgbClr val="08080A"/>
                </a:solidFill>
                <a:latin typeface="Times New Roman"/>
                <a:cs typeface="Times New Roman"/>
              </a:rPr>
              <a:t>GENELGE  </a:t>
            </a:r>
            <a:r>
              <a:rPr dirty="0" sz="1150" spc="20">
                <a:solidFill>
                  <a:srgbClr val="08080A"/>
                </a:solidFill>
                <a:latin typeface="Times New Roman"/>
                <a:cs typeface="Times New Roman"/>
              </a:rPr>
              <a:t>(2024)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5240" marR="5080" indent="447675">
              <a:lnSpc>
                <a:spcPct val="97100"/>
              </a:lnSpc>
              <a:spcBef>
                <a:spcPts val="140"/>
              </a:spcBef>
            </a:pPr>
            <a:r>
              <a:rPr dirty="0" spc="195" i="0">
                <a:latin typeface="Times New Roman"/>
                <a:cs typeface="Times New Roman"/>
              </a:rPr>
              <a:t>Ara </a:t>
            </a:r>
            <a:r>
              <a:rPr dirty="0" spc="50" i="0">
                <a:latin typeface="Times New Roman"/>
                <a:cs typeface="Times New Roman"/>
              </a:rPr>
              <a:t>Par </a:t>
            </a:r>
            <a:r>
              <a:rPr dirty="0" spc="55" i="0">
                <a:latin typeface="Times New Roman"/>
                <a:cs typeface="Times New Roman"/>
              </a:rPr>
              <a:t>alannm </a:t>
            </a:r>
            <a:r>
              <a:rPr dirty="0" spc="20" i="0">
                <a:latin typeface="Times New Roman"/>
                <a:cs typeface="Times New Roman"/>
              </a:rPr>
              <a:t>ithalat </a:t>
            </a:r>
            <a:r>
              <a:rPr dirty="0" spc="10" i="0">
                <a:latin typeface="Times New Roman"/>
                <a:cs typeface="Times New Roman"/>
              </a:rPr>
              <a:t>Denetimi </a:t>
            </a:r>
            <a:r>
              <a:rPr dirty="0" i="0">
                <a:latin typeface="Times New Roman"/>
                <a:cs typeface="Times New Roman"/>
              </a:rPr>
              <a:t>Tebligi'nin (Uriin </a:t>
            </a:r>
            <a:r>
              <a:rPr dirty="0" spc="5" i="0">
                <a:latin typeface="Times New Roman"/>
                <a:cs typeface="Times New Roman"/>
              </a:rPr>
              <a:t>Giivenligi </a:t>
            </a:r>
            <a:r>
              <a:rPr dirty="0" spc="30" i="0">
                <a:latin typeface="Times New Roman"/>
                <a:cs typeface="Times New Roman"/>
              </a:rPr>
              <a:t>ve </a:t>
            </a:r>
            <a:r>
              <a:rPr dirty="0" spc="20" i="0">
                <a:latin typeface="Times New Roman"/>
                <a:cs typeface="Times New Roman"/>
              </a:rPr>
              <a:t>Denetimi: </a:t>
            </a:r>
            <a:r>
              <a:rPr dirty="0" spc="30" i="0">
                <a:latin typeface="Times New Roman"/>
                <a:cs typeface="Times New Roman"/>
              </a:rPr>
              <a:t>2024/25)  </a:t>
            </a:r>
            <a:r>
              <a:rPr dirty="0" spc="35" i="0">
                <a:latin typeface="Times New Roman"/>
                <a:cs typeface="Times New Roman"/>
              </a:rPr>
              <a:t>6</a:t>
            </a:r>
            <a:r>
              <a:rPr dirty="0" spc="35" i="0">
                <a:solidFill>
                  <a:srgbClr val="232323"/>
                </a:solidFill>
                <a:latin typeface="Times New Roman"/>
                <a:cs typeface="Times New Roman"/>
              </a:rPr>
              <a:t>' </a:t>
            </a:r>
            <a:r>
              <a:rPr dirty="0" spc="30" i="0">
                <a:latin typeface="Times New Roman"/>
                <a:cs typeface="Times New Roman"/>
              </a:rPr>
              <a:t>nc1 </a:t>
            </a:r>
            <a:r>
              <a:rPr dirty="0" spc="15" i="0">
                <a:latin typeface="Times New Roman"/>
                <a:cs typeface="Times New Roman"/>
              </a:rPr>
              <a:t>maddesinin </a:t>
            </a:r>
            <a:r>
              <a:rPr dirty="0" sz="1200" spc="25" i="0">
                <a:latin typeface="Arial"/>
                <a:cs typeface="Arial"/>
              </a:rPr>
              <a:t>ikinci </a:t>
            </a:r>
            <a:r>
              <a:rPr dirty="0" spc="15" i="0">
                <a:latin typeface="Times New Roman"/>
                <a:cs typeface="Times New Roman"/>
              </a:rPr>
              <a:t>fikrasmda; </a:t>
            </a:r>
            <a:r>
              <a:rPr dirty="0" spc="25" i="1"/>
              <a:t>"Sanayicilerin </a:t>
            </a:r>
            <a:r>
              <a:rPr dirty="0" i="1"/>
              <a:t>iirettikleri </a:t>
            </a:r>
            <a:r>
              <a:rPr dirty="0" spc="-5" i="1"/>
              <a:t>iiriinlerin </a:t>
            </a:r>
            <a:r>
              <a:rPr dirty="0" spc="20" i="1"/>
              <a:t>biinyesinde </a:t>
            </a:r>
            <a:r>
              <a:rPr dirty="0" spc="25" i="1"/>
              <a:t>girdi  </a:t>
            </a:r>
            <a:r>
              <a:rPr dirty="0" spc="15"/>
              <a:t>olarak </a:t>
            </a:r>
            <a:r>
              <a:rPr dirty="0" spc="-70"/>
              <a:t>/...'Ullamlmak </a:t>
            </a:r>
            <a:r>
              <a:rPr dirty="0"/>
              <a:t>iizere </a:t>
            </a:r>
            <a:r>
              <a:rPr dirty="0" spc="10"/>
              <a:t>sanayici </a:t>
            </a:r>
            <a:r>
              <a:rPr dirty="0"/>
              <a:t>veya </a:t>
            </a:r>
            <a:r>
              <a:rPr dirty="0" spc="15"/>
              <a:t>sanayici </a:t>
            </a:r>
            <a:r>
              <a:rPr dirty="0" spc="30"/>
              <a:t>adma </a:t>
            </a:r>
            <a:r>
              <a:rPr dirty="0" spc="15"/>
              <a:t>ithalat yapan </a:t>
            </a:r>
            <a:r>
              <a:rPr dirty="0"/>
              <a:t>tedarikt;i </a:t>
            </a:r>
            <a:r>
              <a:rPr dirty="0" spc="20"/>
              <a:t>tarafindan </a:t>
            </a:r>
            <a:r>
              <a:rPr dirty="0" spc="25"/>
              <a:t>ithal  </a:t>
            </a:r>
            <a:r>
              <a:rPr dirty="0" spc="10"/>
              <a:t>edilen </a:t>
            </a:r>
            <a:r>
              <a:rPr dirty="0" spc="25"/>
              <a:t>ve </a:t>
            </a:r>
            <a:r>
              <a:rPr dirty="0" spc="30"/>
              <a:t>bu </a:t>
            </a:r>
            <a:r>
              <a:rPr dirty="0" spc="-10"/>
              <a:t>Teb/ig </a:t>
            </a:r>
            <a:r>
              <a:rPr dirty="0" spc="15"/>
              <a:t>ekinde </a:t>
            </a:r>
            <a:r>
              <a:rPr dirty="0" spc="55"/>
              <a:t>(EK-I) </a:t>
            </a:r>
            <a:r>
              <a:rPr dirty="0" spc="20"/>
              <a:t>yer </a:t>
            </a:r>
            <a:r>
              <a:rPr dirty="0" spc="25"/>
              <a:t>a/an </a:t>
            </a:r>
            <a:r>
              <a:rPr dirty="0" spc="-10"/>
              <a:t>iiriinlerden </a:t>
            </a:r>
            <a:r>
              <a:rPr dirty="0" spc="15"/>
              <a:t>Sanayi </a:t>
            </a:r>
            <a:r>
              <a:rPr dirty="0" spc="40"/>
              <a:t>ve </a:t>
            </a:r>
            <a:r>
              <a:rPr dirty="0" spc="10"/>
              <a:t>Teknoloji </a:t>
            </a:r>
            <a:r>
              <a:rPr dirty="0" spc="5"/>
              <a:t>Bakanl,gz  </a:t>
            </a:r>
            <a:r>
              <a:rPr dirty="0" spc="15"/>
              <a:t>tarafmdan </a:t>
            </a:r>
            <a:r>
              <a:rPr dirty="0" spc="20"/>
              <a:t>uygun </a:t>
            </a:r>
            <a:r>
              <a:rPr dirty="0" spc="-55"/>
              <a:t>go1iile11/er </a:t>
            </a:r>
            <a:r>
              <a:rPr dirty="0" spc="-30"/>
              <a:t>it;in </a:t>
            </a:r>
            <a:r>
              <a:rPr dirty="0" spc="30"/>
              <a:t>am/an </a:t>
            </a:r>
            <a:r>
              <a:rPr dirty="0" spc="-35"/>
              <a:t>Bakan/zkr;a </a:t>
            </a:r>
            <a:r>
              <a:rPr dirty="0" spc="5"/>
              <a:t>ya </a:t>
            </a:r>
            <a:r>
              <a:rPr dirty="0" spc="15"/>
              <a:t>da </a:t>
            </a:r>
            <a:r>
              <a:rPr dirty="0" spc="25"/>
              <a:t>am/an </a:t>
            </a:r>
            <a:r>
              <a:rPr dirty="0" spc="-20"/>
              <a:t>Bakanlzkt;a </a:t>
            </a:r>
            <a:r>
              <a:rPr dirty="0" spc="25"/>
              <a:t>yetki/endirilecek  </a:t>
            </a:r>
            <a:r>
              <a:rPr dirty="0" spc="10"/>
              <a:t>olan </a:t>
            </a:r>
            <a:r>
              <a:rPr dirty="0" spc="15"/>
              <a:t>kurul </a:t>
            </a:r>
            <a:r>
              <a:rPr dirty="0" spc="20"/>
              <a:t>&lt;;a </a:t>
            </a:r>
            <a:r>
              <a:rPr dirty="0" spc="-5"/>
              <a:t>iiretim </a:t>
            </a:r>
            <a:r>
              <a:rPr dirty="0" spc="5"/>
              <a:t>girdisi  muafiyetine  </a:t>
            </a:r>
            <a:r>
              <a:rPr dirty="0" spc="10"/>
              <a:t>yone/ik </a:t>
            </a:r>
            <a:r>
              <a:rPr dirty="0" spc="-30"/>
              <a:t>yazz </a:t>
            </a:r>
            <a:r>
              <a:rPr dirty="0" spc="5"/>
              <a:t>diizenlenir</a:t>
            </a:r>
            <a:r>
              <a:rPr dirty="0" spc="5">
                <a:solidFill>
                  <a:srgbClr val="232323"/>
                </a:solidFill>
              </a:rPr>
              <a:t>.  </a:t>
            </a:r>
            <a:r>
              <a:rPr dirty="0" spc="10"/>
              <a:t>Diizenlenen </a:t>
            </a:r>
            <a:r>
              <a:rPr dirty="0" spc="15"/>
              <a:t>yazzmn  </a:t>
            </a:r>
            <a:r>
              <a:rPr dirty="0"/>
              <a:t>elektronik </a:t>
            </a:r>
            <a:r>
              <a:rPr dirty="0" spc="10"/>
              <a:t>ortamda TAREKS'e </a:t>
            </a:r>
            <a:r>
              <a:rPr dirty="0" spc="5"/>
              <a:t>yuklenmesini  </a:t>
            </a:r>
            <a:r>
              <a:rPr dirty="0" spc="-30"/>
              <a:t>mii.teakip </a:t>
            </a:r>
            <a:r>
              <a:rPr dirty="0" spc="5"/>
              <a:t>ibiiniin  </a:t>
            </a:r>
            <a:r>
              <a:rPr dirty="0" spc="20"/>
              <a:t>ithal edilebilecegine </a:t>
            </a:r>
            <a:r>
              <a:rPr dirty="0" spc="40"/>
              <a:t>dair  </a:t>
            </a:r>
            <a:r>
              <a:rPr dirty="0" spc="-5"/>
              <a:t>TAREKS </a:t>
            </a:r>
            <a:r>
              <a:rPr dirty="0"/>
              <a:t>referans </a:t>
            </a:r>
            <a:r>
              <a:rPr dirty="0" spc="-20"/>
              <a:t>numarasz </a:t>
            </a:r>
            <a:r>
              <a:rPr dirty="0" spc="5"/>
              <a:t>dogrudan</a:t>
            </a:r>
            <a:r>
              <a:rPr dirty="0" spc="295"/>
              <a:t> </a:t>
            </a:r>
            <a:r>
              <a:rPr dirty="0"/>
              <a:t>olu$turulur</a:t>
            </a:r>
            <a:r>
              <a:rPr dirty="0">
                <a:solidFill>
                  <a:srgbClr val="232323"/>
                </a:solidFill>
              </a:rPr>
              <a:t>. </a:t>
            </a:r>
            <a:r>
              <a:rPr dirty="0" spc="10"/>
              <a:t>Bu </a:t>
            </a:r>
            <a:r>
              <a:rPr dirty="0" spc="5"/>
              <a:t>kapsamdaki  </a:t>
            </a:r>
            <a:r>
              <a:rPr dirty="0" spc="15"/>
              <a:t>muafiyet </a:t>
            </a:r>
            <a:r>
              <a:rPr dirty="0" spc="30"/>
              <a:t>yazrsmm  </a:t>
            </a:r>
            <a:r>
              <a:rPr dirty="0" spc="-55"/>
              <a:t>diizenle11mesi11in </a:t>
            </a:r>
            <a:r>
              <a:rPr dirty="0" sz="1000" spc="20" i="0">
                <a:latin typeface="Arial"/>
                <a:cs typeface="Arial"/>
              </a:rPr>
              <a:t>ve </a:t>
            </a:r>
            <a:r>
              <a:rPr dirty="0" spc="5" i="1"/>
              <a:t>sonradan </a:t>
            </a:r>
            <a:r>
              <a:rPr dirty="0" spc="-10" i="1"/>
              <a:t>kontroluniin </a:t>
            </a:r>
            <a:r>
              <a:rPr dirty="0" spc="-20" i="1"/>
              <a:t>usu/ </a:t>
            </a:r>
            <a:r>
              <a:rPr dirty="0" spc="25" i="1"/>
              <a:t>ve </a:t>
            </a:r>
            <a:r>
              <a:rPr dirty="0" spc="-25" i="1"/>
              <a:t>esaslarz </a:t>
            </a:r>
            <a:r>
              <a:rPr dirty="0" spc="10" i="1"/>
              <a:t>Sanayi </a:t>
            </a:r>
            <a:r>
              <a:rPr dirty="0" spc="15" i="1"/>
              <a:t>ve </a:t>
            </a:r>
            <a:r>
              <a:rPr dirty="0" i="1"/>
              <a:t>Teknoloji </a:t>
            </a:r>
            <a:r>
              <a:rPr dirty="0" spc="10" i="1"/>
              <a:t>Bakanlzgmca  </a:t>
            </a:r>
            <a:r>
              <a:rPr dirty="0" spc="10"/>
              <a:t>be/ir/enir. TAREKS'e </a:t>
            </a:r>
            <a:r>
              <a:rPr dirty="0" spc="-15"/>
              <a:t>iiretim </a:t>
            </a:r>
            <a:r>
              <a:rPr dirty="0"/>
              <a:t>girdisi muafiyet </a:t>
            </a:r>
            <a:r>
              <a:rPr dirty="0" spc="-75"/>
              <a:t>yaz1s1 </a:t>
            </a:r>
            <a:r>
              <a:rPr dirty="0"/>
              <a:t>yerine </a:t>
            </a:r>
            <a:r>
              <a:rPr dirty="0" spc="-15"/>
              <a:t>usu/siiz </a:t>
            </a:r>
            <a:r>
              <a:rPr dirty="0" spc="15"/>
              <a:t>beige </a:t>
            </a:r>
            <a:r>
              <a:rPr dirty="0" spc="5"/>
              <a:t>yiik/enmesi </a:t>
            </a:r>
            <a:r>
              <a:rPr dirty="0"/>
              <a:t>veya  </a:t>
            </a:r>
            <a:r>
              <a:rPr dirty="0" spc="20"/>
              <a:t>muafi</a:t>
            </a:r>
            <a:r>
              <a:rPr dirty="0" spc="20">
                <a:solidFill>
                  <a:srgbClr val="232323"/>
                </a:solidFill>
              </a:rPr>
              <a:t>y</a:t>
            </a:r>
            <a:r>
              <a:rPr dirty="0" spc="20"/>
              <a:t>etten </a:t>
            </a:r>
            <a:r>
              <a:rPr dirty="0"/>
              <a:t>usulsiiz </a:t>
            </a:r>
            <a:r>
              <a:rPr dirty="0" spc="20"/>
              <a:t>yararlamldrgmm </a:t>
            </a:r>
            <a:r>
              <a:rPr dirty="0"/>
              <a:t>tespiti </a:t>
            </a:r>
            <a:r>
              <a:rPr dirty="0" spc="5"/>
              <a:t>durumunda, Sanayi ve </a:t>
            </a:r>
            <a:r>
              <a:rPr dirty="0" spc="-10"/>
              <a:t>Teknoloji </a:t>
            </a:r>
            <a:r>
              <a:rPr dirty="0"/>
              <a:t>Bakanlzgmca  </a:t>
            </a:r>
            <a:r>
              <a:rPr dirty="0" spc="10"/>
              <a:t>belirlenecek </a:t>
            </a:r>
            <a:r>
              <a:rPr dirty="0" spc="35"/>
              <a:t>bir </a:t>
            </a:r>
            <a:r>
              <a:rPr dirty="0" spc="-5"/>
              <a:t>siire </a:t>
            </a:r>
            <a:r>
              <a:rPr dirty="0" spc="-60"/>
              <a:t>ir;in </a:t>
            </a:r>
            <a:r>
              <a:rPr dirty="0" spc="5"/>
              <a:t>firmaya muajiyet </a:t>
            </a:r>
            <a:r>
              <a:rPr dirty="0" spc="-75"/>
              <a:t>yaz1s1 </a:t>
            </a:r>
            <a:r>
              <a:rPr dirty="0"/>
              <a:t>diizenlenmez </a:t>
            </a:r>
            <a:r>
              <a:rPr dirty="0" spc="15"/>
              <a:t>ve </a:t>
            </a:r>
            <a:r>
              <a:rPr dirty="0" spc="10"/>
              <a:t>var </a:t>
            </a:r>
            <a:r>
              <a:rPr dirty="0" spc="15"/>
              <a:t>olan </a:t>
            </a:r>
            <a:r>
              <a:rPr dirty="0" spc="10"/>
              <a:t>muafiyet </a:t>
            </a:r>
            <a:r>
              <a:rPr dirty="0" spc="-70"/>
              <a:t>yaz1s1  </a:t>
            </a:r>
            <a:r>
              <a:rPr dirty="0" spc="5"/>
              <a:t>ipta/ </a:t>
            </a:r>
            <a:r>
              <a:rPr dirty="0" spc="10"/>
              <a:t>edilir. </a:t>
            </a:r>
            <a:r>
              <a:rPr dirty="0" spc="15" i="0">
                <a:latin typeface="Times New Roman"/>
                <a:cs typeface="Times New Roman"/>
              </a:rPr>
              <a:t>" </a:t>
            </a:r>
            <a:r>
              <a:rPr dirty="0" spc="-5" i="0">
                <a:latin typeface="Times New Roman"/>
                <a:cs typeface="Times New Roman"/>
              </a:rPr>
              <a:t>hiikmii </a:t>
            </a:r>
            <a:r>
              <a:rPr dirty="0" spc="25" i="0">
                <a:latin typeface="Times New Roman"/>
                <a:cs typeface="Times New Roman"/>
              </a:rPr>
              <a:t>yer</a:t>
            </a:r>
            <a:r>
              <a:rPr dirty="0" i="0">
                <a:latin typeface="Times New Roman"/>
                <a:cs typeface="Times New Roman"/>
              </a:rPr>
              <a:t> </a:t>
            </a:r>
            <a:r>
              <a:rPr dirty="0" spc="-20" i="0">
                <a:latin typeface="Times New Roman"/>
                <a:cs typeface="Times New Roman"/>
              </a:rPr>
              <a:t>almaktad1r.</a:t>
            </a:r>
            <a:endParaRPr sz="1000">
              <a:latin typeface="Times New Roman"/>
              <a:cs typeface="Times New Roman"/>
            </a:endParaRPr>
          </a:p>
          <a:p>
            <a:pPr marL="15240" marR="48260" indent="452120">
              <a:lnSpc>
                <a:spcPts val="1350"/>
              </a:lnSpc>
              <a:spcBef>
                <a:spcPts val="45"/>
              </a:spcBef>
            </a:pPr>
            <a:r>
              <a:rPr dirty="0" spc="35" i="0">
                <a:latin typeface="Times New Roman"/>
                <a:cs typeface="Times New Roman"/>
              </a:rPr>
              <a:t>Bu </a:t>
            </a:r>
            <a:r>
              <a:rPr dirty="0" spc="15" i="0">
                <a:latin typeface="Times New Roman"/>
                <a:cs typeface="Times New Roman"/>
              </a:rPr>
              <a:t>kapsamda </a:t>
            </a:r>
            <a:r>
              <a:rPr dirty="0" spc="5" i="0">
                <a:latin typeface="Times New Roman"/>
                <a:cs typeface="Times New Roman"/>
              </a:rPr>
              <a:t>hazrrlanan </a:t>
            </a:r>
            <a:r>
              <a:rPr dirty="0" spc="35" i="0">
                <a:latin typeface="Times New Roman"/>
                <a:cs typeface="Times New Roman"/>
              </a:rPr>
              <a:t>i </a:t>
            </a:r>
            <a:r>
              <a:rPr dirty="0" spc="65" i="0">
                <a:latin typeface="Times New Roman"/>
                <a:cs typeface="Times New Roman"/>
              </a:rPr>
              <a:t>bu </a:t>
            </a:r>
            <a:r>
              <a:rPr dirty="0" spc="5" i="0">
                <a:latin typeface="Times New Roman"/>
                <a:cs typeface="Times New Roman"/>
              </a:rPr>
              <a:t>Genelgenin </a:t>
            </a:r>
            <a:r>
              <a:rPr dirty="0" spc="-35" i="0">
                <a:latin typeface="Times New Roman"/>
                <a:cs typeface="Times New Roman"/>
              </a:rPr>
              <a:t>amac1, </a:t>
            </a:r>
            <a:r>
              <a:rPr dirty="0" spc="5" i="0">
                <a:latin typeface="Times New Roman"/>
                <a:cs typeface="Times New Roman"/>
              </a:rPr>
              <a:t>mezkur Tebligin </a:t>
            </a:r>
            <a:r>
              <a:rPr dirty="0" spc="30" i="0">
                <a:latin typeface="Times New Roman"/>
                <a:cs typeface="Times New Roman"/>
              </a:rPr>
              <a:t>6'nc1 </a:t>
            </a:r>
            <a:r>
              <a:rPr dirty="0" spc="15" i="0">
                <a:latin typeface="Times New Roman"/>
                <a:cs typeface="Times New Roman"/>
              </a:rPr>
              <a:t>maddesinin  </a:t>
            </a:r>
            <a:r>
              <a:rPr dirty="0" spc="5" i="0">
                <a:latin typeface="Times New Roman"/>
                <a:cs typeface="Times New Roman"/>
              </a:rPr>
              <a:t>ikinci </a:t>
            </a:r>
            <a:r>
              <a:rPr dirty="0" spc="20" i="0">
                <a:latin typeface="Times New Roman"/>
                <a:cs typeface="Times New Roman"/>
              </a:rPr>
              <a:t>fikrasma </a:t>
            </a:r>
            <a:r>
              <a:rPr dirty="0" spc="15" i="0">
                <a:latin typeface="Times New Roman"/>
                <a:cs typeface="Times New Roman"/>
              </a:rPr>
              <a:t>dayanarak </a:t>
            </a:r>
            <a:r>
              <a:rPr dirty="0" spc="5" i="0">
                <a:latin typeface="Times New Roman"/>
                <a:cs typeface="Times New Roman"/>
              </a:rPr>
              <a:t>diizenlenen</a:t>
            </a:r>
            <a:r>
              <a:rPr dirty="0" spc="295" i="0">
                <a:latin typeface="Times New Roman"/>
                <a:cs typeface="Times New Roman"/>
              </a:rPr>
              <a:t> </a:t>
            </a:r>
            <a:r>
              <a:rPr dirty="0" spc="-5" i="0">
                <a:latin typeface="Times New Roman"/>
                <a:cs typeface="Times New Roman"/>
              </a:rPr>
              <a:t>iiretim </a:t>
            </a:r>
            <a:r>
              <a:rPr dirty="0" spc="5" i="0">
                <a:latin typeface="Times New Roman"/>
                <a:cs typeface="Times New Roman"/>
              </a:rPr>
              <a:t>girdisi muafiyetine  </a:t>
            </a:r>
            <a:r>
              <a:rPr dirty="0" spc="30" i="0">
                <a:latin typeface="Times New Roman"/>
                <a:cs typeface="Times New Roman"/>
              </a:rPr>
              <a:t>ili </a:t>
            </a:r>
            <a:r>
              <a:rPr dirty="0" spc="50" i="0">
                <a:latin typeface="Times New Roman"/>
                <a:cs typeface="Times New Roman"/>
              </a:rPr>
              <a:t>kin </a:t>
            </a:r>
            <a:r>
              <a:rPr dirty="0" spc="20" i="0">
                <a:latin typeface="Times New Roman"/>
                <a:cs typeface="Times New Roman"/>
              </a:rPr>
              <a:t>usul </a:t>
            </a:r>
            <a:r>
              <a:rPr dirty="0" spc="40" i="0">
                <a:latin typeface="Times New Roman"/>
                <a:cs typeface="Times New Roman"/>
              </a:rPr>
              <a:t>ve</a:t>
            </a:r>
            <a:r>
              <a:rPr dirty="0" spc="260" i="0">
                <a:latin typeface="Times New Roman"/>
                <a:cs typeface="Times New Roman"/>
              </a:rPr>
              <a:t> </a:t>
            </a:r>
            <a:r>
              <a:rPr dirty="0" spc="35" i="0">
                <a:latin typeface="Times New Roman"/>
                <a:cs typeface="Times New Roman"/>
              </a:rPr>
              <a:t>esaslan</a:t>
            </a:r>
          </a:p>
          <a:p>
            <a:pPr marL="14604">
              <a:lnSpc>
                <a:spcPts val="1330"/>
              </a:lnSpc>
            </a:pPr>
            <a:r>
              <a:rPr dirty="0" spc="20" i="0">
                <a:latin typeface="Times New Roman"/>
                <a:cs typeface="Times New Roman"/>
              </a:rPr>
              <a:t>belirlemektir.</a:t>
            </a:r>
          </a:p>
          <a:p>
            <a:pPr marL="12700" marR="44450" indent="446405">
              <a:lnSpc>
                <a:spcPts val="1380"/>
              </a:lnSpc>
              <a:spcBef>
                <a:spcPts val="30"/>
              </a:spcBef>
            </a:pPr>
            <a:r>
              <a:rPr dirty="0" spc="-30" i="0">
                <a:latin typeface="Times New Roman"/>
                <a:cs typeface="Times New Roman"/>
              </a:rPr>
              <a:t>Bakanbg1m1z </a:t>
            </a:r>
            <a:r>
              <a:rPr dirty="0" spc="20" i="0">
                <a:latin typeface="Times New Roman"/>
                <a:cs typeface="Times New Roman"/>
              </a:rPr>
              <a:t>gorev </a:t>
            </a:r>
            <a:r>
              <a:rPr dirty="0" spc="30" i="0">
                <a:latin typeface="Times New Roman"/>
                <a:cs typeface="Times New Roman"/>
              </a:rPr>
              <a:t>ve </a:t>
            </a:r>
            <a:r>
              <a:rPr dirty="0" spc="10" i="0">
                <a:latin typeface="Times New Roman"/>
                <a:cs typeface="Times New Roman"/>
              </a:rPr>
              <a:t>yetki </a:t>
            </a:r>
            <a:r>
              <a:rPr dirty="0" spc="5" i="0">
                <a:latin typeface="Times New Roman"/>
                <a:cs typeface="Times New Roman"/>
              </a:rPr>
              <a:t>alamnda </a:t>
            </a:r>
            <a:r>
              <a:rPr dirty="0" spc="15" i="0">
                <a:latin typeface="Times New Roman"/>
                <a:cs typeface="Times New Roman"/>
              </a:rPr>
              <a:t>yer </a:t>
            </a:r>
            <a:r>
              <a:rPr dirty="0" spc="5" i="0">
                <a:latin typeface="Times New Roman"/>
                <a:cs typeface="Times New Roman"/>
              </a:rPr>
              <a:t>almayan </a:t>
            </a:r>
            <a:r>
              <a:rPr dirty="0" spc="10" i="0">
                <a:latin typeface="Times New Roman"/>
                <a:cs typeface="Times New Roman"/>
              </a:rPr>
              <a:t>nihai </a:t>
            </a:r>
            <a:r>
              <a:rPr dirty="0" i="0">
                <a:latin typeface="Times New Roman"/>
                <a:cs typeface="Times New Roman"/>
              </a:rPr>
              <a:t>iiriinlerde </a:t>
            </a:r>
            <a:r>
              <a:rPr dirty="0" spc="20" i="0">
                <a:latin typeface="Times New Roman"/>
                <a:cs typeface="Times New Roman"/>
              </a:rPr>
              <a:t>kullamlacak </a:t>
            </a:r>
            <a:r>
              <a:rPr dirty="0" spc="25" i="0">
                <a:latin typeface="Times New Roman"/>
                <a:cs typeface="Times New Roman"/>
              </a:rPr>
              <a:t>girdi  </a:t>
            </a:r>
            <a:r>
              <a:rPr dirty="0" spc="-15" i="0">
                <a:latin typeface="Times New Roman"/>
                <a:cs typeface="Times New Roman"/>
              </a:rPr>
              <a:t>iiriinler, </a:t>
            </a:r>
            <a:r>
              <a:rPr dirty="0" spc="20" i="0">
                <a:latin typeface="Times New Roman"/>
                <a:cs typeface="Times New Roman"/>
              </a:rPr>
              <a:t>dogrudan </a:t>
            </a:r>
            <a:r>
              <a:rPr dirty="0" spc="5" i="0">
                <a:latin typeface="Times New Roman"/>
                <a:cs typeface="Times New Roman"/>
              </a:rPr>
              <a:t>iiretim </a:t>
            </a:r>
            <a:r>
              <a:rPr dirty="0" spc="15" i="0">
                <a:latin typeface="Times New Roman"/>
                <a:cs typeface="Times New Roman"/>
              </a:rPr>
              <a:t>girdisi </a:t>
            </a:r>
            <a:r>
              <a:rPr dirty="0" spc="10" i="0">
                <a:latin typeface="Times New Roman"/>
                <a:cs typeface="Times New Roman"/>
              </a:rPr>
              <a:t>muafiyeti </a:t>
            </a:r>
            <a:r>
              <a:rPr dirty="0" spc="20" i="0">
                <a:latin typeface="Times New Roman"/>
                <a:cs typeface="Times New Roman"/>
              </a:rPr>
              <a:t>ba vurusuna </a:t>
            </a:r>
            <a:r>
              <a:rPr dirty="0" spc="15" i="0">
                <a:latin typeface="Times New Roman"/>
                <a:cs typeface="Times New Roman"/>
              </a:rPr>
              <a:t>konu</a:t>
            </a:r>
            <a:r>
              <a:rPr dirty="0" spc="-5" i="0">
                <a:latin typeface="Times New Roman"/>
                <a:cs typeface="Times New Roman"/>
              </a:rPr>
              <a:t> </a:t>
            </a:r>
            <a:r>
              <a:rPr dirty="0" spc="20" i="0">
                <a:latin typeface="Times New Roman"/>
                <a:cs typeface="Times New Roman"/>
              </a:rPr>
              <a:t>olamaz.</a:t>
            </a:r>
          </a:p>
          <a:p>
            <a:pPr marL="461645">
              <a:lnSpc>
                <a:spcPts val="1270"/>
              </a:lnSpc>
            </a:pPr>
            <a:r>
              <a:rPr dirty="0" spc="30" i="0">
                <a:latin typeface="Times New Roman"/>
                <a:cs typeface="Times New Roman"/>
              </a:rPr>
              <a:t>Bakanhgumz </a:t>
            </a:r>
            <a:r>
              <a:rPr dirty="0" spc="20" i="0">
                <a:latin typeface="Times New Roman"/>
                <a:cs typeface="Times New Roman"/>
              </a:rPr>
              <a:t>gorev ve </a:t>
            </a:r>
            <a:r>
              <a:rPr dirty="0" spc="5" i="0">
                <a:latin typeface="Times New Roman"/>
                <a:cs typeface="Times New Roman"/>
              </a:rPr>
              <a:t>yetki </a:t>
            </a:r>
            <a:r>
              <a:rPr dirty="0" spc="10" i="0">
                <a:latin typeface="Times New Roman"/>
                <a:cs typeface="Times New Roman"/>
              </a:rPr>
              <a:t>alanmda </a:t>
            </a:r>
            <a:r>
              <a:rPr dirty="0" spc="15" i="0">
                <a:latin typeface="Times New Roman"/>
                <a:cs typeface="Times New Roman"/>
              </a:rPr>
              <a:t>yer </a:t>
            </a:r>
            <a:r>
              <a:rPr dirty="0" spc="5" i="0">
                <a:latin typeface="Times New Roman"/>
                <a:cs typeface="Times New Roman"/>
              </a:rPr>
              <a:t>almayan nihai </a:t>
            </a:r>
            <a:r>
              <a:rPr dirty="0" spc="-5" i="0">
                <a:latin typeface="Times New Roman"/>
                <a:cs typeface="Times New Roman"/>
              </a:rPr>
              <a:t>iiriinlerde </a:t>
            </a:r>
            <a:r>
              <a:rPr dirty="0" spc="10" i="0">
                <a:latin typeface="Times New Roman"/>
                <a:cs typeface="Times New Roman"/>
              </a:rPr>
              <a:t>kullantlacak</a:t>
            </a:r>
            <a:r>
              <a:rPr dirty="0" spc="55" i="0">
                <a:latin typeface="Times New Roman"/>
                <a:cs typeface="Times New Roman"/>
              </a:rPr>
              <a:t> </a:t>
            </a:r>
            <a:r>
              <a:rPr dirty="0" spc="20" i="0">
                <a:latin typeface="Times New Roman"/>
                <a:cs typeface="Times New Roman"/>
              </a:rPr>
              <a:t>girdi</a:t>
            </a:r>
          </a:p>
          <a:p>
            <a:pPr algn="just" marL="16510" marR="60325" indent="-1270">
              <a:lnSpc>
                <a:spcPct val="98200"/>
              </a:lnSpc>
              <a:spcBef>
                <a:spcPts val="15"/>
              </a:spcBef>
            </a:pPr>
            <a:r>
              <a:rPr dirty="0" spc="-5" i="0">
                <a:latin typeface="Times New Roman"/>
                <a:cs typeface="Times New Roman"/>
              </a:rPr>
              <a:t>iiriinler </a:t>
            </a:r>
            <a:r>
              <a:rPr dirty="0" spc="70" i="0">
                <a:latin typeface="Times New Roman"/>
                <a:cs typeface="Times New Roman"/>
              </a:rPr>
              <a:t>i </a:t>
            </a:r>
            <a:r>
              <a:rPr dirty="0" spc="95" i="0">
                <a:latin typeface="Times New Roman"/>
                <a:cs typeface="Times New Roman"/>
              </a:rPr>
              <a:t>in </a:t>
            </a:r>
            <a:r>
              <a:rPr dirty="0" spc="5" i="0">
                <a:latin typeface="Times New Roman"/>
                <a:cs typeface="Times New Roman"/>
              </a:rPr>
              <a:t>iiretim </a:t>
            </a:r>
            <a:r>
              <a:rPr dirty="0" spc="15" i="0">
                <a:latin typeface="Times New Roman"/>
                <a:cs typeface="Times New Roman"/>
              </a:rPr>
              <a:t>girdisi </a:t>
            </a:r>
            <a:r>
              <a:rPr dirty="0" spc="10" i="0">
                <a:latin typeface="Times New Roman"/>
                <a:cs typeface="Times New Roman"/>
              </a:rPr>
              <a:t>muafiyeti </a:t>
            </a:r>
            <a:r>
              <a:rPr dirty="0" spc="20" i="0">
                <a:latin typeface="Times New Roman"/>
                <a:cs typeface="Times New Roman"/>
              </a:rPr>
              <a:t>ba vurusunda </a:t>
            </a:r>
            <a:r>
              <a:rPr dirty="0" spc="10" i="0">
                <a:latin typeface="Times New Roman"/>
                <a:cs typeface="Times New Roman"/>
              </a:rPr>
              <a:t>bulunacak </a:t>
            </a:r>
            <a:r>
              <a:rPr dirty="0" spc="15" i="0">
                <a:latin typeface="Times New Roman"/>
                <a:cs typeface="Times New Roman"/>
              </a:rPr>
              <a:t>firmalar tarafmdan </a:t>
            </a:r>
            <a:r>
              <a:rPr dirty="0" spc="-5" i="0">
                <a:latin typeface="Times New Roman"/>
                <a:cs typeface="Times New Roman"/>
              </a:rPr>
              <a:t>Tiirk  </a:t>
            </a:r>
            <a:r>
              <a:rPr dirty="0" spc="20" i="0">
                <a:latin typeface="Times New Roman"/>
                <a:cs typeface="Times New Roman"/>
              </a:rPr>
              <a:t>Standardlan </a:t>
            </a:r>
            <a:r>
              <a:rPr dirty="0" spc="10" i="0">
                <a:latin typeface="Times New Roman"/>
                <a:cs typeface="Times New Roman"/>
              </a:rPr>
              <a:t>Enstitiisiince </a:t>
            </a:r>
            <a:r>
              <a:rPr dirty="0" spc="15" i="0">
                <a:latin typeface="Times New Roman"/>
                <a:cs typeface="Times New Roman"/>
              </a:rPr>
              <a:t>(TSE) </a:t>
            </a:r>
            <a:r>
              <a:rPr dirty="0" spc="5" i="0">
                <a:latin typeface="Times New Roman"/>
                <a:cs typeface="Times New Roman"/>
              </a:rPr>
              <a:t>diizenlenen Uretim Girdi </a:t>
            </a:r>
            <a:r>
              <a:rPr dirty="0" spc="10" i="0">
                <a:latin typeface="Times New Roman"/>
                <a:cs typeface="Times New Roman"/>
              </a:rPr>
              <a:t>Muafiyeti </a:t>
            </a:r>
            <a:r>
              <a:rPr dirty="0" spc="40" i="0">
                <a:latin typeface="Times New Roman"/>
                <a:cs typeface="Times New Roman"/>
              </a:rPr>
              <a:t>On </a:t>
            </a:r>
            <a:r>
              <a:rPr dirty="0" spc="25" i="0">
                <a:latin typeface="Times New Roman"/>
                <a:cs typeface="Times New Roman"/>
              </a:rPr>
              <a:t>inceleme </a:t>
            </a:r>
            <a:r>
              <a:rPr dirty="0" spc="15" i="0">
                <a:latin typeface="Times New Roman"/>
                <a:cs typeface="Times New Roman"/>
              </a:rPr>
              <a:t>Raporunun  </a:t>
            </a:r>
            <a:r>
              <a:rPr dirty="0" spc="-10" i="0">
                <a:latin typeface="Times New Roman"/>
                <a:cs typeface="Times New Roman"/>
              </a:rPr>
              <a:t>sunulmas1</a:t>
            </a:r>
            <a:r>
              <a:rPr dirty="0" spc="-50" i="0">
                <a:latin typeface="Times New Roman"/>
                <a:cs typeface="Times New Roman"/>
              </a:rPr>
              <a:t> </a:t>
            </a:r>
            <a:r>
              <a:rPr dirty="0" spc="10" i="0">
                <a:latin typeface="Times New Roman"/>
                <a:cs typeface="Times New Roman"/>
              </a:rPr>
              <a:t>zorunludur.</a:t>
            </a:r>
          </a:p>
          <a:p>
            <a:pPr marL="467359">
              <a:lnSpc>
                <a:spcPts val="1335"/>
              </a:lnSpc>
              <a:tabLst>
                <a:tab pos="3213100" algn="l"/>
              </a:tabLst>
            </a:pPr>
            <a:r>
              <a:rPr dirty="0" spc="20" i="0">
                <a:latin typeface="Times New Roman"/>
                <a:cs typeface="Times New Roman"/>
              </a:rPr>
              <a:t>Bu   </a:t>
            </a:r>
            <a:r>
              <a:rPr dirty="0" spc="15" i="0">
                <a:latin typeface="Times New Roman"/>
                <a:cs typeface="Times New Roman"/>
              </a:rPr>
              <a:t>kapsamda,   </a:t>
            </a:r>
            <a:r>
              <a:rPr dirty="0" spc="10" i="0">
                <a:latin typeface="Times New Roman"/>
                <a:cs typeface="Times New Roman"/>
              </a:rPr>
              <a:t>Sanayi    </a:t>
            </a:r>
            <a:r>
              <a:rPr dirty="0" spc="20" i="0">
                <a:latin typeface="Times New Roman"/>
                <a:cs typeface="Times New Roman"/>
              </a:rPr>
              <a:t>ve </a:t>
            </a:r>
            <a:r>
              <a:rPr dirty="0" spc="150" i="0">
                <a:latin typeface="Times New Roman"/>
                <a:cs typeface="Times New Roman"/>
              </a:rPr>
              <a:t> </a:t>
            </a:r>
            <a:r>
              <a:rPr dirty="0" spc="-5" i="0">
                <a:latin typeface="Times New Roman"/>
                <a:cs typeface="Times New Roman"/>
              </a:rPr>
              <a:t>Teknoloji  </a:t>
            </a:r>
            <a:r>
              <a:rPr dirty="0" spc="95" i="0">
                <a:latin typeface="Times New Roman"/>
                <a:cs typeface="Times New Roman"/>
              </a:rPr>
              <a:t> </a:t>
            </a:r>
            <a:r>
              <a:rPr dirty="0" sz="1400" spc="-5" i="0">
                <a:latin typeface="Arial"/>
                <a:cs typeface="Arial"/>
              </a:rPr>
              <a:t>ii	</a:t>
            </a:r>
            <a:r>
              <a:rPr dirty="0" spc="-5" i="0">
                <a:latin typeface="Times New Roman"/>
                <a:cs typeface="Times New Roman"/>
              </a:rPr>
              <a:t>Miidiirliikleri </a:t>
            </a:r>
            <a:r>
              <a:rPr dirty="0" spc="5" i="0">
                <a:latin typeface="Times New Roman"/>
                <a:cs typeface="Times New Roman"/>
              </a:rPr>
              <a:t>tarafmdan  iiretim</a:t>
            </a:r>
            <a:r>
              <a:rPr dirty="0" spc="175" i="0">
                <a:latin typeface="Times New Roman"/>
                <a:cs typeface="Times New Roman"/>
              </a:rPr>
              <a:t> </a:t>
            </a:r>
            <a:r>
              <a:rPr dirty="0" spc="10" i="0">
                <a:latin typeface="Times New Roman"/>
                <a:cs typeface="Times New Roman"/>
              </a:rPr>
              <a:t>girdisi</a:t>
            </a:r>
            <a:endParaRPr sz="1400">
              <a:latin typeface="Times New Roman"/>
              <a:cs typeface="Times New Roman"/>
            </a:endParaRPr>
          </a:p>
          <a:p>
            <a:pPr marL="20955">
              <a:lnSpc>
                <a:spcPts val="1355"/>
              </a:lnSpc>
            </a:pPr>
            <a:r>
              <a:rPr dirty="0" spc="5" i="0">
                <a:latin typeface="Times New Roman"/>
                <a:cs typeface="Times New Roman"/>
              </a:rPr>
              <a:t>muafiyetine </a:t>
            </a:r>
            <a:r>
              <a:rPr dirty="0" spc="25" i="0">
                <a:latin typeface="Times New Roman"/>
                <a:cs typeface="Times New Roman"/>
              </a:rPr>
              <a:t>ili </a:t>
            </a:r>
            <a:r>
              <a:rPr dirty="0" spc="40" i="0">
                <a:latin typeface="Times New Roman"/>
                <a:cs typeface="Times New Roman"/>
              </a:rPr>
              <a:t>kin </a:t>
            </a:r>
            <a:r>
              <a:rPr dirty="0" spc="5" i="0">
                <a:latin typeface="Times New Roman"/>
                <a:cs typeface="Times New Roman"/>
              </a:rPr>
              <a:t>usul </a:t>
            </a:r>
            <a:r>
              <a:rPr dirty="0" spc="20" i="0">
                <a:latin typeface="Times New Roman"/>
                <a:cs typeface="Times New Roman"/>
              </a:rPr>
              <a:t>ve </a:t>
            </a:r>
            <a:r>
              <a:rPr dirty="0" spc="10" i="0">
                <a:latin typeface="Times New Roman"/>
                <a:cs typeface="Times New Roman"/>
              </a:rPr>
              <a:t>esaslar </a:t>
            </a:r>
            <a:r>
              <a:rPr dirty="0" i="0">
                <a:latin typeface="Times New Roman"/>
                <a:cs typeface="Times New Roman"/>
              </a:rPr>
              <a:t>a </a:t>
            </a:r>
            <a:r>
              <a:rPr dirty="0" spc="-5" i="0">
                <a:latin typeface="Times New Roman"/>
                <a:cs typeface="Times New Roman"/>
              </a:rPr>
              <a:t>ag1daki </a:t>
            </a:r>
            <a:r>
              <a:rPr dirty="0" spc="20" i="0">
                <a:latin typeface="Times New Roman"/>
                <a:cs typeface="Times New Roman"/>
              </a:rPr>
              <a:t>ekilde </a:t>
            </a:r>
            <a:r>
              <a:rPr dirty="0" spc="25" i="0">
                <a:latin typeface="Times New Roman"/>
                <a:cs typeface="Times New Roman"/>
              </a:rPr>
              <a:t>belirlenmi</a:t>
            </a:r>
            <a:r>
              <a:rPr dirty="0" spc="90" i="0">
                <a:latin typeface="Times New Roman"/>
                <a:cs typeface="Times New Roman"/>
              </a:rPr>
              <a:t> </a:t>
            </a:r>
            <a:r>
              <a:rPr dirty="0" spc="10" i="0">
                <a:latin typeface="Times New Roman"/>
                <a:cs typeface="Times New Roman"/>
              </a:rPr>
              <a:t>tir.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</a:p>
          <a:p>
            <a:pPr algn="just" marL="466725">
              <a:lnSpc>
                <a:spcPts val="1310"/>
              </a:lnSpc>
            </a:pPr>
            <a:r>
              <a:rPr dirty="0" sz="1100" spc="40" b="1" i="0">
                <a:latin typeface="Times New Roman"/>
                <a:cs typeface="Times New Roman"/>
              </a:rPr>
              <a:t>Firma </a:t>
            </a:r>
            <a:r>
              <a:rPr dirty="0" sz="1100" spc="60" b="1" i="0">
                <a:latin typeface="Times New Roman"/>
                <a:cs typeface="Times New Roman"/>
              </a:rPr>
              <a:t>Ba</a:t>
            </a:r>
            <a:r>
              <a:rPr dirty="0" sz="1100" spc="40" b="1" i="0">
                <a:latin typeface="Times New Roman"/>
                <a:cs typeface="Times New Roman"/>
              </a:rPr>
              <a:t> </a:t>
            </a:r>
            <a:r>
              <a:rPr dirty="0" sz="1100" spc="55" b="1" i="0">
                <a:latin typeface="Times New Roman"/>
                <a:cs typeface="Times New Roman"/>
              </a:rPr>
              <a:t>vurusu</a:t>
            </a:r>
            <a:endParaRPr sz="1100">
              <a:latin typeface="Times New Roman"/>
              <a:cs typeface="Times New Roman"/>
            </a:endParaRPr>
          </a:p>
          <a:p>
            <a:pPr algn="just" marL="24130" marR="68580" indent="443230">
              <a:lnSpc>
                <a:spcPct val="97400"/>
              </a:lnSpc>
              <a:spcBef>
                <a:spcPts val="25"/>
              </a:spcBef>
            </a:pPr>
            <a:r>
              <a:rPr dirty="0" spc="20" b="1" i="0">
                <a:latin typeface="Times New Roman"/>
                <a:cs typeface="Times New Roman"/>
              </a:rPr>
              <a:t>Madde </a:t>
            </a:r>
            <a:r>
              <a:rPr dirty="0" spc="15" b="1" i="0">
                <a:latin typeface="Times New Roman"/>
                <a:cs typeface="Times New Roman"/>
              </a:rPr>
              <a:t>1- </a:t>
            </a:r>
            <a:r>
              <a:rPr dirty="0" spc="20" i="0">
                <a:latin typeface="Times New Roman"/>
                <a:cs typeface="Times New Roman"/>
              </a:rPr>
              <a:t>(1) </a:t>
            </a:r>
            <a:r>
              <a:rPr dirty="0" spc="35" i="0">
                <a:latin typeface="Times New Roman"/>
                <a:cs typeface="Times New Roman"/>
              </a:rPr>
              <a:t>Ba </a:t>
            </a:r>
            <a:r>
              <a:rPr dirty="0" spc="30" i="0">
                <a:latin typeface="Times New Roman"/>
                <a:cs typeface="Times New Roman"/>
              </a:rPr>
              <a:t>vuru </a:t>
            </a:r>
            <a:r>
              <a:rPr dirty="0" spc="10" i="0">
                <a:latin typeface="Times New Roman"/>
                <a:cs typeface="Times New Roman"/>
              </a:rPr>
              <a:t>sahipleri, </a:t>
            </a:r>
            <a:r>
              <a:rPr dirty="0" i="0">
                <a:latin typeface="Times New Roman"/>
                <a:cs typeface="Times New Roman"/>
              </a:rPr>
              <a:t>iiretim </a:t>
            </a:r>
            <a:r>
              <a:rPr dirty="0" spc="5" i="0">
                <a:latin typeface="Times New Roman"/>
                <a:cs typeface="Times New Roman"/>
              </a:rPr>
              <a:t>girdisi </a:t>
            </a:r>
            <a:r>
              <a:rPr dirty="0" spc="-5" i="0">
                <a:latin typeface="Times New Roman"/>
                <a:cs typeface="Times New Roman"/>
              </a:rPr>
              <a:t>muafiyet </a:t>
            </a:r>
            <a:r>
              <a:rPr dirty="0" spc="-65" i="0">
                <a:latin typeface="Times New Roman"/>
                <a:cs typeface="Times New Roman"/>
              </a:rPr>
              <a:t>yaz1s1 </a:t>
            </a:r>
            <a:r>
              <a:rPr dirty="0" spc="20" i="0">
                <a:latin typeface="Times New Roman"/>
                <a:cs typeface="Times New Roman"/>
              </a:rPr>
              <a:t>ile </a:t>
            </a:r>
            <a:r>
              <a:rPr dirty="0" i="0">
                <a:latin typeface="Times New Roman"/>
                <a:cs typeface="Times New Roman"/>
              </a:rPr>
              <a:t>ithalattm </a:t>
            </a:r>
            <a:r>
              <a:rPr dirty="0" spc="-10" i="0">
                <a:latin typeface="Times New Roman"/>
                <a:cs typeface="Times New Roman"/>
              </a:rPr>
              <a:t>yapacag1  </a:t>
            </a:r>
            <a:r>
              <a:rPr dirty="0" spc="5" i="0">
                <a:latin typeface="Times New Roman"/>
                <a:cs typeface="Times New Roman"/>
              </a:rPr>
              <a:t>girdi </a:t>
            </a:r>
            <a:r>
              <a:rPr dirty="0" spc="-10" i="0">
                <a:latin typeface="Times New Roman"/>
                <a:cs typeface="Times New Roman"/>
              </a:rPr>
              <a:t>ilriinlerin </a:t>
            </a:r>
            <a:r>
              <a:rPr dirty="0" spc="5" i="0">
                <a:latin typeface="Times New Roman"/>
                <a:cs typeface="Times New Roman"/>
              </a:rPr>
              <a:t>yalmzca beyan </a:t>
            </a:r>
            <a:r>
              <a:rPr dirty="0" spc="10" i="0">
                <a:latin typeface="Times New Roman"/>
                <a:cs typeface="Times New Roman"/>
              </a:rPr>
              <a:t>edilen </a:t>
            </a:r>
            <a:r>
              <a:rPr dirty="0" i="0">
                <a:latin typeface="Times New Roman"/>
                <a:cs typeface="Times New Roman"/>
              </a:rPr>
              <a:t>nihai </a:t>
            </a:r>
            <a:r>
              <a:rPr dirty="0" spc="-10" i="0">
                <a:latin typeface="Times New Roman"/>
                <a:cs typeface="Times New Roman"/>
              </a:rPr>
              <a:t>iiriinde </a:t>
            </a:r>
            <a:r>
              <a:rPr dirty="0" i="0">
                <a:latin typeface="Times New Roman"/>
                <a:cs typeface="Times New Roman"/>
              </a:rPr>
              <a:t>kullamlacagm1, </a:t>
            </a:r>
            <a:r>
              <a:rPr dirty="0" spc="15" i="0">
                <a:latin typeface="Times New Roman"/>
                <a:cs typeface="Times New Roman"/>
              </a:rPr>
              <a:t>piyasaya </a:t>
            </a:r>
            <a:r>
              <a:rPr dirty="0" spc="10" i="0">
                <a:latin typeface="Times New Roman"/>
                <a:cs typeface="Times New Roman"/>
              </a:rPr>
              <a:t>arz  </a:t>
            </a:r>
            <a:r>
              <a:rPr dirty="0" spc="5" i="0">
                <a:latin typeface="Times New Roman"/>
                <a:cs typeface="Times New Roman"/>
              </a:rPr>
              <a:t>edilmeyecegini</a:t>
            </a:r>
            <a:r>
              <a:rPr dirty="0" spc="5" i="0">
                <a:solidFill>
                  <a:srgbClr val="232323"/>
                </a:solidFill>
                <a:latin typeface="Times New Roman"/>
                <a:cs typeface="Times New Roman"/>
              </a:rPr>
              <a:t>, </a:t>
            </a:r>
            <a:r>
              <a:rPr dirty="0" spc="-55" i="0">
                <a:latin typeface="Times New Roman"/>
                <a:cs typeface="Times New Roman"/>
              </a:rPr>
              <a:t>iic;ilncil </a:t>
            </a:r>
            <a:r>
              <a:rPr dirty="0" spc="35" i="0">
                <a:latin typeface="Times New Roman"/>
                <a:cs typeface="Times New Roman"/>
              </a:rPr>
              <a:t>ki </a:t>
            </a:r>
            <a:r>
              <a:rPr dirty="0" spc="25" i="0">
                <a:latin typeface="Times New Roman"/>
                <a:cs typeface="Times New Roman"/>
              </a:rPr>
              <a:t>ilere </a:t>
            </a:r>
            <a:r>
              <a:rPr dirty="0" spc="10" i="0">
                <a:latin typeface="Times New Roman"/>
                <a:cs typeface="Times New Roman"/>
              </a:rPr>
              <a:t>devir/temlik </a:t>
            </a:r>
            <a:r>
              <a:rPr dirty="0" spc="15" i="0">
                <a:latin typeface="Times New Roman"/>
                <a:cs typeface="Times New Roman"/>
              </a:rPr>
              <a:t>edilmeyecegini, </a:t>
            </a:r>
            <a:r>
              <a:rPr dirty="0" i="0">
                <a:latin typeface="Times New Roman"/>
                <a:cs typeface="Times New Roman"/>
              </a:rPr>
              <a:t>tahsis </a:t>
            </a:r>
            <a:r>
              <a:rPr dirty="0" spc="-25" i="0">
                <a:latin typeface="Times New Roman"/>
                <a:cs typeface="Times New Roman"/>
              </a:rPr>
              <a:t>amac1 </a:t>
            </a:r>
            <a:r>
              <a:rPr dirty="0" spc="30" i="0">
                <a:latin typeface="Times New Roman"/>
                <a:cs typeface="Times New Roman"/>
              </a:rPr>
              <a:t>dt</a:t>
            </a:r>
            <a:r>
              <a:rPr dirty="0" spc="215" i="0">
                <a:latin typeface="Times New Roman"/>
                <a:cs typeface="Times New Roman"/>
              </a:rPr>
              <a:t> </a:t>
            </a:r>
            <a:r>
              <a:rPr dirty="0" spc="40" i="0">
                <a:latin typeface="Times New Roman"/>
                <a:cs typeface="Times New Roman"/>
              </a:rPr>
              <a:t>mda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35565" y="8752309"/>
            <a:ext cx="573913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solidFill>
                  <a:srgbClr val="08080A"/>
                </a:solidFill>
                <a:latin typeface="Times New Roman"/>
                <a:cs typeface="Times New Roman"/>
              </a:rPr>
              <a:t>kullamlmayacag1m, </a:t>
            </a:r>
            <a:r>
              <a:rPr dirty="0" sz="1150" spc="15">
                <a:solidFill>
                  <a:srgbClr val="08080A"/>
                </a:solidFill>
                <a:latin typeface="Times New Roman"/>
                <a:cs typeface="Times New Roman"/>
              </a:rPr>
              <a:t>ba vurunun </a:t>
            </a:r>
            <a:r>
              <a:rPr dirty="0" sz="1150" spc="5">
                <a:solidFill>
                  <a:srgbClr val="0808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>
                <a:solidFill>
                  <a:srgbClr val="08080A"/>
                </a:solidFill>
                <a:latin typeface="Times New Roman"/>
                <a:cs typeface="Times New Roman"/>
              </a:rPr>
              <a:t>bilgisi </a:t>
            </a:r>
            <a:r>
              <a:rPr dirty="0" sz="1150" spc="10">
                <a:solidFill>
                  <a:srgbClr val="08080A"/>
                </a:solidFill>
                <a:latin typeface="Times New Roman"/>
                <a:cs typeface="Times New Roman"/>
              </a:rPr>
              <a:t>dahilinde </a:t>
            </a:r>
            <a:r>
              <a:rPr dirty="0" sz="1150">
                <a:solidFill>
                  <a:srgbClr val="08080A"/>
                </a:solidFill>
                <a:latin typeface="Times New Roman"/>
                <a:cs typeface="Times New Roman"/>
              </a:rPr>
              <a:t>gerc;ekle </a:t>
            </a:r>
            <a:r>
              <a:rPr dirty="0" sz="1150" spc="-5">
                <a:solidFill>
                  <a:srgbClr val="08080A"/>
                </a:solidFill>
                <a:latin typeface="Times New Roman"/>
                <a:cs typeface="Times New Roman"/>
              </a:rPr>
              <a:t>tirildigini </a:t>
            </a:r>
            <a:r>
              <a:rPr dirty="0" sz="1150" spc="-10">
                <a:solidFill>
                  <a:srgbClr val="08080A"/>
                </a:solidFill>
                <a:latin typeface="Times New Roman"/>
                <a:cs typeface="Times New Roman"/>
              </a:rPr>
              <a:t>taahhiit</a:t>
            </a:r>
            <a:r>
              <a:rPr dirty="0" sz="1150" spc="-165">
                <a:solidFill>
                  <a:srgbClr val="08080A"/>
                </a:solidFill>
                <a:latin typeface="Times New Roman"/>
                <a:cs typeface="Times New Roman"/>
              </a:rPr>
              <a:t> </a:t>
            </a:r>
            <a:r>
              <a:rPr dirty="0" sz="1150" spc="125">
                <a:solidFill>
                  <a:srgbClr val="08080A"/>
                </a:solidFill>
                <a:latin typeface="Times New Roman"/>
                <a:cs typeface="Times New Roman"/>
              </a:rPr>
              <a:t>etmi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40371" y="8892822"/>
            <a:ext cx="29972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0">
                <a:solidFill>
                  <a:srgbClr val="08080A"/>
                </a:solidFill>
                <a:latin typeface="Times New Roman"/>
                <a:cs typeface="Times New Roman"/>
              </a:rPr>
              <a:t>olu</a:t>
            </a:r>
            <a:r>
              <a:rPr dirty="0" sz="1150" spc="-105">
                <a:solidFill>
                  <a:srgbClr val="08080A"/>
                </a:solidFill>
                <a:latin typeface="Times New Roman"/>
                <a:cs typeface="Times New Roman"/>
              </a:rPr>
              <a:t>r</a:t>
            </a:r>
            <a:r>
              <a:rPr dirty="0" sz="1150" spc="10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51625" y="9384634"/>
            <a:ext cx="20961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25">
                <a:solidFill>
                  <a:srgbClr val="4B1315"/>
                </a:solidFill>
                <a:latin typeface="Arial"/>
                <a:cs typeface="Arial"/>
              </a:rPr>
              <a:t>Bu </a:t>
            </a:r>
            <a:r>
              <a:rPr dirty="0" sz="800" spc="-15">
                <a:solidFill>
                  <a:srgbClr val="692123"/>
                </a:solidFill>
                <a:latin typeface="Times New Roman"/>
                <a:cs typeface="Times New Roman"/>
              </a:rPr>
              <a:t>beige </a:t>
            </a:r>
            <a:r>
              <a:rPr dirty="0" sz="800" spc="-35">
                <a:solidFill>
                  <a:srgbClr val="692123"/>
                </a:solidFill>
                <a:latin typeface="Times New Roman"/>
                <a:cs typeface="Times New Roman"/>
              </a:rPr>
              <a:t>g</a:t>
            </a:r>
            <a:r>
              <a:rPr dirty="0" sz="800" spc="-35">
                <a:solidFill>
                  <a:srgbClr val="4B1315"/>
                </a:solidFill>
                <a:latin typeface="Times New Roman"/>
                <a:cs typeface="Times New Roman"/>
              </a:rPr>
              <a:t>iiv </a:t>
            </a:r>
            <a:r>
              <a:rPr dirty="0" sz="800" spc="-15">
                <a:solidFill>
                  <a:srgbClr val="692123"/>
                </a:solidFill>
                <a:latin typeface="Times New Roman"/>
                <a:cs typeface="Times New Roman"/>
              </a:rPr>
              <a:t>c</a:t>
            </a:r>
            <a:r>
              <a:rPr dirty="0" sz="800" spc="-15">
                <a:solidFill>
                  <a:srgbClr val="4B1315"/>
                </a:solidFill>
                <a:latin typeface="Times New Roman"/>
                <a:cs typeface="Times New Roman"/>
              </a:rPr>
              <a:t>n</a:t>
            </a:r>
            <a:r>
              <a:rPr dirty="0" sz="800" spc="-15">
                <a:solidFill>
                  <a:srgbClr val="2F0A0A"/>
                </a:solidFill>
                <a:latin typeface="Times New Roman"/>
                <a:cs typeface="Times New Roman"/>
              </a:rPr>
              <a:t>l</a:t>
            </a:r>
            <a:r>
              <a:rPr dirty="0" sz="800" spc="-15">
                <a:solidFill>
                  <a:srgbClr val="4B1315"/>
                </a:solidFill>
                <a:latin typeface="Times New Roman"/>
                <a:cs typeface="Times New Roman"/>
              </a:rPr>
              <a:t>i </a:t>
            </a:r>
            <a:r>
              <a:rPr dirty="0" sz="800" spc="-15">
                <a:solidFill>
                  <a:srgbClr val="692123"/>
                </a:solidFill>
                <a:latin typeface="Times New Roman"/>
                <a:cs typeface="Times New Roman"/>
              </a:rPr>
              <a:t>e</a:t>
            </a:r>
            <a:r>
              <a:rPr dirty="0" sz="800" spc="-15">
                <a:solidFill>
                  <a:srgbClr val="2F0A0A"/>
                </a:solidFill>
                <a:latin typeface="Times New Roman"/>
                <a:cs typeface="Times New Roman"/>
              </a:rPr>
              <a:t>l</a:t>
            </a:r>
            <a:r>
              <a:rPr dirty="0" sz="800" spc="-15">
                <a:solidFill>
                  <a:srgbClr val="692123"/>
                </a:solidFill>
                <a:latin typeface="Times New Roman"/>
                <a:cs typeface="Times New Roman"/>
              </a:rPr>
              <a:t>ek </a:t>
            </a:r>
            <a:r>
              <a:rPr dirty="0" sz="800" spc="-70">
                <a:solidFill>
                  <a:srgbClr val="4B1315"/>
                </a:solidFill>
                <a:latin typeface="Times New Roman"/>
                <a:cs typeface="Times New Roman"/>
              </a:rPr>
              <a:t>t</a:t>
            </a:r>
            <a:r>
              <a:rPr dirty="0" sz="800" spc="-70">
                <a:solidFill>
                  <a:srgbClr val="692123"/>
                </a:solidFill>
                <a:latin typeface="Times New Roman"/>
                <a:cs typeface="Times New Roman"/>
              </a:rPr>
              <a:t>ro</a:t>
            </a:r>
            <a:r>
              <a:rPr dirty="0" sz="800" spc="-70">
                <a:solidFill>
                  <a:srgbClr val="4B1315"/>
                </a:solidFill>
                <a:latin typeface="Times New Roman"/>
                <a:cs typeface="Times New Roman"/>
              </a:rPr>
              <a:t>11i</a:t>
            </a:r>
            <a:r>
              <a:rPr dirty="0" sz="800" spc="-70">
                <a:solidFill>
                  <a:srgbClr val="692123"/>
                </a:solidFill>
                <a:latin typeface="Times New Roman"/>
                <a:cs typeface="Times New Roman"/>
              </a:rPr>
              <a:t>k </a:t>
            </a:r>
            <a:r>
              <a:rPr dirty="0" sz="800" spc="-65">
                <a:solidFill>
                  <a:srgbClr val="4B1315"/>
                </a:solidFill>
                <a:latin typeface="Times New Roman"/>
                <a:cs typeface="Times New Roman"/>
              </a:rPr>
              <a:t>im </a:t>
            </a:r>
            <a:r>
              <a:rPr dirty="0" sz="800" spc="-45">
                <a:solidFill>
                  <a:srgbClr val="803333"/>
                </a:solidFill>
                <a:latin typeface="Times New Roman"/>
                <a:cs typeface="Times New Roman"/>
              </a:rPr>
              <a:t>za </a:t>
            </a:r>
            <a:r>
              <a:rPr dirty="0" sz="800" spc="-65">
                <a:solidFill>
                  <a:srgbClr val="2F0A0A"/>
                </a:solidFill>
                <a:latin typeface="Times New Roman"/>
                <a:cs typeface="Times New Roman"/>
              </a:rPr>
              <a:t>il </a:t>
            </a:r>
            <a:r>
              <a:rPr dirty="0" sz="800" spc="10">
                <a:solidFill>
                  <a:srgbClr val="692123"/>
                </a:solidFill>
                <a:latin typeface="Times New Roman"/>
                <a:cs typeface="Times New Roman"/>
              </a:rPr>
              <a:t>c </a:t>
            </a:r>
            <a:r>
              <a:rPr dirty="0" sz="800" spc="-65">
                <a:solidFill>
                  <a:srgbClr val="4B1315"/>
                </a:solidFill>
                <a:latin typeface="Times New Roman"/>
                <a:cs typeface="Times New Roman"/>
              </a:rPr>
              <a:t>im </a:t>
            </a:r>
            <a:r>
              <a:rPr dirty="0" sz="800" spc="-20">
                <a:solidFill>
                  <a:srgbClr val="692123"/>
                </a:solidFill>
                <a:latin typeface="Times New Roman"/>
                <a:cs typeface="Times New Roman"/>
              </a:rPr>
              <a:t>z;i</a:t>
            </a:r>
            <a:r>
              <a:rPr dirty="0" sz="800" spc="-20">
                <a:solidFill>
                  <a:srgbClr val="2F0A0A"/>
                </a:solidFill>
                <a:latin typeface="Times New Roman"/>
                <a:cs typeface="Times New Roman"/>
              </a:rPr>
              <a:t>l</a:t>
            </a:r>
            <a:r>
              <a:rPr dirty="0" sz="800" spc="-20">
                <a:solidFill>
                  <a:srgbClr val="692123"/>
                </a:solidFill>
                <a:latin typeface="Times New Roman"/>
                <a:cs typeface="Times New Roman"/>
              </a:rPr>
              <a:t>a</a:t>
            </a:r>
            <a:r>
              <a:rPr dirty="0" sz="800" spc="-20">
                <a:solidFill>
                  <a:srgbClr val="4B1315"/>
                </a:solidFill>
                <a:latin typeface="Times New Roman"/>
                <a:cs typeface="Times New Roman"/>
              </a:rPr>
              <a:t>nnu</a:t>
            </a:r>
            <a:r>
              <a:rPr dirty="0" sz="800" spc="-55">
                <a:solidFill>
                  <a:srgbClr val="4B1315"/>
                </a:solidFill>
                <a:latin typeface="Times New Roman"/>
                <a:cs typeface="Times New Roman"/>
              </a:rPr>
              <a:t> </a:t>
            </a:r>
            <a:r>
              <a:rPr dirty="0" sz="800" spc="-60">
                <a:solidFill>
                  <a:srgbClr val="4B1315"/>
                </a:solidFill>
                <a:latin typeface="Times New Roman"/>
                <a:cs typeface="Times New Roman"/>
              </a:rPr>
              <a:t>t1r</a:t>
            </a:r>
            <a:r>
              <a:rPr dirty="0" sz="800" spc="-60">
                <a:solidFill>
                  <a:srgbClr val="66566D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28066" y="9633756"/>
            <a:ext cx="709930" cy="0"/>
          </a:xfrm>
          <a:custGeom>
            <a:avLst/>
            <a:gdLst/>
            <a:ahLst/>
            <a:cxnLst/>
            <a:rect l="l" t="t" r="r" b="b"/>
            <a:pathLst>
              <a:path w="709930" h="0">
                <a:moveTo>
                  <a:pt x="0" y="0"/>
                </a:moveTo>
                <a:lnTo>
                  <a:pt x="709445" y="0"/>
                </a:lnTo>
              </a:path>
            </a:pathLst>
          </a:custGeom>
          <a:ln w="12705">
            <a:solidFill>
              <a:srgbClr val="08080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00988" y="9633756"/>
            <a:ext cx="2183130" cy="0"/>
          </a:xfrm>
          <a:custGeom>
            <a:avLst/>
            <a:gdLst/>
            <a:ahLst/>
            <a:cxnLst/>
            <a:rect l="l" t="t" r="r" b="b"/>
            <a:pathLst>
              <a:path w="2183129" h="0">
                <a:moveTo>
                  <a:pt x="0" y="0"/>
                </a:moveTo>
                <a:lnTo>
                  <a:pt x="2182556" y="0"/>
                </a:lnTo>
              </a:path>
            </a:pathLst>
          </a:custGeom>
          <a:ln w="12705">
            <a:solidFill>
              <a:srgbClr val="08080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15366" y="9506706"/>
            <a:ext cx="53778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0" b="1">
                <a:solidFill>
                  <a:srgbClr val="08080A"/>
                </a:solidFill>
                <a:latin typeface="Times New Roman"/>
                <a:cs typeface="Times New Roman"/>
              </a:rPr>
              <a:t>Beige </a:t>
            </a:r>
            <a:r>
              <a:rPr dirty="0" sz="850" spc="-70" b="1">
                <a:solidFill>
                  <a:srgbClr val="08080A"/>
                </a:solidFill>
                <a:latin typeface="Times New Roman"/>
                <a:cs typeface="Times New Roman"/>
              </a:rPr>
              <a:t>Dogrulama </a:t>
            </a:r>
            <a:r>
              <a:rPr dirty="0" sz="850" spc="-65" b="1">
                <a:solidFill>
                  <a:srgbClr val="08080A"/>
                </a:solidFill>
                <a:latin typeface="Times New Roman"/>
                <a:cs typeface="Times New Roman"/>
              </a:rPr>
              <a:t>Kodu</a:t>
            </a:r>
            <a:r>
              <a:rPr dirty="0" sz="850" spc="-65" b="1">
                <a:solidFill>
                  <a:srgbClr val="232323"/>
                </a:solidFill>
                <a:latin typeface="Times New Roman"/>
                <a:cs typeface="Times New Roman"/>
              </a:rPr>
              <a:t>: </a:t>
            </a:r>
            <a:r>
              <a:rPr dirty="0" sz="850" spc="10" b="1">
                <a:solidFill>
                  <a:srgbClr val="08080A"/>
                </a:solidFill>
                <a:latin typeface="Times New Roman"/>
                <a:cs typeface="Times New Roman"/>
              </a:rPr>
              <a:t>B72F779E-8970-465A</a:t>
            </a:r>
            <a:r>
              <a:rPr dirty="0" sz="850" spc="10" b="1">
                <a:solidFill>
                  <a:srgbClr val="232323"/>
                </a:solidFill>
                <a:latin typeface="Times New Roman"/>
                <a:cs typeface="Times New Roman"/>
              </a:rPr>
              <a:t>-</a:t>
            </a:r>
            <a:r>
              <a:rPr dirty="0" sz="850" spc="10" b="1">
                <a:solidFill>
                  <a:srgbClr val="08080A"/>
                </a:solidFill>
                <a:latin typeface="Times New Roman"/>
                <a:cs typeface="Times New Roman"/>
              </a:rPr>
              <a:t>9824-3C5B</a:t>
            </a:r>
            <a:r>
              <a:rPr dirty="0" sz="900" spc="10">
                <a:solidFill>
                  <a:srgbClr val="08080A"/>
                </a:solidFill>
                <a:latin typeface="Times New Roman"/>
                <a:cs typeface="Times New Roman"/>
              </a:rPr>
              <a:t>I </a:t>
            </a:r>
            <a:r>
              <a:rPr dirty="0" sz="850" spc="30" b="1">
                <a:solidFill>
                  <a:srgbClr val="08080A"/>
                </a:solidFill>
                <a:latin typeface="Times New Roman"/>
                <a:cs typeface="Times New Roman"/>
              </a:rPr>
              <a:t>6 </a:t>
            </a:r>
            <a:r>
              <a:rPr dirty="0" sz="850" spc="10" b="1">
                <a:solidFill>
                  <a:srgbClr val="08080A"/>
                </a:solidFill>
                <a:latin typeface="Times New Roman"/>
                <a:cs typeface="Times New Roman"/>
              </a:rPr>
              <a:t>l </a:t>
            </a:r>
            <a:r>
              <a:rPr dirty="0" sz="850" spc="15" b="1">
                <a:solidFill>
                  <a:srgbClr val="08080A"/>
                </a:solidFill>
                <a:latin typeface="Times New Roman"/>
                <a:cs typeface="Times New Roman"/>
              </a:rPr>
              <a:t>828DC </a:t>
            </a:r>
            <a:r>
              <a:rPr dirty="0" sz="850" spc="-40" b="1">
                <a:solidFill>
                  <a:srgbClr val="08080A"/>
                </a:solidFill>
                <a:latin typeface="Times New Roman"/>
                <a:cs typeface="Times New Roman"/>
              </a:rPr>
              <a:t>Beige </a:t>
            </a:r>
            <a:r>
              <a:rPr dirty="0" sz="850" spc="-90" b="1">
                <a:solidFill>
                  <a:srgbClr val="08080A"/>
                </a:solidFill>
                <a:latin typeface="Times New Roman"/>
                <a:cs typeface="Times New Roman"/>
              </a:rPr>
              <a:t>DoQnilama </a:t>
            </a:r>
            <a:r>
              <a:rPr dirty="0" sz="850" spc="-55" b="1">
                <a:solidFill>
                  <a:srgbClr val="08080A"/>
                </a:solidFill>
                <a:latin typeface="Times New Roman"/>
                <a:cs typeface="Times New Roman"/>
              </a:rPr>
              <a:t>Adresi</a:t>
            </a:r>
            <a:r>
              <a:rPr dirty="0" sz="850" spc="-55" b="1">
                <a:solidFill>
                  <a:srgbClr val="232323"/>
                </a:solidFill>
                <a:latin typeface="Times New Roman"/>
                <a:cs typeface="Times New Roman"/>
              </a:rPr>
              <a:t>:</a:t>
            </a:r>
            <a:r>
              <a:rPr dirty="0" sz="850" spc="-55" b="1">
                <a:solidFill>
                  <a:srgbClr val="08080A"/>
                </a:solidFill>
                <a:latin typeface="Times New Roman"/>
                <a:cs typeface="Times New Roman"/>
              </a:rPr>
              <a:t>https://e-belge</a:t>
            </a:r>
            <a:r>
              <a:rPr dirty="0" sz="850" spc="-30" b="1">
                <a:solidFill>
                  <a:srgbClr val="08080A"/>
                </a:solidFill>
                <a:latin typeface="Times New Roman"/>
                <a:cs typeface="Times New Roman"/>
              </a:rPr>
              <a:t> </a:t>
            </a:r>
            <a:r>
              <a:rPr dirty="0" sz="850" spc="-40" b="1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z="850" spc="-40" b="1">
                <a:solidFill>
                  <a:srgbClr val="08080A"/>
                </a:solidFill>
                <a:latin typeface="Times New Roman"/>
                <a:cs typeface="Times New Roman"/>
              </a:rPr>
              <a:t>sanayi.gov</a:t>
            </a:r>
            <a:r>
              <a:rPr dirty="0" sz="850" spc="-40" b="1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z="850" spc="-40" b="1">
                <a:solidFill>
                  <a:srgbClr val="08080A"/>
                </a:solidFill>
                <a:latin typeface="Times New Roman"/>
                <a:cs typeface="Times New Roman"/>
              </a:rPr>
              <a:t>tr/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8469" y="9642718"/>
            <a:ext cx="44805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0">
                <a:solidFill>
                  <a:srgbClr val="08080A"/>
                </a:solidFill>
                <a:latin typeface="Times New Roman"/>
                <a:cs typeface="Times New Roman"/>
              </a:rPr>
              <a:t>Mustafa </a:t>
            </a:r>
            <a:r>
              <a:rPr dirty="0" sz="800" spc="-10">
                <a:solidFill>
                  <a:srgbClr val="08080A"/>
                </a:solidFill>
                <a:latin typeface="Times New Roman"/>
                <a:cs typeface="Times New Roman"/>
              </a:rPr>
              <a:t>Kcmal </a:t>
            </a:r>
            <a:r>
              <a:rPr dirty="0" sz="800" spc="-15">
                <a:solidFill>
                  <a:srgbClr val="08080A"/>
                </a:solidFill>
                <a:latin typeface="Times New Roman"/>
                <a:cs typeface="Times New Roman"/>
              </a:rPr>
              <a:t>Mahallcsi Dumlupinar </a:t>
            </a:r>
            <a:r>
              <a:rPr dirty="0" sz="800" spc="-40">
                <a:solidFill>
                  <a:srgbClr val="08080A"/>
                </a:solidFill>
                <a:latin typeface="Times New Roman"/>
                <a:cs typeface="Times New Roman"/>
              </a:rPr>
              <a:t>Dul </a:t>
            </a:r>
            <a:r>
              <a:rPr dirty="0" sz="800">
                <a:solidFill>
                  <a:srgbClr val="08080A"/>
                </a:solidFill>
                <a:latin typeface="Times New Roman"/>
                <a:cs typeface="Times New Roman"/>
              </a:rPr>
              <a:t>van </a:t>
            </a:r>
            <a:r>
              <a:rPr dirty="0" sz="800" spc="-20">
                <a:solidFill>
                  <a:srgbClr val="232323"/>
                </a:solidFill>
                <a:latin typeface="Times New Roman"/>
                <a:cs typeface="Times New Roman"/>
              </a:rPr>
              <a:t>E</a:t>
            </a:r>
            <a:r>
              <a:rPr dirty="0" sz="800" spc="-20">
                <a:solidFill>
                  <a:srgbClr val="08080A"/>
                </a:solidFill>
                <a:latin typeface="Times New Roman"/>
                <a:cs typeface="Times New Roman"/>
              </a:rPr>
              <a:t>skit </a:t>
            </a:r>
            <a:r>
              <a:rPr dirty="0" sz="800" spc="5">
                <a:solidFill>
                  <a:srgbClr val="08080A"/>
                </a:solidFill>
                <a:latin typeface="Times New Roman"/>
                <a:cs typeface="Times New Roman"/>
              </a:rPr>
              <a:t>chir </a:t>
            </a:r>
            <a:r>
              <a:rPr dirty="0" sz="800" spc="-45">
                <a:solidFill>
                  <a:srgbClr val="08080A"/>
                </a:solidFill>
                <a:latin typeface="Times New Roman"/>
                <a:cs typeface="Times New Roman"/>
              </a:rPr>
              <a:t>Yolu 21</a:t>
            </a:r>
            <a:r>
              <a:rPr dirty="0" sz="750" spc="-45">
                <a:solidFill>
                  <a:srgbClr val="08080A"/>
                </a:solidFill>
                <a:latin typeface="Arial"/>
                <a:cs typeface="Arial"/>
              </a:rPr>
              <a:t>SJ </a:t>
            </a:r>
            <a:r>
              <a:rPr dirty="0" sz="800" spc="15">
                <a:solidFill>
                  <a:srgbClr val="3B3F44"/>
                </a:solidFill>
                <a:latin typeface="Times New Roman"/>
                <a:cs typeface="Times New Roman"/>
              </a:rPr>
              <a:t>.</a:t>
            </a:r>
            <a:r>
              <a:rPr dirty="0" sz="800" spc="15">
                <a:solidFill>
                  <a:srgbClr val="08080A"/>
                </a:solidFill>
                <a:latin typeface="Times New Roman"/>
                <a:cs typeface="Times New Roman"/>
              </a:rPr>
              <a:t>CaddcNo</a:t>
            </a:r>
            <a:r>
              <a:rPr dirty="0" sz="800" spc="15">
                <a:solidFill>
                  <a:srgbClr val="232323"/>
                </a:solidFill>
                <a:latin typeface="Times New Roman"/>
                <a:cs typeface="Times New Roman"/>
              </a:rPr>
              <a:t>: </a:t>
            </a:r>
            <a:r>
              <a:rPr dirty="0" sz="750" spc="-155">
                <a:solidFill>
                  <a:srgbClr val="08080A"/>
                </a:solidFill>
                <a:latin typeface="Arial"/>
                <a:cs typeface="Arial"/>
              </a:rPr>
              <a:t>J </a:t>
            </a:r>
            <a:r>
              <a:rPr dirty="0" sz="800" spc="-30" i="1">
                <a:solidFill>
                  <a:srgbClr val="08080A"/>
                </a:solidFill>
                <a:latin typeface="Times New Roman"/>
                <a:cs typeface="Times New Roman"/>
              </a:rPr>
              <a:t>S4 06S </a:t>
            </a:r>
            <a:r>
              <a:rPr dirty="0" sz="750" spc="-45">
                <a:solidFill>
                  <a:srgbClr val="08080A"/>
                </a:solidFill>
                <a:latin typeface="Arial"/>
                <a:cs typeface="Arial"/>
              </a:rPr>
              <a:t>Jo </a:t>
            </a:r>
            <a:r>
              <a:rPr dirty="0" sz="800" spc="30">
                <a:solidFill>
                  <a:srgbClr val="08080A"/>
                </a:solidFill>
                <a:latin typeface="Times New Roman"/>
                <a:cs typeface="Times New Roman"/>
              </a:rPr>
              <a:t>ankaya</a:t>
            </a:r>
            <a:r>
              <a:rPr dirty="0" sz="800" spc="-30">
                <a:solidFill>
                  <a:srgbClr val="08080A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solidFill>
                  <a:srgbClr val="08080A"/>
                </a:solidFill>
                <a:latin typeface="Times New Roman"/>
                <a:cs typeface="Times New Roman"/>
              </a:rPr>
              <a:t>/ANKARA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35375" y="8829595"/>
            <a:ext cx="83058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1980">
                <a:solidFill>
                  <a:srgbClr val="08080A"/>
                </a:solidFill>
                <a:latin typeface="Arial"/>
                <a:cs typeface="Arial"/>
              </a:rPr>
              <a:t>·</a:t>
            </a:r>
            <a:r>
              <a:rPr dirty="0" sz="7200" spc="-610">
                <a:solidFill>
                  <a:srgbClr val="08080A"/>
                </a:solidFill>
                <a:latin typeface="Arial"/>
                <a:cs typeface="Arial"/>
              </a:rPr>
              <a:t>■</a:t>
            </a:r>
            <a:r>
              <a:rPr dirty="0" sz="7200" spc="-1180">
                <a:solidFill>
                  <a:srgbClr val="08080A"/>
                </a:solidFill>
                <a:latin typeface="Arial"/>
                <a:cs typeface="Arial"/>
              </a:rPr>
              <a:t>•</a:t>
            </a:r>
            <a:r>
              <a:rPr dirty="0" sz="1000" spc="-25">
                <a:solidFill>
                  <a:srgbClr val="08080A"/>
                </a:solidFill>
                <a:latin typeface="Times New Roman"/>
                <a:cs typeface="Times New Roman"/>
              </a:rPr>
              <a:t>lil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1206" y="9757422"/>
            <a:ext cx="9296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30">
                <a:solidFill>
                  <a:srgbClr val="08080A"/>
                </a:solidFill>
                <a:latin typeface="Times New Roman"/>
                <a:cs typeface="Times New Roman"/>
              </a:rPr>
              <a:t>Tclcfon</a:t>
            </a:r>
            <a:r>
              <a:rPr dirty="0" sz="800">
                <a:solidFill>
                  <a:srgbClr val="08080A"/>
                </a:solidFill>
                <a:latin typeface="Times New Roman"/>
                <a:cs typeface="Times New Roman"/>
              </a:rPr>
              <a:t> </a:t>
            </a:r>
            <a:r>
              <a:rPr dirty="0" sz="800" spc="-20">
                <a:solidFill>
                  <a:srgbClr val="08080A"/>
                </a:solidFill>
                <a:latin typeface="Times New Roman"/>
                <a:cs typeface="Times New Roman"/>
              </a:rPr>
              <a:t>:0312201S39S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46004" y="9757422"/>
            <a:ext cx="36385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0180" algn="l"/>
              </a:tabLst>
            </a:pPr>
            <a:r>
              <a:rPr dirty="0" sz="800" spc="-80">
                <a:solidFill>
                  <a:srgbClr val="08080A"/>
                </a:solidFill>
                <a:latin typeface="Times New Roman"/>
                <a:cs typeface="Times New Roman"/>
              </a:rPr>
              <a:t>,	</a:t>
            </a:r>
            <a:r>
              <a:rPr dirty="0" sz="800" spc="-55">
                <a:solidFill>
                  <a:srgbClr val="08080A"/>
                </a:solidFill>
                <a:latin typeface="Times New Roman"/>
                <a:cs typeface="Times New Roman"/>
              </a:rPr>
              <a:t>' </a:t>
            </a:r>
            <a:r>
              <a:rPr dirty="0" sz="800" spc="-80">
                <a:solidFill>
                  <a:srgbClr val="08080A"/>
                </a:solidFill>
                <a:latin typeface="Times New Roman"/>
                <a:cs typeface="Times New Roman"/>
              </a:rPr>
              <a:t>·' </a:t>
            </a:r>
            <a:r>
              <a:rPr dirty="0" sz="800" spc="-80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z="8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z="800" spc="-55">
                <a:solidFill>
                  <a:srgbClr val="08080A"/>
                </a:solidFill>
                <a:latin typeface="Times New Roman"/>
                <a:cs typeface="Times New Roman"/>
              </a:rPr>
              <a:t>'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50103" y="9900802"/>
            <a:ext cx="6311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845" algn="l"/>
                <a:tab pos="593725" algn="l"/>
              </a:tabLst>
            </a:pPr>
            <a:r>
              <a:rPr dirty="0" sz="800" spc="-10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z="800" spc="-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z="800" spc="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232323"/>
                </a:solidFill>
                <a:latin typeface="Times New Roman"/>
                <a:cs typeface="Times New Roman"/>
              </a:rPr>
              <a:t>,</a:t>
            </a:r>
            <a:r>
              <a:rPr dirty="0" sz="800">
                <a:solidFill>
                  <a:srgbClr val="232323"/>
                </a:solidFill>
                <a:latin typeface="Times New Roman"/>
                <a:cs typeface="Times New Roman"/>
              </a:rPr>
              <a:t>	</a:t>
            </a:r>
            <a:r>
              <a:rPr dirty="0" sz="800" spc="5">
                <a:solidFill>
                  <a:srgbClr val="08080A"/>
                </a:solidFill>
                <a:latin typeface="Times New Roman"/>
                <a:cs typeface="Times New Roman"/>
              </a:rPr>
              <a:t>•</a:t>
            </a:r>
            <a:r>
              <a:rPr dirty="0" sz="800">
                <a:solidFill>
                  <a:srgbClr val="08080A"/>
                </a:solidFill>
                <a:latin typeface="Times New Roman"/>
                <a:cs typeface="Times New Roman"/>
              </a:rPr>
              <a:t>	</a:t>
            </a:r>
            <a:r>
              <a:rPr dirty="0" sz="800" spc="-10">
                <a:solidFill>
                  <a:srgbClr val="08080A"/>
                </a:solidFill>
                <a:latin typeface="Times New Roman"/>
                <a:cs typeface="Times New Roman"/>
              </a:rPr>
              <a:t>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89761" y="10021241"/>
            <a:ext cx="8540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20">
                <a:solidFill>
                  <a:srgbClr val="08080A"/>
                </a:solidFill>
                <a:latin typeface="Times New Roman"/>
                <a:cs typeface="Times New Roman"/>
              </a:rPr>
              <a:t>Faks</a:t>
            </a:r>
            <a:r>
              <a:rPr dirty="0" sz="800" spc="20">
                <a:solidFill>
                  <a:srgbClr val="232323"/>
                </a:solidFill>
                <a:latin typeface="Times New Roman"/>
                <a:cs typeface="Times New Roman"/>
              </a:rPr>
              <a:t>:</a:t>
            </a:r>
            <a:r>
              <a:rPr dirty="0" sz="800" spc="20">
                <a:solidFill>
                  <a:srgbClr val="08080A"/>
                </a:solidFill>
                <a:latin typeface="Times New Roman"/>
                <a:cs typeface="Times New Roman"/>
              </a:rPr>
              <a:t>03122015453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48455" y="9736011"/>
            <a:ext cx="1517650" cy="4330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 indent="4445">
              <a:lnSpc>
                <a:spcPct val="108200"/>
              </a:lnSpc>
              <a:spcBef>
                <a:spcPts val="190"/>
              </a:spcBef>
            </a:pPr>
            <a:r>
              <a:rPr dirty="0" sz="800" spc="-40">
                <a:solidFill>
                  <a:srgbClr val="08080A"/>
                </a:solidFill>
                <a:latin typeface="Times New Roman"/>
                <a:cs typeface="Times New Roman"/>
              </a:rPr>
              <a:t>Dilgd </a:t>
            </a:r>
            <a:r>
              <a:rPr dirty="0" sz="800" spc="-10">
                <a:solidFill>
                  <a:srgbClr val="08080A"/>
                </a:solidFill>
                <a:latin typeface="Times New Roman"/>
                <a:cs typeface="Times New Roman"/>
              </a:rPr>
              <a:t>in</a:t>
            </a:r>
            <a:r>
              <a:rPr dirty="0" sz="800" spc="-10">
                <a:solidFill>
                  <a:srgbClr val="232323"/>
                </a:solidFill>
                <a:latin typeface="Times New Roman"/>
                <a:cs typeface="Times New Roman"/>
              </a:rPr>
              <a:t>: </a:t>
            </a:r>
            <a:r>
              <a:rPr dirty="0" sz="800" spc="-20">
                <a:solidFill>
                  <a:srgbClr val="08080A"/>
                </a:solidFill>
                <a:latin typeface="Times New Roman"/>
                <a:cs typeface="Times New Roman"/>
              </a:rPr>
              <a:t>Ebru </a:t>
            </a:r>
            <a:r>
              <a:rPr dirty="0" sz="800" spc="-30">
                <a:solidFill>
                  <a:srgbClr val="08080A"/>
                </a:solidFill>
                <a:latin typeface="Times New Roman"/>
                <a:cs typeface="Times New Roman"/>
              </a:rPr>
              <a:t>EDEPERI </a:t>
            </a:r>
            <a:r>
              <a:rPr dirty="0" sz="800" spc="45">
                <a:solidFill>
                  <a:srgbClr val="08080A"/>
                </a:solidFill>
                <a:latin typeface="Times New Roman"/>
                <a:cs typeface="Times New Roman"/>
              </a:rPr>
              <a:t>Ozrt)RK  </a:t>
            </a:r>
            <a:r>
              <a:rPr dirty="0" sz="800" spc="-20">
                <a:solidFill>
                  <a:srgbClr val="08080A"/>
                </a:solidFill>
                <a:latin typeface="Times New Roman"/>
                <a:cs typeface="Times New Roman"/>
              </a:rPr>
              <a:t>M0hendis  </a:t>
            </a:r>
            <a:r>
              <a:rPr dirty="0" sz="800" spc="-5">
                <a:solidFill>
                  <a:srgbClr val="08080A"/>
                </a:solidFill>
                <a:latin typeface="Times New Roman"/>
                <a:cs typeface="Times New Roman"/>
              </a:rPr>
              <a:t>c•</a:t>
            </a:r>
            <a:r>
              <a:rPr dirty="0" sz="800" spc="-5">
                <a:solidFill>
                  <a:srgbClr val="08080A"/>
                </a:solidFill>
                <a:latin typeface="Times New Roman"/>
                <a:cs typeface="Times New Roman"/>
                <a:hlinkClick r:id="rId3"/>
              </a:rPr>
              <a:t>posta</a:t>
            </a:r>
            <a:r>
              <a:rPr dirty="0" sz="800" spc="-5">
                <a:solidFill>
                  <a:srgbClr val="232323"/>
                </a:solidFill>
                <a:latin typeface="Times New Roman"/>
                <a:cs typeface="Times New Roman"/>
                <a:hlinkClick r:id="rId3"/>
              </a:rPr>
              <a:t>:</a:t>
            </a:r>
            <a:r>
              <a:rPr dirty="0" sz="800" spc="-5">
                <a:solidFill>
                  <a:srgbClr val="08080A"/>
                </a:solidFill>
                <a:latin typeface="Times New Roman"/>
                <a:cs typeface="Times New Roman"/>
                <a:hlinkClick r:id="rId3"/>
              </a:rPr>
              <a:t>cbru.cbcpcri@sanayi.gov.tr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86892" y="10238561"/>
            <a:ext cx="245618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08080A"/>
                </a:solidFill>
                <a:latin typeface="Times New Roman"/>
                <a:cs typeface="Times New Roman"/>
              </a:rPr>
              <a:t>Kep:sanayivetcknolojibakanligi.sanayiurunlcri@hs0</a:t>
            </a:r>
            <a:r>
              <a:rPr dirty="0" sz="800" spc="-95">
                <a:solidFill>
                  <a:srgbClr val="08080A"/>
                </a:solidFill>
                <a:latin typeface="Times New Roman"/>
                <a:cs typeface="Times New Roman"/>
              </a:rPr>
              <a:t> </a:t>
            </a:r>
            <a:r>
              <a:rPr dirty="0" sz="850" spc="5">
                <a:solidFill>
                  <a:srgbClr val="08080A"/>
                </a:solidFill>
                <a:latin typeface="Times New Roman"/>
                <a:cs typeface="Times New Roman"/>
              </a:rPr>
              <a:t>I</a:t>
            </a:r>
            <a:r>
              <a:rPr dirty="0" sz="800" spc="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z="800" spc="5">
                <a:solidFill>
                  <a:srgbClr val="08080A"/>
                </a:solidFill>
                <a:latin typeface="Times New Roman"/>
                <a:cs typeface="Times New Roman"/>
              </a:rPr>
              <a:t>kep</a:t>
            </a:r>
            <a:r>
              <a:rPr dirty="0" sz="800" spc="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z="800" spc="5">
                <a:solidFill>
                  <a:srgbClr val="08080A"/>
                </a:solidFill>
                <a:latin typeface="Times New Roman"/>
                <a:cs typeface="Times New Roman"/>
              </a:rPr>
              <a:t>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55210" y="10244914"/>
            <a:ext cx="141478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08080A"/>
                </a:solidFill>
                <a:latin typeface="Times New Roman"/>
                <a:cs typeface="Times New Roman"/>
              </a:rPr>
              <a:t>Internet </a:t>
            </a:r>
            <a:r>
              <a:rPr dirty="0" sz="800" spc="-15">
                <a:solidFill>
                  <a:srgbClr val="08080A"/>
                </a:solidFill>
                <a:latin typeface="Times New Roman"/>
                <a:cs typeface="Times New Roman"/>
              </a:rPr>
              <a:t>adresi</a:t>
            </a:r>
            <a:r>
              <a:rPr dirty="0" sz="800" spc="-15">
                <a:solidFill>
                  <a:srgbClr val="232323"/>
                </a:solidFill>
                <a:latin typeface="Times New Roman"/>
                <a:cs typeface="Times New Roman"/>
              </a:rPr>
              <a:t>:</a:t>
            </a:r>
            <a:r>
              <a:rPr dirty="0" sz="8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08080A"/>
                </a:solidFill>
                <a:latin typeface="Times New Roman"/>
                <a:cs typeface="Times New Roman"/>
                <a:hlinkClick r:id="rId4"/>
              </a:rPr>
              <a:t>www</a:t>
            </a:r>
            <a:r>
              <a:rPr dirty="0" sz="800" spc="-10">
                <a:solidFill>
                  <a:srgbClr val="232323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800" spc="-10">
                <a:solidFill>
                  <a:srgbClr val="08080A"/>
                </a:solidFill>
                <a:latin typeface="Times New Roman"/>
                <a:cs typeface="Times New Roman"/>
                <a:hlinkClick r:id="rId4"/>
              </a:rPr>
              <a:t>sanayi</a:t>
            </a:r>
            <a:r>
              <a:rPr dirty="0" sz="800" spc="-10">
                <a:solidFill>
                  <a:srgbClr val="232323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800" spc="-10">
                <a:solidFill>
                  <a:srgbClr val="08080A"/>
                </a:solidFill>
                <a:latin typeface="Times New Roman"/>
                <a:cs typeface="Times New Roman"/>
                <a:hlinkClick r:id="rId4"/>
              </a:rPr>
              <a:t>gov.tr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43767" y="10251266"/>
            <a:ext cx="58801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750" algn="l"/>
                <a:tab pos="482600" algn="l"/>
              </a:tabLst>
            </a:pPr>
            <a:r>
              <a:rPr dirty="0" sz="750" spc="10">
                <a:solidFill>
                  <a:srgbClr val="08080A"/>
                </a:solidFill>
                <a:latin typeface="Times New Roman"/>
                <a:cs typeface="Times New Roman"/>
              </a:rPr>
              <a:t>[!)	</a:t>
            </a:r>
            <a:r>
              <a:rPr dirty="0" sz="750" spc="-105">
                <a:solidFill>
                  <a:srgbClr val="08080A"/>
                </a:solidFill>
                <a:latin typeface="Times New Roman"/>
                <a:cs typeface="Times New Roman"/>
              </a:rPr>
              <a:t>·'	</a:t>
            </a:r>
            <a:r>
              <a:rPr dirty="0" sz="750" spc="5">
                <a:solidFill>
                  <a:srgbClr val="08080A"/>
                </a:solidFill>
                <a:latin typeface="Times New Roman"/>
                <a:cs typeface="Times New Roman"/>
              </a:rPr>
              <a:t>, </a:t>
            </a:r>
            <a:r>
              <a:rPr dirty="0" sz="750" spc="10">
                <a:solidFill>
                  <a:srgbClr val="505749"/>
                </a:solidFill>
                <a:latin typeface="Times New Roman"/>
                <a:cs typeface="Times New Roman"/>
              </a:rPr>
              <a:t>·</a:t>
            </a:r>
            <a:endParaRPr sz="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0343" y="363837"/>
            <a:ext cx="136588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45">
                <a:solidFill>
                  <a:srgbClr val="0A0C0A"/>
                </a:solidFill>
                <a:latin typeface="Times New Roman"/>
                <a:cs typeface="Times New Roman"/>
              </a:rPr>
              <a:t>T</a:t>
            </a:r>
            <a:r>
              <a:rPr dirty="0" sz="650" spc="-45">
                <a:solidFill>
                  <a:srgbClr val="2B2D2B"/>
                </a:solidFill>
                <a:latin typeface="Times New Roman"/>
                <a:cs typeface="Times New Roman"/>
              </a:rPr>
              <a:t>.C </a:t>
            </a:r>
            <a:r>
              <a:rPr dirty="0" sz="650" spc="-70">
                <a:solidFill>
                  <a:srgbClr val="1A1A1A"/>
                </a:solidFill>
                <a:latin typeface="Times New Roman"/>
                <a:cs typeface="Times New Roman"/>
              </a:rPr>
              <a:t>SANAY! </a:t>
            </a:r>
            <a:r>
              <a:rPr dirty="0" sz="650" spc="-70">
                <a:solidFill>
                  <a:srgbClr val="0A0C0A"/>
                </a:solidFill>
                <a:latin typeface="Times New Roman"/>
                <a:cs typeface="Times New Roman"/>
              </a:rPr>
              <a:t>VE </a:t>
            </a:r>
            <a:r>
              <a:rPr dirty="0" sz="650" spc="-45">
                <a:solidFill>
                  <a:srgbClr val="0A0C0A"/>
                </a:solidFill>
                <a:latin typeface="Times New Roman"/>
                <a:cs typeface="Times New Roman"/>
              </a:rPr>
              <a:t>TEJ&lt;NOI.Dll</a:t>
            </a:r>
            <a:r>
              <a:rPr dirty="0" sz="650" spc="3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650" spc="-75">
                <a:solidFill>
                  <a:srgbClr val="0A0C0A"/>
                </a:solidFill>
                <a:latin typeface="Times New Roman"/>
                <a:cs typeface="Times New Roman"/>
              </a:rPr>
              <a:t>BAICANLIOI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83495" y="400687"/>
            <a:ext cx="1901825" cy="517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40"/>
              </a:lnSpc>
              <a:spcBef>
                <a:spcPts val="100"/>
              </a:spcBef>
            </a:pPr>
            <a:r>
              <a:rPr dirty="0" sz="650" spc="-100">
                <a:solidFill>
                  <a:srgbClr val="0A0C0A"/>
                </a:solidFill>
                <a:latin typeface="Arial"/>
                <a:cs typeface="Arial"/>
              </a:rPr>
              <a:t>M </a:t>
            </a:r>
            <a:r>
              <a:rPr dirty="0" sz="650" spc="-45">
                <a:solidFill>
                  <a:srgbClr val="2B2D2B"/>
                </a:solidFill>
                <a:latin typeface="Arial"/>
                <a:cs typeface="Arial"/>
              </a:rPr>
              <a:t>• </a:t>
            </a:r>
            <a:r>
              <a:rPr dirty="0" sz="650" spc="-20">
                <a:solidFill>
                  <a:srgbClr val="2B2D2B"/>
                </a:solidFill>
                <a:latin typeface="Arial"/>
                <a:cs typeface="Arial"/>
              </a:rPr>
              <a:t>troloji-.. </a:t>
            </a:r>
            <a:r>
              <a:rPr dirty="0" sz="950" spc="-25">
                <a:solidFill>
                  <a:srgbClr val="2B2D2B"/>
                </a:solidFill>
                <a:latin typeface="Times New Roman"/>
                <a:cs typeface="Times New Roman"/>
              </a:rPr>
              <a:t>s... </a:t>
            </a:r>
            <a:r>
              <a:rPr dirty="0" sz="750" spc="-15">
                <a:solidFill>
                  <a:srgbClr val="0A0C0A"/>
                </a:solidFill>
                <a:latin typeface="Arial"/>
                <a:cs typeface="Arial"/>
              </a:rPr>
              <a:t>y; </a:t>
            </a:r>
            <a:r>
              <a:rPr dirty="0" sz="650" spc="470">
                <a:solidFill>
                  <a:srgbClr val="0A0C0A"/>
                </a:solidFill>
                <a:latin typeface="Arial"/>
                <a:cs typeface="Arial"/>
              </a:rPr>
              <a:t>O</a:t>
            </a:r>
            <a:r>
              <a:rPr dirty="0" sz="650" spc="-30">
                <a:solidFill>
                  <a:srgbClr val="0A0C0A"/>
                </a:solidFill>
                <a:latin typeface="Arial"/>
                <a:cs typeface="Arial"/>
              </a:rPr>
              <a:t> </a:t>
            </a:r>
            <a:r>
              <a:rPr dirty="0" sz="650" spc="45">
                <a:solidFill>
                  <a:srgbClr val="0A0C0A"/>
                </a:solidFill>
                <a:latin typeface="Arial"/>
                <a:cs typeface="Arial"/>
              </a:rPr>
              <a:t>ri</a:t>
            </a:r>
            <a:r>
              <a:rPr dirty="0" sz="650" spc="45">
                <a:solidFill>
                  <a:srgbClr val="0A0C0A"/>
                </a:solidFill>
                <a:latin typeface="Times New Roman"/>
                <a:cs typeface="Times New Roman"/>
              </a:rPr>
              <a:t>OIYnlip </a:t>
            </a:r>
            <a:r>
              <a:rPr dirty="0" sz="500" spc="15">
                <a:solidFill>
                  <a:srgbClr val="0A0C0A"/>
                </a:solidFill>
                <a:latin typeface="Times New Roman"/>
                <a:cs typeface="Times New Roman"/>
              </a:rPr>
              <a:t>0,111! </a:t>
            </a:r>
            <a:r>
              <a:rPr dirty="0" sz="650" spc="35">
                <a:solidFill>
                  <a:srgbClr val="0A0C0A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marL="15875">
              <a:lnSpc>
                <a:spcPts val="525"/>
              </a:lnSpc>
            </a:pPr>
            <a:r>
              <a:rPr dirty="0" sz="650" spc="-60">
                <a:solidFill>
                  <a:srgbClr val="0A0C0A"/>
                </a:solidFill>
                <a:latin typeface="Times New Roman"/>
                <a:cs typeface="Times New Roman"/>
              </a:rPr>
              <a:t>!</a:t>
            </a:r>
            <a:r>
              <a:rPr dirty="0" sz="650" spc="-60">
                <a:solidFill>
                  <a:srgbClr val="2B2D2B"/>
                </a:solidFill>
                <a:latin typeface="Times New Roman"/>
                <a:cs typeface="Times New Roman"/>
              </a:rPr>
              <a:t>8.0</a:t>
            </a:r>
            <a:r>
              <a:rPr dirty="0" sz="650" spc="-60">
                <a:solidFill>
                  <a:srgbClr val="0A0C0A"/>
                </a:solidFill>
                <a:latin typeface="Times New Roman"/>
                <a:cs typeface="Times New Roman"/>
              </a:rPr>
              <a:t>I</a:t>
            </a:r>
            <a:r>
              <a:rPr dirty="0" sz="650" spc="-60">
                <a:solidFill>
                  <a:srgbClr val="2B2D2B"/>
                </a:solidFill>
                <a:latin typeface="Times New Roman"/>
                <a:cs typeface="Times New Roman"/>
              </a:rPr>
              <a:t>J'l02AE.</a:t>
            </a:r>
            <a:r>
              <a:rPr dirty="0" sz="650" spc="-60">
                <a:solidFill>
                  <a:srgbClr val="0A0C0A"/>
                </a:solidFill>
                <a:latin typeface="Times New Roman"/>
                <a:cs typeface="Times New Roman"/>
              </a:rPr>
              <a:t>648DSOO-OIO.D6-.s441396</a:t>
            </a:r>
            <a:endParaRPr sz="650">
              <a:latin typeface="Times New Roman"/>
              <a:cs typeface="Times New Roman"/>
            </a:endParaRPr>
          </a:p>
          <a:p>
            <a:pPr marL="144780">
              <a:lnSpc>
                <a:spcPts val="2305"/>
              </a:lnSpc>
              <a:tabLst>
                <a:tab pos="361315" algn="l"/>
              </a:tabLst>
            </a:pPr>
            <a:r>
              <a:rPr dirty="0" sz="2000" spc="-70" b="1">
                <a:solidFill>
                  <a:srgbClr val="443F3F"/>
                </a:solidFill>
                <a:latin typeface="Arial"/>
                <a:cs typeface="Arial"/>
              </a:rPr>
              <a:t>I	</a:t>
            </a:r>
            <a:r>
              <a:rPr dirty="0" sz="2000" spc="85" b="1">
                <a:solidFill>
                  <a:srgbClr val="1A1A1A"/>
                </a:solidFill>
                <a:latin typeface="Arial"/>
                <a:cs typeface="Arial"/>
              </a:rPr>
              <a:t>11111111</a:t>
            </a:r>
            <a:r>
              <a:rPr dirty="0" sz="2000" spc="-65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2050" spc="40" b="1">
                <a:solidFill>
                  <a:srgbClr val="0A0C0A"/>
                </a:solidFill>
                <a:latin typeface="Arial"/>
                <a:cs typeface="Arial"/>
              </a:rPr>
              <a:t>Ill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4344" y="1215876"/>
            <a:ext cx="5703570" cy="762952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just" marL="93345" marR="5080" indent="441959">
              <a:lnSpc>
                <a:spcPct val="92700"/>
              </a:lnSpc>
              <a:spcBef>
                <a:spcPts val="200"/>
              </a:spcBef>
              <a:buAutoNum type="arabicParenBoth" startAt="2"/>
              <a:tabLst>
                <a:tab pos="789940" algn="l"/>
              </a:tabLst>
            </a:pP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Ba vuruya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konu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iitiinlerin</a:t>
            </a:r>
            <a:r>
              <a:rPr dirty="0" sz="1150" spc="24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25">
                <a:solidFill>
                  <a:srgbClr val="0A0C0A"/>
                </a:solidFill>
                <a:latin typeface="Times New Roman"/>
                <a:cs typeface="Times New Roman"/>
              </a:rPr>
              <a:t>Giimriik Tarife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istatistik Po</a:t>
            </a:r>
            <a:r>
              <a:rPr dirty="0" sz="1150" spc="-10">
                <a:solidFill>
                  <a:srgbClr val="2B2D2B"/>
                </a:solidFill>
                <a:latin typeface="Times New Roman"/>
                <a:cs typeface="Times New Roman"/>
              </a:rPr>
              <a:t>z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isyon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(GTiP) </a:t>
            </a:r>
            <a:r>
              <a:rPr dirty="0" sz="1150" spc="-30">
                <a:solidFill>
                  <a:srgbClr val="0A0C0A"/>
                </a:solidFill>
                <a:latin typeface="Times New Roman"/>
                <a:cs typeface="Times New Roman"/>
              </a:rPr>
              <a:t>numaras1 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belirlenmesi/dogrulama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sorumlulugu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-10">
                <a:solidFill>
                  <a:srgbClr val="1A1A1A"/>
                </a:solidFill>
                <a:latin typeface="Times New Roman"/>
                <a:cs typeface="Times New Roman"/>
              </a:rPr>
              <a:t>sahibine </a:t>
            </a:r>
            <a:r>
              <a:rPr dirty="0" sz="1150" spc="-15">
                <a:solidFill>
                  <a:srgbClr val="1A1A1A"/>
                </a:solidFill>
                <a:latin typeface="Times New Roman"/>
                <a:cs typeface="Times New Roman"/>
              </a:rPr>
              <a:t>aittir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(GTiP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bilgisi talepleri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ilgili 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giimriik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idaresine</a:t>
            </a:r>
            <a:r>
              <a:rPr dirty="0" sz="1150" spc="10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yaptltr).</a:t>
            </a:r>
            <a:endParaRPr sz="1150">
              <a:latin typeface="Times New Roman"/>
              <a:cs typeface="Times New Roman"/>
            </a:endParaRPr>
          </a:p>
          <a:p>
            <a:pPr algn="just" marL="89535" marR="7620" indent="442595">
              <a:lnSpc>
                <a:spcPct val="85800"/>
              </a:lnSpc>
              <a:spcBef>
                <a:spcPts val="120"/>
              </a:spcBef>
              <a:buAutoNum type="arabicParenBoth" startAt="2"/>
              <a:tabLst>
                <a:tab pos="785495" algn="l"/>
              </a:tabLst>
            </a:pP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Uretim girdisi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5">
                <a:solidFill>
                  <a:srgbClr val="0A0C0A"/>
                </a:solidFill>
                <a:latin typeface="Times New Roman"/>
                <a:cs typeface="Times New Roman"/>
              </a:rPr>
              <a:t>ya</a:t>
            </a:r>
            <a:r>
              <a:rPr dirty="0" sz="1150" spc="-75">
                <a:solidFill>
                  <a:srgbClr val="2B2D2B"/>
                </a:solidFill>
                <a:latin typeface="Times New Roman"/>
                <a:cs typeface="Times New Roman"/>
              </a:rPr>
              <a:t>z</a:t>
            </a:r>
            <a:r>
              <a:rPr dirty="0" sz="1150" spc="-75">
                <a:solidFill>
                  <a:srgbClr val="0A0C0A"/>
                </a:solidFill>
                <a:latin typeface="Times New Roman"/>
                <a:cs typeface="Times New Roman"/>
              </a:rPr>
              <a:t>1s1 </a:t>
            </a:r>
            <a:r>
              <a:rPr dirty="0" sz="1150" spc="-40">
                <a:solidFill>
                  <a:srgbClr val="0A0C0A"/>
                </a:solidFill>
                <a:latin typeface="Times New Roman"/>
                <a:cs typeface="Times New Roman"/>
              </a:rPr>
              <a:t>i9in </a:t>
            </a:r>
            <a:r>
              <a:rPr dirty="0" sz="1150" spc="-20">
                <a:solidFill>
                  <a:srgbClr val="1A1A1A"/>
                </a:solidFill>
                <a:latin typeface="Times New Roman"/>
                <a:cs typeface="Times New Roman"/>
              </a:rPr>
              <a:t>sanayici  </a:t>
            </a:r>
            <a:r>
              <a:rPr dirty="0" sz="1150" spc="-25">
                <a:solidFill>
                  <a:srgbClr val="0A0C0A"/>
                </a:solidFill>
                <a:latin typeface="Times New Roman"/>
                <a:cs typeface="Times New Roman"/>
              </a:rPr>
              <a:t>veya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adma</a:t>
            </a:r>
            <a:r>
              <a:rPr dirty="0" sz="1150" spc="24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ithalat </a:t>
            </a:r>
            <a:r>
              <a:rPr dirty="0" sz="1150" spc="-25">
                <a:solidFill>
                  <a:srgbClr val="0A0C0A"/>
                </a:solidFill>
                <a:latin typeface="Times New Roman"/>
                <a:cs typeface="Times New Roman"/>
              </a:rPr>
              <a:t>yapan 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tedarik9i</a:t>
            </a:r>
            <a:r>
              <a:rPr dirty="0" sz="1150" spc="-10">
                <a:solidFill>
                  <a:srgbClr val="2B2D2B"/>
                </a:solidFill>
                <a:latin typeface="Times New Roman"/>
                <a:cs typeface="Times New Roman"/>
              </a:rPr>
              <a:t>,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Bakanhgnmz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web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sitesinde </a:t>
            </a:r>
            <a:r>
              <a:rPr dirty="0" sz="1150" spc="-10">
                <a:solidFill>
                  <a:srgbClr val="1A1A1A"/>
                </a:solidFill>
                <a:latin typeface="Times New Roman"/>
                <a:cs typeface="Times New Roman"/>
              </a:rPr>
              <a:t>"E-Hizmetler" </a:t>
            </a:r>
            <a:r>
              <a:rPr dirty="0" sz="1150" spc="-15">
                <a:solidFill>
                  <a:srgbClr val="1A1A1A"/>
                </a:solidFill>
                <a:latin typeface="Times New Roman"/>
                <a:cs typeface="Times New Roman"/>
              </a:rPr>
              <a:t>sayfasmda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"Dijital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Bakanhk"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ba ltg1 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altmda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..Birimler </a:t>
            </a:r>
            <a:r>
              <a:rPr dirty="0" sz="1100" spc="55">
                <a:solidFill>
                  <a:srgbClr val="0A0C0A"/>
                </a:solidFill>
                <a:latin typeface="Times New Roman"/>
                <a:cs typeface="Times New Roman"/>
              </a:rPr>
              <a:t>&gt; </a:t>
            </a:r>
            <a:r>
              <a:rPr dirty="0" sz="1400" spc="-280">
                <a:solidFill>
                  <a:srgbClr val="0A0C0A"/>
                </a:solidFill>
                <a:latin typeface="Times New Roman"/>
                <a:cs typeface="Times New Roman"/>
              </a:rPr>
              <a:t>11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Miidiirliikleri"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boliimiinde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yer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alan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"Ara9larla</a:t>
            </a:r>
            <a:r>
              <a:rPr dirty="0" sz="1150" spc="24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ilgili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Oretim</a:t>
            </a:r>
            <a:r>
              <a:rPr dirty="0" sz="1150" spc="-5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Girdisi</a:t>
            </a:r>
            <a:endParaRPr sz="1150">
              <a:latin typeface="Times New Roman"/>
              <a:cs typeface="Times New Roman"/>
            </a:endParaRPr>
          </a:p>
          <a:p>
            <a:pPr algn="just" marL="92075">
              <a:lnSpc>
                <a:spcPts val="1130"/>
              </a:lnSpc>
            </a:pP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35">
                <a:solidFill>
                  <a:srgbClr val="0A0C0A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A0C0A"/>
                </a:solidFill>
                <a:latin typeface="Times New Roman"/>
                <a:cs typeface="Times New Roman"/>
              </a:rPr>
              <a:t>vuru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Fonnu"nu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doldurarak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ba vuruda</a:t>
            </a:r>
            <a:r>
              <a:rPr dirty="0" sz="1150" spc="3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bulunur.</a:t>
            </a:r>
            <a:endParaRPr sz="1150">
              <a:latin typeface="Times New Roman"/>
              <a:cs typeface="Times New Roman"/>
            </a:endParaRPr>
          </a:p>
          <a:p>
            <a:pPr algn="just" marL="802005" indent="-276225">
              <a:lnSpc>
                <a:spcPts val="1410"/>
              </a:lnSpc>
              <a:buAutoNum type="arabicParenBoth" startAt="4"/>
              <a:tabLst>
                <a:tab pos="802640" algn="l"/>
              </a:tabLst>
            </a:pPr>
            <a:r>
              <a:rPr dirty="0" sz="1150" spc="35">
                <a:solidFill>
                  <a:srgbClr val="0A0C0A"/>
                </a:solidFill>
                <a:latin typeface="Times New Roman"/>
                <a:cs typeface="Times New Roman"/>
              </a:rPr>
              <a:t>Ba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vuru</a:t>
            </a:r>
            <a:r>
              <a:rPr dirty="0" sz="1150" spc="10">
                <a:solidFill>
                  <a:srgbClr val="2B2D2B"/>
                </a:solidFill>
                <a:latin typeface="Times New Roman"/>
                <a:cs typeface="Times New Roman"/>
              </a:rPr>
              <a:t>,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bulundugu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ve</a:t>
            </a:r>
            <a:r>
              <a:rPr dirty="0" sz="1150" spc="24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Sanayi  Sicil 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Belgesi'nin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diizenlendigi</a:t>
            </a:r>
            <a:r>
              <a:rPr dirty="0" sz="1150" spc="22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350" spc="-10">
                <a:solidFill>
                  <a:srgbClr val="0A0C0A"/>
                </a:solidFill>
                <a:latin typeface="Arial"/>
                <a:cs typeface="Arial"/>
              </a:rPr>
              <a:t>ii</a:t>
            </a:r>
            <a:endParaRPr sz="1350">
              <a:latin typeface="Arial"/>
              <a:cs typeface="Arial"/>
            </a:endParaRPr>
          </a:p>
          <a:p>
            <a:pPr algn="just" marL="92075">
              <a:lnSpc>
                <a:spcPts val="1285"/>
              </a:lnSpc>
            </a:pP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Miidiirlilgii'ne</a:t>
            </a:r>
            <a:r>
              <a:rPr dirty="0" sz="1150" spc="-5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yap1hr.</a:t>
            </a:r>
            <a:endParaRPr sz="1150">
              <a:latin typeface="Times New Roman"/>
              <a:cs typeface="Times New Roman"/>
            </a:endParaRPr>
          </a:p>
          <a:p>
            <a:pPr algn="just" marL="93345" marR="15875" indent="438784">
              <a:lnSpc>
                <a:spcPts val="1380"/>
              </a:lnSpc>
              <a:spcBef>
                <a:spcPts val="10"/>
              </a:spcBef>
              <a:buAutoNum type="arabicParenBoth" startAt="5"/>
              <a:tabLst>
                <a:tab pos="758825" algn="l"/>
              </a:tabLst>
            </a:pP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0">
                <a:solidFill>
                  <a:srgbClr val="0A0C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ba vurunun </a:t>
            </a:r>
            <a:r>
              <a:rPr dirty="0" sz="1150" spc="-95">
                <a:solidFill>
                  <a:srgbClr val="0A0C0A"/>
                </a:solidFill>
                <a:latin typeface="Times New Roman"/>
                <a:cs typeface="Times New Roman"/>
              </a:rPr>
              <a:t>yap1ld1g1 </a:t>
            </a:r>
            <a:r>
              <a:rPr dirty="0" sz="1150" spc="-25">
                <a:solidFill>
                  <a:srgbClr val="0A0C0A"/>
                </a:solidFill>
                <a:latin typeface="Times New Roman"/>
                <a:cs typeface="Times New Roman"/>
              </a:rPr>
              <a:t>takvim </a:t>
            </a:r>
            <a:r>
              <a:rPr dirty="0" sz="1150" spc="-100">
                <a:solidFill>
                  <a:srgbClr val="0A0C0A"/>
                </a:solidFill>
                <a:latin typeface="Times New Roman"/>
                <a:cs typeface="Times New Roman"/>
              </a:rPr>
              <a:t>y1h </a:t>
            </a:r>
            <a:r>
              <a:rPr dirty="0" sz="1150" spc="-30">
                <a:solidFill>
                  <a:srgbClr val="0A0C0A"/>
                </a:solidFill>
                <a:latin typeface="Times New Roman"/>
                <a:cs typeface="Times New Roman"/>
              </a:rPr>
              <a:t>i9in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diizenlenir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ve o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takvim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yth 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i9in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ge9erlidir.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Bir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sonraki </a:t>
            </a:r>
            <a:r>
              <a:rPr dirty="0" sz="1150" spc="-85">
                <a:solidFill>
                  <a:srgbClr val="0A0C0A"/>
                </a:solidFill>
                <a:latin typeface="Times New Roman"/>
                <a:cs typeface="Times New Roman"/>
              </a:rPr>
              <a:t>y1l </a:t>
            </a:r>
            <a:r>
              <a:rPr dirty="0" sz="1150" spc="-25">
                <a:solidFill>
                  <a:srgbClr val="0A0C0A"/>
                </a:solidFill>
                <a:latin typeface="Times New Roman"/>
                <a:cs typeface="Times New Roman"/>
              </a:rPr>
              <a:t>i9in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ba vurular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kabul</a:t>
            </a:r>
            <a:r>
              <a:rPr dirty="0" sz="1150" spc="11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edilmez.</a:t>
            </a:r>
            <a:endParaRPr sz="1150">
              <a:latin typeface="Times New Roman"/>
              <a:cs typeface="Times New Roman"/>
            </a:endParaRPr>
          </a:p>
          <a:p>
            <a:pPr algn="just" marL="779145" indent="-247015">
              <a:lnSpc>
                <a:spcPts val="1180"/>
              </a:lnSpc>
              <a:buFont typeface="Times New Roman"/>
              <a:buAutoNum type="arabicParenBoth" startAt="5"/>
              <a:tabLst>
                <a:tab pos="779780" algn="l"/>
              </a:tabLst>
            </a:pPr>
            <a:r>
              <a:rPr dirty="0" sz="1150" spc="-55" b="1">
                <a:solidFill>
                  <a:srgbClr val="0A0C0A"/>
                </a:solidFill>
                <a:latin typeface="Times New Roman"/>
                <a:cs typeface="Times New Roman"/>
              </a:rPr>
              <a:t>Ba$VUrular </a:t>
            </a:r>
            <a:r>
              <a:rPr dirty="0" sz="1150" spc="-5" b="1">
                <a:solidFill>
                  <a:srgbClr val="0A0C0A"/>
                </a:solidFill>
                <a:latin typeface="Times New Roman"/>
                <a:cs typeface="Times New Roman"/>
              </a:rPr>
              <a:t>30/11/2024 </a:t>
            </a:r>
            <a:r>
              <a:rPr dirty="0" sz="1150" spc="-10" b="1">
                <a:solidFill>
                  <a:srgbClr val="0A0C0A"/>
                </a:solidFill>
                <a:latin typeface="Times New Roman"/>
                <a:cs typeface="Times New Roman"/>
              </a:rPr>
              <a:t>giinii </a:t>
            </a:r>
            <a:r>
              <a:rPr dirty="0" sz="1150" spc="-25" b="1">
                <a:solidFill>
                  <a:srgbClr val="0A0C0A"/>
                </a:solidFill>
                <a:latin typeface="Times New Roman"/>
                <a:cs typeface="Times New Roman"/>
              </a:rPr>
              <a:t>mesai </a:t>
            </a:r>
            <a:r>
              <a:rPr dirty="0" sz="1150" spc="-20" b="1">
                <a:solidFill>
                  <a:srgbClr val="0A0C0A"/>
                </a:solidFill>
                <a:latin typeface="Times New Roman"/>
                <a:cs typeface="Times New Roman"/>
              </a:rPr>
              <a:t>bitimine </a:t>
            </a:r>
            <a:r>
              <a:rPr dirty="0" sz="1150" spc="-10" b="1">
                <a:solidFill>
                  <a:srgbClr val="0A0C0A"/>
                </a:solidFill>
                <a:latin typeface="Times New Roman"/>
                <a:cs typeface="Times New Roman"/>
              </a:rPr>
              <a:t>kadar </a:t>
            </a:r>
            <a:r>
              <a:rPr dirty="0" sz="1150" spc="-20" b="1">
                <a:solidFill>
                  <a:srgbClr val="0A0C0A"/>
                </a:solidFill>
                <a:latin typeface="Times New Roman"/>
                <a:cs typeface="Times New Roman"/>
              </a:rPr>
              <a:t>devam </a:t>
            </a:r>
            <a:r>
              <a:rPr dirty="0" sz="1150" spc="-5" b="1">
                <a:solidFill>
                  <a:srgbClr val="0A0C0A"/>
                </a:solidFill>
                <a:latin typeface="Times New Roman"/>
                <a:cs typeface="Times New Roman"/>
              </a:rPr>
              <a:t>eder.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Bu</a:t>
            </a:r>
            <a:r>
              <a:rPr dirty="0" sz="1150" spc="28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tarihten</a:t>
            </a:r>
            <a:endParaRPr sz="1150">
              <a:latin typeface="Times New Roman"/>
              <a:cs typeface="Times New Roman"/>
            </a:endParaRPr>
          </a:p>
          <a:p>
            <a:pPr algn="just" marL="90805">
              <a:lnSpc>
                <a:spcPts val="1305"/>
              </a:lnSpc>
            </a:pP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sonra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yap1lacak </a:t>
            </a:r>
            <a:r>
              <a:rPr dirty="0" sz="1150" spc="25">
                <a:solidFill>
                  <a:srgbClr val="0A0C0A"/>
                </a:solidFill>
                <a:latin typeface="Times New Roman"/>
                <a:cs typeface="Times New Roman"/>
              </a:rPr>
              <a:t>ba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vurular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kabul</a:t>
            </a:r>
            <a:r>
              <a:rPr dirty="0" sz="1150" spc="16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edilmez.</a:t>
            </a:r>
            <a:endParaRPr sz="1150">
              <a:latin typeface="Times New Roman"/>
              <a:cs typeface="Times New Roman"/>
            </a:endParaRPr>
          </a:p>
          <a:p>
            <a:pPr algn="just" marL="88265" marR="20320" indent="447040">
              <a:lnSpc>
                <a:spcPts val="1300"/>
              </a:lnSpc>
              <a:spcBef>
                <a:spcPts val="60"/>
              </a:spcBef>
              <a:buAutoNum type="arabicParenBoth" startAt="7"/>
              <a:tabLst>
                <a:tab pos="783590" algn="l"/>
              </a:tabLst>
            </a:pPr>
            <a:r>
              <a:rPr dirty="0" sz="1150" spc="35">
                <a:solidFill>
                  <a:srgbClr val="0A0C0A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A0C0A"/>
                </a:solidFill>
                <a:latin typeface="Times New Roman"/>
                <a:cs typeface="Times New Roman"/>
              </a:rPr>
              <a:t>vuru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sahibi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formunda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talep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edilen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belgeleri  </a:t>
            </a:r>
            <a:r>
              <a:rPr dirty="0" sz="1150" spc="140">
                <a:solidFill>
                  <a:srgbClr val="0A0C0A"/>
                </a:solidFill>
                <a:latin typeface="Times New Roman"/>
                <a:cs typeface="Times New Roman"/>
              </a:rPr>
              <a:t>"B </a:t>
            </a:r>
            <a:r>
              <a:rPr dirty="0" sz="1150" spc="120">
                <a:solidFill>
                  <a:srgbClr val="0A0C0A"/>
                </a:solidFill>
                <a:latin typeface="Times New Roman"/>
                <a:cs typeface="Times New Roman"/>
              </a:rPr>
              <a:t>vuru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i9in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istenen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Belgeler"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ktsmma </a:t>
            </a:r>
            <a:r>
              <a:rPr dirty="0" sz="1150" spc="-25">
                <a:solidFill>
                  <a:srgbClr val="0A0C0A"/>
                </a:solidFill>
                <a:latin typeface="Times New Roman"/>
                <a:cs typeface="Times New Roman"/>
              </a:rPr>
              <a:t>yiikler,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Sicil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Bilgi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Sisteminde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var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olan 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bilgileri</a:t>
            </a:r>
            <a:r>
              <a:rPr dirty="0" sz="1150" spc="4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giinceller.</a:t>
            </a:r>
            <a:endParaRPr sz="1150">
              <a:latin typeface="Times New Roman"/>
              <a:cs typeface="Times New Roman"/>
            </a:endParaRPr>
          </a:p>
          <a:p>
            <a:pPr algn="just" marL="751840" indent="-219710">
              <a:lnSpc>
                <a:spcPts val="1230"/>
              </a:lnSpc>
              <a:buAutoNum type="arabicParenBoth" startAt="7"/>
              <a:tabLst>
                <a:tab pos="752475" algn="l"/>
              </a:tabLst>
            </a:pPr>
            <a:r>
              <a:rPr dirty="0" sz="1150" spc="35">
                <a:solidFill>
                  <a:srgbClr val="0A0C0A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A0C0A"/>
                </a:solidFill>
                <a:latin typeface="Times New Roman"/>
                <a:cs typeface="Times New Roman"/>
              </a:rPr>
              <a:t>vuru </a:t>
            </a:r>
            <a:r>
              <a:rPr dirty="0" sz="1150" spc="-25">
                <a:solidFill>
                  <a:srgbClr val="0A0C0A"/>
                </a:solidFill>
                <a:latin typeface="Times New Roman"/>
                <a:cs typeface="Times New Roman"/>
              </a:rPr>
              <a:t>i9in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istenilen</a:t>
            </a:r>
            <a:r>
              <a:rPr dirty="0" sz="1150" spc="-7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belgeler;</a:t>
            </a:r>
            <a:endParaRPr sz="1150">
              <a:latin typeface="Times New Roman"/>
              <a:cs typeface="Times New Roman"/>
            </a:endParaRPr>
          </a:p>
          <a:p>
            <a:pPr lvl="1" marL="967105" indent="-167005">
              <a:lnSpc>
                <a:spcPts val="1280"/>
              </a:lnSpc>
              <a:buAutoNum type="alphaLcParenR"/>
              <a:tabLst>
                <a:tab pos="967740" algn="l"/>
              </a:tabLst>
            </a:pPr>
            <a:r>
              <a:rPr dirty="0" sz="1150" spc="35" b="1">
                <a:solidFill>
                  <a:srgbClr val="0A0C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-5" b="1">
                <a:solidFill>
                  <a:srgbClr val="0A0C0A"/>
                </a:solidFill>
                <a:latin typeface="Times New Roman"/>
                <a:cs typeface="Times New Roman"/>
              </a:rPr>
              <a:t>sahibine </a:t>
            </a:r>
            <a:r>
              <a:rPr dirty="0" sz="1150" spc="10" b="1">
                <a:solidFill>
                  <a:srgbClr val="0A0C0A"/>
                </a:solidFill>
                <a:latin typeface="Times New Roman"/>
                <a:cs typeface="Times New Roman"/>
              </a:rPr>
              <a:t>ili </a:t>
            </a:r>
            <a:r>
              <a:rPr dirty="0" sz="1150" spc="15" b="1">
                <a:solidFill>
                  <a:srgbClr val="0A0C0A"/>
                </a:solidFill>
                <a:latin typeface="Times New Roman"/>
                <a:cs typeface="Times New Roman"/>
              </a:rPr>
              <a:t>kin</a:t>
            </a:r>
            <a:r>
              <a:rPr dirty="0" sz="1150" spc="70" b="1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15" b="1">
                <a:solidFill>
                  <a:srgbClr val="0A0C0A"/>
                </a:solidFill>
                <a:latin typeface="Times New Roman"/>
                <a:cs typeface="Times New Roman"/>
              </a:rPr>
              <a:t>belgeler;</a:t>
            </a:r>
            <a:endParaRPr sz="1150">
              <a:latin typeface="Times New Roman"/>
              <a:cs typeface="Times New Roman"/>
            </a:endParaRPr>
          </a:p>
          <a:p>
            <a:pPr marL="798830">
              <a:lnSpc>
                <a:spcPts val="1305"/>
              </a:lnSpc>
            </a:pP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Ba vuruyu</a:t>
            </a:r>
            <a:r>
              <a:rPr dirty="0" sz="1150" spc="10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yapan;</a:t>
            </a:r>
            <a:endParaRPr sz="1150">
              <a:latin typeface="Times New Roman"/>
              <a:cs typeface="Times New Roman"/>
            </a:endParaRPr>
          </a:p>
          <a:p>
            <a:pPr lvl="2" marL="953135" indent="-161290">
              <a:lnSpc>
                <a:spcPts val="1250"/>
              </a:lnSpc>
              <a:buAutoNum type="arabicParenR"/>
              <a:tabLst>
                <a:tab pos="953769" algn="l"/>
              </a:tabLst>
            </a:pPr>
            <a:r>
              <a:rPr dirty="0" sz="1100" spc="-85" i="1">
                <a:solidFill>
                  <a:srgbClr val="0A0C0A"/>
                </a:solidFill>
                <a:latin typeface="Times New Roman"/>
                <a:cs typeface="Times New Roman"/>
              </a:rPr>
              <a:t>Sa11ayici11i11 </a:t>
            </a:r>
            <a:r>
              <a:rPr dirty="0" sz="1100" spc="20" i="1">
                <a:solidFill>
                  <a:srgbClr val="0A0C0A"/>
                </a:solidFill>
                <a:latin typeface="Times New Roman"/>
                <a:cs typeface="Times New Roman"/>
              </a:rPr>
              <a:t>imza </a:t>
            </a:r>
            <a:r>
              <a:rPr dirty="0" sz="1100" i="1">
                <a:solidFill>
                  <a:srgbClr val="0A0C0A"/>
                </a:solidFill>
                <a:latin typeface="Times New Roman"/>
                <a:cs typeface="Times New Roman"/>
              </a:rPr>
              <a:t>sirkiilerinde </a:t>
            </a:r>
            <a:r>
              <a:rPr dirty="0" sz="1100" spc="15" i="1">
                <a:solidFill>
                  <a:srgbClr val="0A0C0A"/>
                </a:solidFill>
                <a:latin typeface="Times New Roman"/>
                <a:cs typeface="Times New Roman"/>
              </a:rPr>
              <a:t>bulunan </a:t>
            </a:r>
            <a:r>
              <a:rPr dirty="0" sz="1100" spc="5" i="1">
                <a:solidFill>
                  <a:srgbClr val="0A0C0A"/>
                </a:solidFill>
                <a:latin typeface="Times New Roman"/>
                <a:cs typeface="Times New Roman"/>
              </a:rPr>
              <a:t>yetkili</a:t>
            </a:r>
            <a:r>
              <a:rPr dirty="0" sz="1100" spc="-150" i="1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00" spc="15" i="1">
                <a:solidFill>
                  <a:srgbClr val="0A0C0A"/>
                </a:solidFill>
                <a:latin typeface="Times New Roman"/>
                <a:cs typeface="Times New Roman"/>
              </a:rPr>
              <a:t>ise</a:t>
            </a:r>
            <a:r>
              <a:rPr dirty="0" sz="1100" spc="15" i="1">
                <a:solidFill>
                  <a:srgbClr val="2B2D2B"/>
                </a:solidFill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marL="784225">
              <a:lnSpc>
                <a:spcPts val="1245"/>
              </a:lnSpc>
            </a:pP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i.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Sanayicinin imza</a:t>
            </a:r>
            <a:r>
              <a:rPr dirty="0" sz="1150" spc="8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sirkiileri</a:t>
            </a:r>
            <a:endParaRPr sz="1150">
              <a:latin typeface="Times New Roman"/>
              <a:cs typeface="Times New Roman"/>
            </a:endParaRPr>
          </a:p>
          <a:p>
            <a:pPr marL="774065">
              <a:lnSpc>
                <a:spcPts val="1285"/>
              </a:lnSpc>
            </a:pPr>
            <a:r>
              <a:rPr dirty="0" sz="1100" spc="-15" i="1">
                <a:solidFill>
                  <a:srgbClr val="0A0C0A"/>
                </a:solidFill>
                <a:latin typeface="Times New Roman"/>
                <a:cs typeface="Times New Roman"/>
              </a:rPr>
              <a:t>2) </a:t>
            </a:r>
            <a:r>
              <a:rPr dirty="0" sz="1100" spc="40" i="1">
                <a:solidFill>
                  <a:srgbClr val="0A0C0A"/>
                </a:solidFill>
                <a:latin typeface="Times New Roman"/>
                <a:cs typeface="Times New Roman"/>
              </a:rPr>
              <a:t>Sanayici </a:t>
            </a:r>
            <a:r>
              <a:rPr dirty="0" sz="1100" spc="15" i="1">
                <a:solidFill>
                  <a:srgbClr val="0A0C0A"/>
                </a:solidFill>
                <a:latin typeface="Times New Roman"/>
                <a:cs typeface="Times New Roman"/>
              </a:rPr>
              <a:t>tarajindan </a:t>
            </a:r>
            <a:r>
              <a:rPr dirty="0" sz="1100" spc="20" i="1">
                <a:solidFill>
                  <a:srgbClr val="0A0C0A"/>
                </a:solidFill>
                <a:latin typeface="Times New Roman"/>
                <a:cs typeface="Times New Roman"/>
              </a:rPr>
              <a:t>yetkilendiri/en </a:t>
            </a:r>
            <a:r>
              <a:rPr dirty="0" sz="1100" i="1">
                <a:solidFill>
                  <a:srgbClr val="0A0C0A"/>
                </a:solidFill>
                <a:latin typeface="Times New Roman"/>
                <a:cs typeface="Times New Roman"/>
              </a:rPr>
              <a:t>gen;ekltiizel </a:t>
            </a:r>
            <a:r>
              <a:rPr dirty="0" sz="1200" spc="15" i="1">
                <a:solidFill>
                  <a:srgbClr val="0A0C0A"/>
                </a:solidFill>
                <a:latin typeface="Arial"/>
                <a:cs typeface="Arial"/>
              </a:rPr>
              <a:t>ki#</a:t>
            </a:r>
            <a:r>
              <a:rPr dirty="0" sz="1200" spc="-125" i="1">
                <a:solidFill>
                  <a:srgbClr val="0A0C0A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0A0C0A"/>
                </a:solidFill>
                <a:latin typeface="Times New Roman"/>
                <a:cs typeface="Times New Roman"/>
              </a:rPr>
              <a:t>ise:</a:t>
            </a:r>
            <a:endParaRPr sz="1100">
              <a:latin typeface="Times New Roman"/>
              <a:cs typeface="Times New Roman"/>
            </a:endParaRPr>
          </a:p>
          <a:p>
            <a:pPr marL="876300" indent="-117475">
              <a:lnSpc>
                <a:spcPts val="1225"/>
              </a:lnSpc>
              <a:buAutoNum type="romanLcPeriod"/>
              <a:tabLst>
                <a:tab pos="876935" algn="l"/>
              </a:tabLst>
            </a:pP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imza</a:t>
            </a:r>
            <a:r>
              <a:rPr dirty="0" sz="1150" spc="8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sirkiileri</a:t>
            </a:r>
            <a:endParaRPr sz="1150">
              <a:latin typeface="Times New Roman"/>
              <a:cs typeface="Times New Roman"/>
            </a:endParaRPr>
          </a:p>
          <a:p>
            <a:pPr marL="462280" marR="5080" indent="281305">
              <a:lnSpc>
                <a:spcPts val="1250"/>
              </a:lnSpc>
              <a:spcBef>
                <a:spcPts val="60"/>
              </a:spcBef>
              <a:buAutoNum type="romanLcPeriod"/>
              <a:tabLst>
                <a:tab pos="942975" algn="l"/>
              </a:tabLst>
            </a:pP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imza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sirkiilerinde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yer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alan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ve </a:t>
            </a:r>
            <a:r>
              <a:rPr dirty="0" sz="1150" spc="-30">
                <a:solidFill>
                  <a:srgbClr val="0A0C0A"/>
                </a:solidFill>
                <a:latin typeface="Times New Roman"/>
                <a:cs typeface="Times New Roman"/>
              </a:rPr>
              <a:t>firmay1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temsil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ilzama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yetkili  ki$iler tarafindan .yetkilendirildigine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dair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beige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ve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dokiimanlar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(noter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A0C0A"/>
                </a:solidFill>
                <a:latin typeface="Times New Roman"/>
                <a:cs typeface="Times New Roman"/>
              </a:rPr>
              <a:t>onayh)</a:t>
            </a:r>
            <a:endParaRPr sz="1150">
              <a:latin typeface="Times New Roman"/>
              <a:cs typeface="Times New Roman"/>
            </a:endParaRPr>
          </a:p>
          <a:p>
            <a:pPr marL="721360">
              <a:lnSpc>
                <a:spcPts val="1220"/>
              </a:lnSpc>
            </a:pPr>
            <a:r>
              <a:rPr dirty="0" sz="1100" spc="25" i="1">
                <a:solidFill>
                  <a:srgbClr val="0A0C0A"/>
                </a:solidFill>
                <a:latin typeface="Times New Roman"/>
                <a:cs typeface="Times New Roman"/>
              </a:rPr>
              <a:t>3) </a:t>
            </a:r>
            <a:r>
              <a:rPr dirty="0" sz="1100" spc="240" i="1">
                <a:solidFill>
                  <a:srgbClr val="0A0C0A"/>
                </a:solidFill>
                <a:latin typeface="Times New Roman"/>
                <a:cs typeface="Times New Roman"/>
              </a:rPr>
              <a:t>B </a:t>
            </a:r>
            <a:r>
              <a:rPr dirty="0" sz="1100" spc="175" i="1">
                <a:solidFill>
                  <a:srgbClr val="0A0C0A"/>
                </a:solidFill>
                <a:latin typeface="Times New Roman"/>
                <a:cs typeface="Times New Roman"/>
              </a:rPr>
              <a:t>vuru </a:t>
            </a:r>
            <a:r>
              <a:rPr dirty="0" sz="1100" spc="30" i="1">
                <a:solidFill>
                  <a:srgbClr val="0A0C0A"/>
                </a:solidFill>
                <a:latin typeface="Times New Roman"/>
                <a:cs typeface="Times New Roman"/>
              </a:rPr>
              <a:t>sahibi </a:t>
            </a:r>
            <a:r>
              <a:rPr dirty="0" sz="1100" spc="25" i="1">
                <a:solidFill>
                  <a:srgbClr val="0A0C0A"/>
                </a:solidFill>
                <a:latin typeface="Times New Roman"/>
                <a:cs typeface="Times New Roman"/>
              </a:rPr>
              <a:t>sanayici </a:t>
            </a:r>
            <a:r>
              <a:rPr dirty="0" sz="1100" spc="50" i="1">
                <a:solidFill>
                  <a:srgbClr val="0A0C0A"/>
                </a:solidFill>
                <a:latin typeface="Times New Roman"/>
                <a:cs typeface="Times New Roman"/>
              </a:rPr>
              <a:t>adma </a:t>
            </a:r>
            <a:r>
              <a:rPr dirty="0" sz="1100" spc="5" i="1">
                <a:solidFill>
                  <a:srgbClr val="0A0C0A"/>
                </a:solidFill>
                <a:latin typeface="Times New Roman"/>
                <a:cs typeface="Times New Roman"/>
              </a:rPr>
              <a:t>ithalall </a:t>
            </a:r>
            <a:r>
              <a:rPr dirty="0" sz="1100" spc="15" i="1">
                <a:solidFill>
                  <a:srgbClr val="0A0C0A"/>
                </a:solidFill>
                <a:latin typeface="Times New Roman"/>
                <a:cs typeface="Times New Roman"/>
              </a:rPr>
              <a:t>yapan </a:t>
            </a:r>
            <a:r>
              <a:rPr dirty="0" sz="1100" spc="45" i="1">
                <a:solidFill>
                  <a:srgbClr val="0A0C0A"/>
                </a:solidFill>
                <a:latin typeface="Times New Roman"/>
                <a:cs typeface="Times New Roman"/>
              </a:rPr>
              <a:t>tedarik </a:t>
            </a:r>
            <a:r>
              <a:rPr dirty="0" sz="1100" spc="30" i="1">
                <a:solidFill>
                  <a:srgbClr val="0A0C0A"/>
                </a:solidFill>
                <a:latin typeface="Times New Roman"/>
                <a:cs typeface="Times New Roman"/>
              </a:rPr>
              <a:t>i</a:t>
            </a:r>
            <a:r>
              <a:rPr dirty="0" sz="1100" spc="-30" i="1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00" spc="25" i="1">
                <a:solidFill>
                  <a:srgbClr val="0A0C0A"/>
                </a:solidFill>
                <a:latin typeface="Times New Roman"/>
                <a:cs typeface="Times New Roman"/>
              </a:rPr>
              <a:t>ise:</a:t>
            </a:r>
            <a:endParaRPr sz="1100">
              <a:latin typeface="Times New Roman"/>
              <a:cs typeface="Times New Roman"/>
            </a:endParaRPr>
          </a:p>
          <a:p>
            <a:pPr marL="848360" indent="-121285">
              <a:lnSpc>
                <a:spcPts val="1250"/>
              </a:lnSpc>
              <a:buAutoNum type="romanLcPeriod"/>
              <a:tabLst>
                <a:tab pos="848994" algn="l"/>
              </a:tabLst>
            </a:pP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imza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sirkiileri</a:t>
            </a:r>
            <a:endParaRPr sz="1150">
              <a:latin typeface="Times New Roman"/>
              <a:cs typeface="Times New Roman"/>
            </a:endParaRPr>
          </a:p>
          <a:p>
            <a:pPr marL="477520" marR="10795" indent="262255">
              <a:lnSpc>
                <a:spcPts val="1250"/>
              </a:lnSpc>
              <a:spcBef>
                <a:spcPts val="75"/>
              </a:spcBef>
              <a:buAutoNum type="romanLcPeriod"/>
              <a:tabLst>
                <a:tab pos="939800" algn="l"/>
              </a:tabLst>
            </a:pP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imza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sirkiilerinde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yer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alan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ve </a:t>
            </a:r>
            <a:r>
              <a:rPr dirty="0" sz="1150" spc="-30">
                <a:solidFill>
                  <a:srgbClr val="0A0C0A"/>
                </a:solidFill>
                <a:latin typeface="Times New Roman"/>
                <a:cs typeface="Times New Roman"/>
              </a:rPr>
              <a:t>firmay1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temsil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ilzama yetkili  </a:t>
            </a:r>
            <a:r>
              <a:rPr dirty="0" sz="1150" spc="50">
                <a:solidFill>
                  <a:srgbClr val="0A0C0A"/>
                </a:solidFill>
                <a:latin typeface="Times New Roman"/>
                <a:cs typeface="Times New Roman"/>
              </a:rPr>
              <a:t>ki </a:t>
            </a:r>
            <a:r>
              <a:rPr dirty="0" sz="1150" spc="35">
                <a:solidFill>
                  <a:srgbClr val="0A0C0A"/>
                </a:solidFill>
                <a:latin typeface="Times New Roman"/>
                <a:cs typeface="Times New Roman"/>
              </a:rPr>
              <a:t>iler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yetkilendirildigine dair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belge ve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dokiimanlar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(noter</a:t>
            </a:r>
            <a:r>
              <a:rPr dirty="0" sz="1150" spc="5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onayh)</a:t>
            </a:r>
            <a:endParaRPr sz="1150">
              <a:latin typeface="Times New Roman"/>
              <a:cs typeface="Times New Roman"/>
            </a:endParaRPr>
          </a:p>
          <a:p>
            <a:pPr algn="just" marL="492759" marR="17780" indent="266065">
              <a:lnSpc>
                <a:spcPts val="1280"/>
              </a:lnSpc>
              <a:spcBef>
                <a:spcPts val="10"/>
              </a:spcBef>
              <a:buAutoNum type="romanLcPeriod"/>
              <a:tabLst>
                <a:tab pos="923290" algn="l"/>
              </a:tabLst>
            </a:pP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ve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tedarik9inin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kendi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aralarmda diizenledigi, ithalatt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ger9ekle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tirilecek 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olan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iiriinleri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miktanm </a:t>
            </a:r>
            <a:r>
              <a:rPr dirty="0" sz="1150" spc="-80">
                <a:solidFill>
                  <a:srgbClr val="0A0C0A"/>
                </a:solidFill>
                <a:latin typeface="Times New Roman"/>
                <a:cs typeface="Times New Roman"/>
              </a:rPr>
              <a:t>a91k9a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belirtecek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taahhiitname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(sanayiciyi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temsil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ve 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ilzama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yetkili </a:t>
            </a:r>
            <a:r>
              <a:rPr dirty="0" sz="1150" spc="30">
                <a:solidFill>
                  <a:srgbClr val="0A0C0A"/>
                </a:solidFill>
                <a:latin typeface="Times New Roman"/>
                <a:cs typeface="Times New Roman"/>
              </a:rPr>
              <a:t>ki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iler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onaylanm1</a:t>
            </a:r>
            <a:r>
              <a:rPr dirty="0" sz="1150" spc="17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  <a:p>
            <a:pPr algn="just" marL="735330">
              <a:lnSpc>
                <a:spcPts val="1355"/>
              </a:lnSpc>
              <a:spcBef>
                <a:spcPts val="1155"/>
              </a:spcBef>
            </a:pPr>
            <a:r>
              <a:rPr dirty="0" sz="1150" spc="25" b="1">
                <a:solidFill>
                  <a:srgbClr val="0A0C0A"/>
                </a:solidFill>
                <a:latin typeface="Times New Roman"/>
                <a:cs typeface="Times New Roman"/>
              </a:rPr>
              <a:t>b) </a:t>
            </a:r>
            <a:r>
              <a:rPr dirty="0" sz="1150" spc="10" b="1">
                <a:solidFill>
                  <a:srgbClr val="0A0C0A"/>
                </a:solidFill>
                <a:latin typeface="Times New Roman"/>
                <a:cs typeface="Times New Roman"/>
              </a:rPr>
              <a:t>Sanayi </a:t>
            </a:r>
            <a:r>
              <a:rPr dirty="0" sz="1150" b="1">
                <a:solidFill>
                  <a:srgbClr val="0A0C0A"/>
                </a:solidFill>
                <a:latin typeface="Times New Roman"/>
                <a:cs typeface="Times New Roman"/>
              </a:rPr>
              <a:t>sicil </a:t>
            </a:r>
            <a:r>
              <a:rPr dirty="0" sz="1150" spc="-10" b="1">
                <a:solidFill>
                  <a:srgbClr val="0A0C0A"/>
                </a:solidFill>
                <a:latin typeface="Times New Roman"/>
                <a:cs typeface="Times New Roman"/>
              </a:rPr>
              <a:t>bilgi sistemi </a:t>
            </a:r>
            <a:r>
              <a:rPr dirty="0" sz="1150" spc="-15" b="1">
                <a:solidFill>
                  <a:srgbClr val="0A0C0A"/>
                </a:solidFill>
                <a:latin typeface="Times New Roman"/>
                <a:cs typeface="Times New Roman"/>
              </a:rPr>
              <a:t>ilzerinden </a:t>
            </a:r>
            <a:r>
              <a:rPr dirty="0" sz="1150" spc="-20" b="1">
                <a:solidFill>
                  <a:srgbClr val="0A0C0A"/>
                </a:solidFill>
                <a:latin typeface="Times New Roman"/>
                <a:cs typeface="Times New Roman"/>
              </a:rPr>
              <a:t>kontrol </a:t>
            </a:r>
            <a:r>
              <a:rPr dirty="0" sz="1150" spc="-15" b="1">
                <a:solidFill>
                  <a:srgbClr val="0A0C0A"/>
                </a:solidFill>
                <a:latin typeface="Times New Roman"/>
                <a:cs typeface="Times New Roman"/>
              </a:rPr>
              <a:t>edilecek</a:t>
            </a:r>
            <a:r>
              <a:rPr dirty="0" sz="1150" spc="-155" b="1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5" b="1">
                <a:solidFill>
                  <a:srgbClr val="0A0C0A"/>
                </a:solidFill>
                <a:latin typeface="Times New Roman"/>
                <a:cs typeface="Times New Roman"/>
              </a:rPr>
              <a:t>belgeler;</a:t>
            </a:r>
            <a:endParaRPr sz="1150">
              <a:latin typeface="Times New Roman"/>
              <a:cs typeface="Times New Roman"/>
            </a:endParaRPr>
          </a:p>
          <a:p>
            <a:pPr algn="just" marL="876300" indent="-117475">
              <a:lnSpc>
                <a:spcPts val="1330"/>
              </a:lnSpc>
              <a:buAutoNum type="romanLcPeriod"/>
              <a:tabLst>
                <a:tab pos="876935" algn="l"/>
              </a:tabLst>
            </a:pP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Sanayi sicil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belgesi</a:t>
            </a:r>
            <a:endParaRPr sz="1150">
              <a:latin typeface="Times New Roman"/>
              <a:cs typeface="Times New Roman"/>
            </a:endParaRPr>
          </a:p>
          <a:p>
            <a:pPr algn="just" marL="474980" marR="27305" indent="283845">
              <a:lnSpc>
                <a:spcPct val="95700"/>
              </a:lnSpc>
              <a:spcBef>
                <a:spcPts val="35"/>
              </a:spcBef>
              <a:buAutoNum type="romanLcPeriod"/>
              <a:tabLst>
                <a:tab pos="880744" algn="l"/>
              </a:tabLst>
            </a:pP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ait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giincel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raporu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(Kapasite raporuna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ili </a:t>
            </a:r>
            <a:r>
              <a:rPr dirty="0" sz="1150" spc="35">
                <a:solidFill>
                  <a:srgbClr val="0A0C0A"/>
                </a:solidFill>
                <a:latin typeface="Times New Roman"/>
                <a:cs typeface="Times New Roman"/>
              </a:rPr>
              <a:t>kin </a:t>
            </a:r>
            <a:r>
              <a:rPr dirty="0" sz="1050" spc="15">
                <a:solidFill>
                  <a:srgbClr val="0A0C0A"/>
                </a:solidFill>
                <a:latin typeface="Times New Roman"/>
                <a:cs typeface="Times New Roman"/>
              </a:rPr>
              <a:t>tiim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bilgiler sanayi 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sicil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bilgi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sistemi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ilzerinden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almacagmdan,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sistemdeki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ilgili alan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bilgilerinin</a:t>
            </a:r>
            <a:r>
              <a:rPr dirty="0" sz="1150" spc="29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ve 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raporunun</a:t>
            </a:r>
            <a:r>
              <a:rPr dirty="0" sz="1150" spc="29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70">
                <a:solidFill>
                  <a:srgbClr val="0A0C0A"/>
                </a:solidFill>
                <a:latin typeface="Times New Roman"/>
                <a:cs typeface="Times New Roman"/>
              </a:rPr>
              <a:t>".pdf'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halinin </a:t>
            </a:r>
            <a:r>
              <a:rPr dirty="0" sz="1150" spc="25">
                <a:solidFill>
                  <a:srgbClr val="0A0C0A"/>
                </a:solidFill>
                <a:latin typeface="Times New Roman"/>
                <a:cs typeface="Times New Roman"/>
              </a:rPr>
              <a:t>de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giincel </a:t>
            </a:r>
            <a:r>
              <a:rPr dirty="0" sz="1150" spc="-35">
                <a:solidFill>
                  <a:srgbClr val="0A0C0A"/>
                </a:solidFill>
                <a:latin typeface="Times New Roman"/>
                <a:cs typeface="Times New Roman"/>
              </a:rPr>
              <a:t>olmas1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sahibi 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tarafmdan 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saglanacakttr)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461645" marR="32384" indent="236854">
              <a:lnSpc>
                <a:spcPts val="1300"/>
              </a:lnSpc>
            </a:pPr>
            <a:r>
              <a:rPr dirty="0" sz="1150" spc="30" b="1">
                <a:solidFill>
                  <a:srgbClr val="0A0C0A"/>
                </a:solidFill>
                <a:latin typeface="Times New Roman"/>
                <a:cs typeface="Times New Roman"/>
              </a:rPr>
              <a:t>c) </a:t>
            </a:r>
            <a:r>
              <a:rPr dirty="0" sz="1150" spc="-20" b="1">
                <a:solidFill>
                  <a:srgbClr val="0A0C0A"/>
                </a:solidFill>
                <a:latin typeface="Times New Roman"/>
                <a:cs typeface="Times New Roman"/>
              </a:rPr>
              <a:t>Bakanbg1miz</a:t>
            </a:r>
            <a:r>
              <a:rPr dirty="0" sz="1150" spc="245" b="1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5" b="1">
                <a:solidFill>
                  <a:srgbClr val="0A0C0A"/>
                </a:solidFill>
                <a:latin typeface="Times New Roman"/>
                <a:cs typeface="Times New Roman"/>
              </a:rPr>
              <a:t>gorev  </a:t>
            </a:r>
            <a:r>
              <a:rPr dirty="0" sz="1150" spc="20" b="1">
                <a:solidFill>
                  <a:srgbClr val="0A0C0A"/>
                </a:solidFill>
                <a:latin typeface="Times New Roman"/>
                <a:cs typeface="Times New Roman"/>
              </a:rPr>
              <a:t>ve </a:t>
            </a:r>
            <a:r>
              <a:rPr dirty="0" sz="1150" b="1">
                <a:solidFill>
                  <a:srgbClr val="0A0C0A"/>
                </a:solidFill>
                <a:latin typeface="Times New Roman"/>
                <a:cs typeface="Times New Roman"/>
              </a:rPr>
              <a:t>yetki </a:t>
            </a:r>
            <a:r>
              <a:rPr dirty="0" sz="1150" spc="-5" b="1">
                <a:solidFill>
                  <a:srgbClr val="0A0C0A"/>
                </a:solidFill>
                <a:latin typeface="Times New Roman"/>
                <a:cs typeface="Times New Roman"/>
              </a:rPr>
              <a:t>alamnda </a:t>
            </a:r>
            <a:r>
              <a:rPr dirty="0" sz="1150" spc="10" b="1">
                <a:solidFill>
                  <a:srgbClr val="0A0C0A"/>
                </a:solidFill>
                <a:latin typeface="Times New Roman"/>
                <a:cs typeface="Times New Roman"/>
              </a:rPr>
              <a:t>yer </a:t>
            </a:r>
            <a:r>
              <a:rPr dirty="0" sz="1150" spc="5" b="1">
                <a:solidFill>
                  <a:srgbClr val="0A0C0A"/>
                </a:solidFill>
                <a:latin typeface="Times New Roman"/>
                <a:cs typeface="Times New Roman"/>
              </a:rPr>
              <a:t>almayan  nihai  </a:t>
            </a:r>
            <a:r>
              <a:rPr dirty="0" sz="1150" spc="-5" b="1">
                <a:solidFill>
                  <a:srgbClr val="0A0C0A"/>
                </a:solidFill>
                <a:latin typeface="Times New Roman"/>
                <a:cs typeface="Times New Roman"/>
              </a:rPr>
              <a:t>iirilnlerde  </a:t>
            </a:r>
            <a:r>
              <a:rPr dirty="0" sz="1150" spc="5" b="1">
                <a:solidFill>
                  <a:srgbClr val="0A0C0A"/>
                </a:solidFill>
                <a:latin typeface="Times New Roman"/>
                <a:cs typeface="Times New Roman"/>
              </a:rPr>
              <a:t>kullandacak girdi </a:t>
            </a:r>
            <a:r>
              <a:rPr dirty="0" sz="1150" spc="-5" b="1">
                <a:solidFill>
                  <a:srgbClr val="0A0C0A"/>
                </a:solidFill>
                <a:latin typeface="Times New Roman"/>
                <a:cs typeface="Times New Roman"/>
              </a:rPr>
              <a:t>iiriinler </a:t>
            </a:r>
            <a:r>
              <a:rPr dirty="0" sz="1150" spc="40" b="1">
                <a:solidFill>
                  <a:srgbClr val="0A0C0A"/>
                </a:solidFill>
                <a:latin typeface="Times New Roman"/>
                <a:cs typeface="Times New Roman"/>
              </a:rPr>
              <a:t>i</a:t>
            </a:r>
            <a:r>
              <a:rPr dirty="0" sz="1150" spc="300" b="1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50" b="1">
                <a:solidFill>
                  <a:srgbClr val="0A0C0A"/>
                </a:solidFill>
                <a:latin typeface="Times New Roman"/>
                <a:cs typeface="Times New Roman"/>
              </a:rPr>
              <a:t>in;</a:t>
            </a:r>
            <a:endParaRPr sz="1150">
              <a:latin typeface="Times New Roman"/>
              <a:cs typeface="Times New Roman"/>
            </a:endParaRPr>
          </a:p>
          <a:p>
            <a:pPr marL="724535">
              <a:lnSpc>
                <a:spcPts val="1375"/>
              </a:lnSpc>
            </a:pPr>
            <a:r>
              <a:rPr dirty="0" sz="1150" spc="20">
                <a:solidFill>
                  <a:srgbClr val="0A0C0A"/>
                </a:solidFill>
                <a:latin typeface="Times New Roman"/>
                <a:cs typeface="Times New Roman"/>
              </a:rPr>
              <a:t>i. </a:t>
            </a:r>
            <a:r>
              <a:rPr dirty="0" sz="1150" spc="35">
                <a:solidFill>
                  <a:srgbClr val="0A0C0A"/>
                </a:solidFill>
                <a:latin typeface="Times New Roman"/>
                <a:cs typeface="Times New Roman"/>
              </a:rPr>
              <a:t>TSE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tarafmdan diizenenen Uretim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On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inceleme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Raporu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24130" indent="438784">
              <a:lnSpc>
                <a:spcPts val="1350"/>
              </a:lnSpc>
              <a:spcBef>
                <a:spcPts val="5"/>
              </a:spcBef>
            </a:pP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(9) </a:t>
            </a:r>
            <a:r>
              <a:rPr dirty="0" sz="1150" spc="30">
                <a:solidFill>
                  <a:srgbClr val="0A0C0A"/>
                </a:solidFill>
                <a:latin typeface="Times New Roman"/>
                <a:cs typeface="Times New Roman"/>
              </a:rPr>
              <a:t>Finna, </a:t>
            </a:r>
            <a:r>
              <a:rPr dirty="0" sz="1150" spc="15">
                <a:solidFill>
                  <a:srgbClr val="0A0C0A"/>
                </a:solidFill>
                <a:latin typeface="Times New Roman"/>
                <a:cs typeface="Times New Roman"/>
              </a:rPr>
              <a:t>farkh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nihai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ilriinlerde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aym </a:t>
            </a:r>
            <a:r>
              <a:rPr dirty="0" sz="1150" spc="-30">
                <a:solidFill>
                  <a:srgbClr val="0A0C0A"/>
                </a:solidFill>
                <a:latin typeface="Times New Roman"/>
                <a:cs typeface="Times New Roman"/>
              </a:rPr>
              <a:t>Gilmrfik </a:t>
            </a:r>
            <a:r>
              <a:rPr dirty="0" sz="1150" spc="-15">
                <a:solidFill>
                  <a:srgbClr val="0A0C0A"/>
                </a:solidFill>
                <a:latin typeface="Times New Roman"/>
                <a:cs typeface="Times New Roman"/>
              </a:rPr>
              <a:t>Tarife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istatistik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Pozisyonuna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(GTiP) 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sahip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30">
                <a:solidFill>
                  <a:srgbClr val="0A0C0A"/>
                </a:solidFill>
                <a:latin typeface="Times New Roman"/>
                <a:cs typeface="Times New Roman"/>
              </a:rPr>
              <a:t>ilrfin </a:t>
            </a:r>
            <a:r>
              <a:rPr dirty="0" sz="1150" spc="5">
                <a:solidFill>
                  <a:srgbClr val="0A0C0A"/>
                </a:solidFill>
                <a:latin typeface="Times New Roman"/>
                <a:cs typeface="Times New Roman"/>
              </a:rPr>
              <a:t>kullanacak </a:t>
            </a:r>
            <a:r>
              <a:rPr dirty="0" sz="1150" spc="-5">
                <a:solidFill>
                  <a:srgbClr val="0A0C0A"/>
                </a:solidFill>
                <a:latin typeface="Times New Roman"/>
                <a:cs typeface="Times New Roman"/>
              </a:rPr>
              <a:t>ise;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her bir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nihai </a:t>
            </a:r>
            <a:r>
              <a:rPr dirty="0" sz="1150" spc="-20">
                <a:solidFill>
                  <a:srgbClr val="0A0C0A"/>
                </a:solidFill>
                <a:latin typeface="Times New Roman"/>
                <a:cs typeface="Times New Roman"/>
              </a:rPr>
              <a:t>ilriin </a:t>
            </a:r>
            <a:r>
              <a:rPr dirty="0" sz="1150" spc="45">
                <a:solidFill>
                  <a:srgbClr val="0A0C0A"/>
                </a:solidFill>
                <a:latin typeface="Times New Roman"/>
                <a:cs typeface="Times New Roman"/>
              </a:rPr>
              <a:t>i </a:t>
            </a:r>
            <a:r>
              <a:rPr dirty="0" sz="1150" spc="60">
                <a:solidFill>
                  <a:srgbClr val="0A0C0A"/>
                </a:solidFill>
                <a:latin typeface="Times New Roman"/>
                <a:cs typeface="Times New Roman"/>
              </a:rPr>
              <a:t>in </a:t>
            </a:r>
            <a:r>
              <a:rPr dirty="0" sz="1150">
                <a:solidFill>
                  <a:srgbClr val="0A0C0A"/>
                </a:solidFill>
                <a:latin typeface="Times New Roman"/>
                <a:cs typeface="Times New Roman"/>
              </a:rPr>
              <a:t>kapasite rapommm </a:t>
            </a:r>
            <a:r>
              <a:rPr dirty="0" sz="1150" spc="-10">
                <a:solidFill>
                  <a:srgbClr val="0A0C0A"/>
                </a:solidFill>
                <a:latin typeface="Times New Roman"/>
                <a:cs typeface="Times New Roman"/>
              </a:rPr>
              <a:t>Tablo-4'ilnde</a:t>
            </a:r>
            <a:r>
              <a:rPr dirty="0" sz="1150" spc="80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C0A"/>
                </a:solidFill>
                <a:latin typeface="Times New Roman"/>
                <a:cs typeface="Times New Roman"/>
              </a:rPr>
              <a:t>(Yilhk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5589" y="9199939"/>
            <a:ext cx="5335905" cy="34417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23495">
              <a:lnSpc>
                <a:spcPct val="100000"/>
              </a:lnSpc>
              <a:spcBef>
                <a:spcPts val="250"/>
              </a:spcBef>
            </a:pPr>
            <a:r>
              <a:rPr dirty="0" sz="1000" spc="-80">
                <a:solidFill>
                  <a:srgbClr val="481111"/>
                </a:solidFill>
                <a:latin typeface="Arial"/>
                <a:cs typeface="Arial"/>
              </a:rPr>
              <a:t>nu </a:t>
            </a:r>
            <a:r>
              <a:rPr dirty="0" sz="800" spc="-15">
                <a:solidFill>
                  <a:srgbClr val="481111"/>
                </a:solidFill>
                <a:latin typeface="Times New Roman"/>
                <a:cs typeface="Times New Roman"/>
              </a:rPr>
              <a:t>b</a:t>
            </a:r>
            <a:r>
              <a:rPr dirty="0" sz="800" spc="-15">
                <a:solidFill>
                  <a:srgbClr val="802D2B"/>
                </a:solidFill>
                <a:latin typeface="Times New Roman"/>
                <a:cs typeface="Times New Roman"/>
              </a:rPr>
              <a:t>e</a:t>
            </a:r>
            <a:r>
              <a:rPr dirty="0" sz="800" spc="-15">
                <a:solidFill>
                  <a:srgbClr val="481111"/>
                </a:solidFill>
                <a:latin typeface="Times New Roman"/>
                <a:cs typeface="Times New Roman"/>
              </a:rPr>
              <a:t>i</a:t>
            </a:r>
            <a:r>
              <a:rPr dirty="0" sz="800" spc="-15">
                <a:solidFill>
                  <a:srgbClr val="802D2B"/>
                </a:solidFill>
                <a:latin typeface="Times New Roman"/>
                <a:cs typeface="Times New Roman"/>
              </a:rPr>
              <a:t>ge </a:t>
            </a:r>
            <a:r>
              <a:rPr dirty="0" sz="800" spc="-30">
                <a:solidFill>
                  <a:srgbClr val="802D2B"/>
                </a:solidFill>
                <a:latin typeface="Times New Roman"/>
                <a:cs typeface="Times New Roman"/>
              </a:rPr>
              <a:t>g</a:t>
            </a:r>
            <a:r>
              <a:rPr dirty="0" sz="800" spc="-30">
                <a:solidFill>
                  <a:srgbClr val="572121"/>
                </a:solidFill>
                <a:latin typeface="Times New Roman"/>
                <a:cs typeface="Times New Roman"/>
              </a:rPr>
              <a:t>ii </a:t>
            </a:r>
            <a:r>
              <a:rPr dirty="0" sz="800" spc="-20">
                <a:solidFill>
                  <a:srgbClr val="802D2B"/>
                </a:solidFill>
                <a:latin typeface="Times New Roman"/>
                <a:cs typeface="Times New Roman"/>
              </a:rPr>
              <a:t>ve</a:t>
            </a:r>
            <a:r>
              <a:rPr dirty="0" sz="800" spc="-20">
                <a:solidFill>
                  <a:srgbClr val="481111"/>
                </a:solidFill>
                <a:latin typeface="Times New Roman"/>
                <a:cs typeface="Times New Roman"/>
              </a:rPr>
              <a:t>nli </a:t>
            </a:r>
            <a:r>
              <a:rPr dirty="0" sz="800" spc="-30">
                <a:solidFill>
                  <a:srgbClr val="802D2B"/>
                </a:solidFill>
                <a:latin typeface="Times New Roman"/>
                <a:cs typeface="Times New Roman"/>
              </a:rPr>
              <a:t>e</a:t>
            </a:r>
            <a:r>
              <a:rPr dirty="0" sz="800" spc="-30">
                <a:solidFill>
                  <a:srgbClr val="481111"/>
                </a:solidFill>
                <a:latin typeface="Times New Roman"/>
                <a:cs typeface="Times New Roman"/>
              </a:rPr>
              <a:t>l</a:t>
            </a:r>
            <a:r>
              <a:rPr dirty="0" sz="800" spc="-30">
                <a:solidFill>
                  <a:srgbClr val="802D2B"/>
                </a:solidFill>
                <a:latin typeface="Times New Roman"/>
                <a:cs typeface="Times New Roman"/>
              </a:rPr>
              <a:t>e</a:t>
            </a:r>
            <a:r>
              <a:rPr dirty="0" sz="800" spc="-30">
                <a:solidFill>
                  <a:srgbClr val="481111"/>
                </a:solidFill>
                <a:latin typeface="Times New Roman"/>
                <a:cs typeface="Times New Roman"/>
              </a:rPr>
              <a:t>kl </a:t>
            </a:r>
            <a:r>
              <a:rPr dirty="0" sz="800" spc="-35">
                <a:solidFill>
                  <a:srgbClr val="802D2B"/>
                </a:solidFill>
                <a:latin typeface="Times New Roman"/>
                <a:cs typeface="Times New Roman"/>
              </a:rPr>
              <a:t>ro</a:t>
            </a:r>
            <a:r>
              <a:rPr dirty="0" sz="800" spc="-35">
                <a:solidFill>
                  <a:srgbClr val="481111"/>
                </a:solidFill>
                <a:latin typeface="Times New Roman"/>
                <a:cs typeface="Times New Roman"/>
              </a:rPr>
              <a:t>ni </a:t>
            </a:r>
            <a:r>
              <a:rPr dirty="0" sz="800" spc="-90">
                <a:solidFill>
                  <a:srgbClr val="802D2B"/>
                </a:solidFill>
                <a:latin typeface="Times New Roman"/>
                <a:cs typeface="Times New Roman"/>
              </a:rPr>
              <a:t>k </a:t>
            </a:r>
            <a:r>
              <a:rPr dirty="0" sz="800" spc="-110">
                <a:solidFill>
                  <a:srgbClr val="572121"/>
                </a:solidFill>
                <a:latin typeface="Times New Roman"/>
                <a:cs typeface="Times New Roman"/>
              </a:rPr>
              <a:t>i111</a:t>
            </a:r>
            <a:r>
              <a:rPr dirty="0" sz="800" spc="-110">
                <a:solidFill>
                  <a:srgbClr val="802D2B"/>
                </a:solidFill>
                <a:latin typeface="Times New Roman"/>
                <a:cs typeface="Times New Roman"/>
              </a:rPr>
              <a:t>za </a:t>
            </a:r>
            <a:r>
              <a:rPr dirty="0" sz="800" spc="-50">
                <a:solidFill>
                  <a:srgbClr val="481111"/>
                </a:solidFill>
                <a:latin typeface="Times New Roman"/>
                <a:cs typeface="Times New Roman"/>
              </a:rPr>
              <a:t>il </a:t>
            </a:r>
            <a:r>
              <a:rPr dirty="0" sz="800" spc="-15">
                <a:solidFill>
                  <a:srgbClr val="802D2B"/>
                </a:solidFill>
                <a:latin typeface="Times New Roman"/>
                <a:cs typeface="Times New Roman"/>
              </a:rPr>
              <a:t>e </a:t>
            </a:r>
            <a:r>
              <a:rPr dirty="0" sz="800" spc="-90">
                <a:solidFill>
                  <a:srgbClr val="481111"/>
                </a:solidFill>
                <a:latin typeface="Times New Roman"/>
                <a:cs typeface="Times New Roman"/>
              </a:rPr>
              <a:t>im </a:t>
            </a:r>
            <a:r>
              <a:rPr dirty="0" sz="800" spc="-105">
                <a:solidFill>
                  <a:srgbClr val="802D2B"/>
                </a:solidFill>
                <a:latin typeface="Times New Roman"/>
                <a:cs typeface="Times New Roman"/>
              </a:rPr>
              <a:t>zu</a:t>
            </a:r>
            <a:r>
              <a:rPr dirty="0" sz="800" spc="-105">
                <a:solidFill>
                  <a:srgbClr val="481111"/>
                </a:solidFill>
                <a:latin typeface="Times New Roman"/>
                <a:cs typeface="Times New Roman"/>
              </a:rPr>
              <a:t>l</a:t>
            </a:r>
            <a:r>
              <a:rPr dirty="0" sz="800" spc="-105">
                <a:solidFill>
                  <a:srgbClr val="802D2B"/>
                </a:solidFill>
                <a:latin typeface="Times New Roman"/>
                <a:cs typeface="Times New Roman"/>
              </a:rPr>
              <a:t>a</a:t>
            </a:r>
            <a:r>
              <a:rPr dirty="0" sz="800" spc="-105">
                <a:solidFill>
                  <a:srgbClr val="481111"/>
                </a:solidFill>
                <a:latin typeface="Times New Roman"/>
                <a:cs typeface="Times New Roman"/>
              </a:rPr>
              <a:t>n1111 </a:t>
            </a:r>
            <a:r>
              <a:rPr dirty="0" sz="800" spc="-80">
                <a:solidFill>
                  <a:srgbClr val="481111"/>
                </a:solidFill>
                <a:latin typeface="Times New Roman"/>
                <a:cs typeface="Times New Roman"/>
              </a:rPr>
              <a:t>11r.</a:t>
            </a: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u="heavy" sz="750" spc="15">
                <a:solidFill>
                  <a:srgbClr val="0A0C0A"/>
                </a:solidFill>
                <a:uFill>
                  <a:solidFill>
                    <a:srgbClr val="0A0C0A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750" spc="35">
                <a:solidFill>
                  <a:srgbClr val="0A0C0A"/>
                </a:solidFill>
                <a:uFill>
                  <a:solidFill>
                    <a:srgbClr val="0A0C0A"/>
                  </a:solidFill>
                </a:uFill>
                <a:latin typeface="Times New Roman"/>
                <a:cs typeface="Times New Roman"/>
              </a:rPr>
              <a:t>Doyulama</a:t>
            </a:r>
            <a:r>
              <a:rPr dirty="0" sz="750" spc="3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750" spc="-35">
                <a:solidFill>
                  <a:srgbClr val="0A0C0A"/>
                </a:solidFill>
                <a:latin typeface="Times New Roman"/>
                <a:cs typeface="Times New Roman"/>
              </a:rPr>
              <a:t>K.odu </a:t>
            </a:r>
            <a:r>
              <a:rPr dirty="0" sz="750" spc="-25">
                <a:solidFill>
                  <a:srgbClr val="443F3F"/>
                </a:solidFill>
                <a:latin typeface="Times New Roman"/>
                <a:cs typeface="Times New Roman"/>
              </a:rPr>
              <a:t>: </a:t>
            </a:r>
            <a:r>
              <a:rPr dirty="0" sz="850" spc="25">
                <a:solidFill>
                  <a:srgbClr val="0A0C0A"/>
                </a:solidFill>
                <a:latin typeface="Times New Roman"/>
                <a:cs typeface="Times New Roman"/>
              </a:rPr>
              <a:t>872F779E-8970-46SA-9824-3CSB</a:t>
            </a:r>
            <a:r>
              <a:rPr dirty="0" sz="750" spc="25">
                <a:solidFill>
                  <a:srgbClr val="0A0C0A"/>
                </a:solidFill>
                <a:latin typeface="Times New Roman"/>
                <a:cs typeface="Times New Roman"/>
              </a:rPr>
              <a:t>l </a:t>
            </a:r>
            <a:r>
              <a:rPr dirty="0" sz="850" spc="25">
                <a:solidFill>
                  <a:srgbClr val="0A0C0A"/>
                </a:solidFill>
                <a:latin typeface="Times New Roman"/>
                <a:cs typeface="Times New Roman"/>
              </a:rPr>
              <a:t>6 </a:t>
            </a:r>
            <a:r>
              <a:rPr dirty="0" sz="750" spc="10">
                <a:solidFill>
                  <a:srgbClr val="0A0C0A"/>
                </a:solidFill>
                <a:latin typeface="Times New Roman"/>
                <a:cs typeface="Times New Roman"/>
              </a:rPr>
              <a:t>l </a:t>
            </a:r>
            <a:r>
              <a:rPr dirty="0" sz="850" spc="20">
                <a:solidFill>
                  <a:srgbClr val="0A0C0A"/>
                </a:solidFill>
                <a:latin typeface="Times New Roman"/>
                <a:cs typeface="Times New Roman"/>
              </a:rPr>
              <a:t>828DC </a:t>
            </a:r>
            <a:r>
              <a:rPr dirty="0" u="heavy" sz="750" spc="10">
                <a:solidFill>
                  <a:srgbClr val="0A0C0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750" spc="-25">
                <a:solidFill>
                  <a:srgbClr val="0A0C0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Do@mlama</a:t>
            </a:r>
            <a:r>
              <a:rPr dirty="0" u="heavy" sz="750" spc="30">
                <a:solidFill>
                  <a:srgbClr val="0A0C0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750" spc="-5">
                <a:solidFill>
                  <a:srgbClr val="0A0C0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Adrcsi</a:t>
            </a:r>
            <a:r>
              <a:rPr dirty="0" u="heavy" sz="750" spc="-5">
                <a:solidFill>
                  <a:srgbClr val="2B2D2B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u="heavy" sz="750" spc="-5">
                <a:solidFill>
                  <a:srgbClr val="0A0C0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ht1ps</a:t>
            </a:r>
            <a:r>
              <a:rPr dirty="0" u="heavy" sz="750" spc="-5">
                <a:solidFill>
                  <a:srgbClr val="56544B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u="heavy" sz="750" spc="-5">
                <a:solidFill>
                  <a:srgbClr val="2B2D2B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//c</a:t>
            </a:r>
            <a:r>
              <a:rPr dirty="0" u="heavy" sz="750" spc="-5">
                <a:solidFill>
                  <a:srgbClr val="0A0C0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-belge</a:t>
            </a:r>
            <a:r>
              <a:rPr dirty="0" u="heavy" sz="750" spc="-5">
                <a:solidFill>
                  <a:srgbClr val="696960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750" spc="-5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sanayi</a:t>
            </a:r>
            <a:r>
              <a:rPr dirty="0" u="heavy" sz="750" spc="-5">
                <a:solidFill>
                  <a:srgbClr val="56544B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750" spc="-5">
                <a:solidFill>
                  <a:srgbClr val="1A1A1A"/>
                </a:solidFill>
                <a:uFill>
                  <a:solidFill>
                    <a:srgbClr val="1A1A1A"/>
                  </a:solidFill>
                </a:uFill>
                <a:latin typeface="Times New Roman"/>
                <a:cs typeface="Times New Roman"/>
              </a:rPr>
              <a:t>gov.1r/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0104" y="9507142"/>
            <a:ext cx="446341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>
                <a:solidFill>
                  <a:srgbClr val="0A0C0A"/>
                </a:solidFill>
                <a:latin typeface="Times New Roman"/>
                <a:cs typeface="Times New Roman"/>
              </a:rPr>
              <a:t>Mustafa </a:t>
            </a:r>
            <a:r>
              <a:rPr dirty="0" sz="750" spc="-30">
                <a:solidFill>
                  <a:srgbClr val="0A0C0A"/>
                </a:solidFill>
                <a:latin typeface="Times New Roman"/>
                <a:cs typeface="Times New Roman"/>
              </a:rPr>
              <a:t>Kc:mal </a:t>
            </a:r>
            <a:r>
              <a:rPr dirty="0" sz="750" spc="5">
                <a:solidFill>
                  <a:srgbClr val="0A0C0A"/>
                </a:solidFill>
                <a:latin typeface="Times New Roman"/>
                <a:cs typeface="Times New Roman"/>
              </a:rPr>
              <a:t>Mahallcsi </a:t>
            </a:r>
            <a:r>
              <a:rPr dirty="0" sz="750" spc="10">
                <a:solidFill>
                  <a:srgbClr val="0A0C0A"/>
                </a:solidFill>
                <a:latin typeface="Times New Roman"/>
                <a:cs typeface="Times New Roman"/>
              </a:rPr>
              <a:t>Dumlupinar </a:t>
            </a:r>
            <a:r>
              <a:rPr dirty="0" sz="750">
                <a:solidFill>
                  <a:srgbClr val="0A0C0A"/>
                </a:solidFill>
                <a:latin typeface="Times New Roman"/>
                <a:cs typeface="Times New Roman"/>
              </a:rPr>
              <a:t>Bui </a:t>
            </a:r>
            <a:r>
              <a:rPr dirty="0" sz="750" spc="25">
                <a:solidFill>
                  <a:srgbClr val="1A1A1A"/>
                </a:solidFill>
                <a:latin typeface="Times New Roman"/>
                <a:cs typeface="Times New Roman"/>
              </a:rPr>
              <a:t>van </a:t>
            </a:r>
            <a:r>
              <a:rPr dirty="0" sz="750" spc="5">
                <a:solidFill>
                  <a:srgbClr val="0A0C0A"/>
                </a:solidFill>
                <a:latin typeface="Times New Roman"/>
                <a:cs typeface="Times New Roman"/>
              </a:rPr>
              <a:t>l</a:t>
            </a:r>
            <a:r>
              <a:rPr dirty="0" sz="750" spc="5">
                <a:solidFill>
                  <a:srgbClr val="443F3F"/>
                </a:solidFill>
                <a:latin typeface="Times New Roman"/>
                <a:cs typeface="Times New Roman"/>
              </a:rPr>
              <a:t>l</a:t>
            </a:r>
            <a:r>
              <a:rPr dirty="0" sz="750" spc="5">
                <a:solidFill>
                  <a:srgbClr val="1A1A1A"/>
                </a:solidFill>
                <a:latin typeface="Times New Roman"/>
                <a:cs typeface="Times New Roman"/>
              </a:rPr>
              <a:t>skitchir </a:t>
            </a:r>
            <a:r>
              <a:rPr dirty="0" sz="750" spc="-25">
                <a:solidFill>
                  <a:srgbClr val="0A0C0A"/>
                </a:solidFill>
                <a:latin typeface="Times New Roman"/>
                <a:cs typeface="Times New Roman"/>
              </a:rPr>
              <a:t>Yolu </a:t>
            </a:r>
            <a:r>
              <a:rPr dirty="0" sz="750" spc="30">
                <a:solidFill>
                  <a:srgbClr val="0A0C0A"/>
                </a:solidFill>
                <a:latin typeface="Times New Roman"/>
                <a:cs typeface="Times New Roman"/>
              </a:rPr>
              <a:t>215I.Caddc </a:t>
            </a:r>
            <a:r>
              <a:rPr dirty="0" sz="750" spc="5">
                <a:solidFill>
                  <a:srgbClr val="0A0C0A"/>
                </a:solidFill>
                <a:latin typeface="Times New Roman"/>
                <a:cs typeface="Times New Roman"/>
              </a:rPr>
              <a:t>No:</a:t>
            </a:r>
            <a:r>
              <a:rPr dirty="0" sz="850" spc="5">
                <a:solidFill>
                  <a:srgbClr val="0A0C0A"/>
                </a:solidFill>
                <a:latin typeface="Times New Roman"/>
                <a:cs typeface="Times New Roman"/>
              </a:rPr>
              <a:t>I </a:t>
            </a:r>
            <a:r>
              <a:rPr dirty="0" sz="750" spc="15">
                <a:solidFill>
                  <a:srgbClr val="0A0C0A"/>
                </a:solidFill>
                <a:latin typeface="Times New Roman"/>
                <a:cs typeface="Times New Roman"/>
              </a:rPr>
              <a:t>54 </a:t>
            </a:r>
            <a:r>
              <a:rPr dirty="0" sz="750" spc="20">
                <a:solidFill>
                  <a:srgbClr val="0A0C0A"/>
                </a:solidFill>
                <a:latin typeface="Times New Roman"/>
                <a:cs typeface="Times New Roman"/>
              </a:rPr>
              <a:t>06510 </a:t>
            </a:r>
            <a:r>
              <a:rPr dirty="0" sz="750" spc="-20">
                <a:solidFill>
                  <a:srgbClr val="1A1A1A"/>
                </a:solidFill>
                <a:latin typeface="Times New Roman"/>
                <a:cs typeface="Times New Roman"/>
              </a:rPr>
              <a:t>c;'ankaya</a:t>
            </a:r>
            <a:r>
              <a:rPr dirty="0" sz="750" spc="-6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0A0C0A"/>
                </a:solidFill>
                <a:latin typeface="Times New Roman"/>
                <a:cs typeface="Times New Roman"/>
              </a:rPr>
              <a:t>/ANKARA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2420" y="9644859"/>
            <a:ext cx="91503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0A0C0A"/>
                </a:solidFill>
                <a:latin typeface="Times New Roman"/>
                <a:cs typeface="Times New Roman"/>
              </a:rPr>
              <a:t>Tclcfon</a:t>
            </a:r>
            <a:r>
              <a:rPr dirty="0" sz="750" spc="5">
                <a:solidFill>
                  <a:srgbClr val="0A0C0A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B2D2B"/>
                </a:solidFill>
                <a:latin typeface="Times New Roman"/>
                <a:cs typeface="Times New Roman"/>
              </a:rPr>
              <a:t>:</a:t>
            </a:r>
            <a:r>
              <a:rPr dirty="0" sz="750" spc="5">
                <a:solidFill>
                  <a:srgbClr val="0A0C0A"/>
                </a:solidFill>
                <a:latin typeface="Times New Roman"/>
                <a:cs typeface="Times New Roman"/>
              </a:rPr>
              <a:t>03122015395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31223" y="9628061"/>
            <a:ext cx="1497965" cy="288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4799"/>
              </a:lnSpc>
              <a:spcBef>
                <a:spcPts val="100"/>
              </a:spcBef>
            </a:pPr>
            <a:r>
              <a:rPr dirty="0" sz="750" spc="5">
                <a:solidFill>
                  <a:srgbClr val="0A0C0A"/>
                </a:solidFill>
                <a:latin typeface="Times New Roman"/>
                <a:cs typeface="Times New Roman"/>
              </a:rPr>
              <a:t>Bilgi l </a:t>
            </a:r>
            <a:r>
              <a:rPr dirty="0" sz="750">
                <a:solidFill>
                  <a:srgbClr val="0A0C0A"/>
                </a:solidFill>
                <a:latin typeface="Times New Roman"/>
                <a:cs typeface="Times New Roman"/>
              </a:rPr>
              <a:t>in</a:t>
            </a:r>
            <a:r>
              <a:rPr dirty="0" sz="750">
                <a:solidFill>
                  <a:srgbClr val="443F3F"/>
                </a:solidFill>
                <a:latin typeface="Times New Roman"/>
                <a:cs typeface="Times New Roman"/>
              </a:rPr>
              <a:t>: </a:t>
            </a:r>
            <a:r>
              <a:rPr dirty="0" sz="750">
                <a:solidFill>
                  <a:srgbClr val="1A1A1A"/>
                </a:solidFill>
                <a:latin typeface="Times New Roman"/>
                <a:cs typeface="Times New Roman"/>
              </a:rPr>
              <a:t>Ebru </a:t>
            </a:r>
            <a:r>
              <a:rPr dirty="0" sz="750" spc="-20">
                <a:solidFill>
                  <a:srgbClr val="1A1A1A"/>
                </a:solidFill>
                <a:latin typeface="Times New Roman"/>
                <a:cs typeface="Times New Roman"/>
              </a:rPr>
              <a:t>EBIJPIJRI </a:t>
            </a:r>
            <a:r>
              <a:rPr dirty="0" sz="750" spc="10">
                <a:solidFill>
                  <a:srgbClr val="0A0C0A"/>
                </a:solidFill>
                <a:latin typeface="Times New Roman"/>
                <a:cs typeface="Times New Roman"/>
              </a:rPr>
              <a:t>OZTORK  </a:t>
            </a:r>
            <a:r>
              <a:rPr dirty="0" sz="750" spc="-5">
                <a:solidFill>
                  <a:srgbClr val="0A0C0A"/>
                </a:solidFill>
                <a:latin typeface="Times New Roman"/>
                <a:cs typeface="Times New Roman"/>
              </a:rPr>
              <a:t>Miihcndis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21720" y="9494425"/>
            <a:ext cx="77851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7010" algn="l"/>
              </a:tabLst>
            </a:pPr>
            <a:r>
              <a:rPr dirty="0" sz="750" spc="5">
                <a:solidFill>
                  <a:srgbClr val="0A0C0A"/>
                </a:solidFill>
                <a:latin typeface="Times New Roman"/>
                <a:cs typeface="Times New Roman"/>
              </a:rPr>
              <a:t>.	</a:t>
            </a:r>
            <a:r>
              <a:rPr dirty="0" sz="750" spc="15">
                <a:solidFill>
                  <a:srgbClr val="2B2D2B"/>
                </a:solidFill>
                <a:latin typeface="Times New Roman"/>
                <a:cs typeface="Times New Roman"/>
              </a:rPr>
              <a:t>, </a:t>
            </a:r>
            <a:r>
              <a:rPr dirty="0" sz="750" spc="15">
                <a:solidFill>
                  <a:srgbClr val="0A0C0A"/>
                </a:solidFill>
                <a:latin typeface="Times New Roman"/>
                <a:cs typeface="Times New Roman"/>
              </a:rPr>
              <a:t>, . </a:t>
            </a:r>
            <a:r>
              <a:rPr dirty="0" sz="750" spc="10">
                <a:solidFill>
                  <a:srgbClr val="2B2D2B"/>
                </a:solidFill>
                <a:latin typeface="Times New Roman"/>
                <a:cs typeface="Times New Roman"/>
              </a:rPr>
              <a:t>•</a:t>
            </a:r>
            <a:r>
              <a:rPr dirty="0" sz="750" spc="50">
                <a:solidFill>
                  <a:srgbClr val="2B2D2B"/>
                </a:solidFill>
                <a:latin typeface="Times New Roman"/>
                <a:cs typeface="Times New Roman"/>
              </a:rPr>
              <a:t> </a:t>
            </a:r>
            <a:r>
              <a:rPr dirty="0" sz="950" spc="-30">
                <a:solidFill>
                  <a:srgbClr val="0A0C0A"/>
                </a:solidFill>
                <a:latin typeface="Times New Roman"/>
                <a:cs typeface="Times New Roman"/>
              </a:rPr>
              <a:t>Iii</a:t>
            </a:r>
            <a:endParaRPr sz="950">
              <a:latin typeface="Times New Roman"/>
              <a:cs typeface="Times New Roman"/>
            </a:endParaRPr>
          </a:p>
          <a:p>
            <a:pPr algn="r" marL="85090" marR="41910" indent="-85090">
              <a:lnSpc>
                <a:spcPct val="100000"/>
              </a:lnSpc>
              <a:spcBef>
                <a:spcPts val="45"/>
              </a:spcBef>
              <a:buClr>
                <a:srgbClr val="2B2D2B"/>
              </a:buClr>
              <a:buChar char="•"/>
              <a:tabLst>
                <a:tab pos="85090" algn="l"/>
              </a:tabLst>
            </a:pPr>
            <a:r>
              <a:rPr dirty="0" sz="750" spc="10">
                <a:solidFill>
                  <a:srgbClr val="1A1A1A"/>
                </a:solidFill>
                <a:latin typeface="Times New Roman"/>
                <a:cs typeface="Times New Roman"/>
              </a:rPr>
              <a:t>·</a:t>
            </a:r>
            <a:endParaRPr sz="750">
              <a:latin typeface="Times New Roman"/>
              <a:cs typeface="Times New Roman"/>
            </a:endParaRPr>
          </a:p>
          <a:p>
            <a:pPr algn="r" marR="85725">
              <a:lnSpc>
                <a:spcPct val="100000"/>
              </a:lnSpc>
              <a:spcBef>
                <a:spcPts val="130"/>
              </a:spcBef>
              <a:tabLst>
                <a:tab pos="262890" algn="l"/>
                <a:tab pos="563880" algn="l"/>
              </a:tabLst>
            </a:pPr>
            <a:r>
              <a:rPr dirty="0" sz="750">
                <a:solidFill>
                  <a:srgbClr val="56544B"/>
                </a:solidFill>
                <a:latin typeface="Times New Roman"/>
                <a:cs typeface="Times New Roman"/>
              </a:rPr>
              <a:t>.</a:t>
            </a:r>
            <a:r>
              <a:rPr dirty="0" sz="750">
                <a:solidFill>
                  <a:srgbClr val="56544B"/>
                </a:solidFill>
                <a:latin typeface="Times New Roman"/>
                <a:cs typeface="Times New Roman"/>
              </a:rPr>
              <a:t> </a:t>
            </a:r>
            <a:r>
              <a:rPr dirty="0" sz="750" spc="25">
                <a:solidFill>
                  <a:srgbClr val="56544B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56544B"/>
                </a:solidFill>
                <a:latin typeface="Times New Roman"/>
                <a:cs typeface="Times New Roman"/>
              </a:rPr>
              <a:t>.</a:t>
            </a:r>
            <a:r>
              <a:rPr dirty="0" sz="750">
                <a:solidFill>
                  <a:srgbClr val="56544B"/>
                </a:solidFill>
                <a:latin typeface="Times New Roman"/>
                <a:cs typeface="Times New Roman"/>
              </a:rPr>
              <a:t>	</a:t>
            </a:r>
            <a:r>
              <a:rPr dirty="0" sz="750" spc="-25">
                <a:solidFill>
                  <a:srgbClr val="0A0C0A"/>
                </a:solidFill>
                <a:latin typeface="Times New Roman"/>
                <a:cs typeface="Times New Roman"/>
              </a:rPr>
              <a:t>•</a:t>
            </a:r>
            <a:r>
              <a:rPr dirty="0" sz="750">
                <a:solidFill>
                  <a:srgbClr val="0A0C0A"/>
                </a:solidFill>
                <a:latin typeface="Times New Roman"/>
                <a:cs typeface="Times New Roman"/>
              </a:rPr>
              <a:t>	</a:t>
            </a:r>
            <a:r>
              <a:rPr dirty="0" sz="750" spc="-25">
                <a:solidFill>
                  <a:srgbClr val="857E75"/>
                </a:solidFill>
                <a:latin typeface="Times New Roman"/>
                <a:cs typeface="Times New Roman"/>
              </a:rPr>
              <a:t>,</a:t>
            </a:r>
            <a:endParaRPr sz="75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045327" y="9921069"/>
          <a:ext cx="5488305" cy="328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9705"/>
                <a:gridCol w="1973580"/>
                <a:gridCol w="443229"/>
                <a:gridCol w="156210"/>
                <a:gridCol w="195579"/>
              </a:tblGrid>
              <a:tr h="152876">
                <a:tc>
                  <a:txBody>
                    <a:bodyPr/>
                    <a:lstStyle/>
                    <a:p>
                      <a:pPr marL="37465">
                        <a:lnSpc>
                          <a:spcPts val="819"/>
                        </a:lnSpc>
                      </a:pPr>
                      <a:r>
                        <a:rPr dirty="0" sz="750" spc="-5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</a:rPr>
                        <a:t>Fa</a:t>
                      </a:r>
                      <a:r>
                        <a:rPr dirty="0" sz="750" spc="-65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</a:rPr>
                        <a:t>ks</a:t>
                      </a:r>
                      <a:r>
                        <a:rPr dirty="0" sz="750" spc="20">
                          <a:solidFill>
                            <a:srgbClr val="2B2D2B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750" spc="2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</a:rPr>
                        <a:t>03122015453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dirty="0" sz="750" spc="-1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c-</a:t>
                      </a:r>
                      <a:r>
                        <a:rPr dirty="0" sz="750" spc="-114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posla</a:t>
                      </a:r>
                      <a:r>
                        <a:rPr dirty="0" sz="750">
                          <a:solidFill>
                            <a:srgbClr val="443F3F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7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cbru.c</a:t>
                      </a:r>
                      <a:r>
                        <a:rPr dirty="0" sz="750" spc="-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bepcri@sanay</a:t>
                      </a:r>
                      <a:r>
                        <a:rPr dirty="0" sz="750" spc="-6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i.gov.tr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L="96520" marR="24130" indent="-96520">
                        <a:lnSpc>
                          <a:spcPts val="819"/>
                        </a:lnSpc>
                        <a:buClr>
                          <a:srgbClr val="56544B"/>
                        </a:buClr>
                        <a:buChar char="·"/>
                        <a:tabLst>
                          <a:tab pos="96520" algn="l"/>
                        </a:tabLst>
                      </a:pPr>
                      <a:r>
                        <a:rPr dirty="0" sz="7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119">
                <a:tc>
                  <a:txBody>
                    <a:bodyPr/>
                    <a:lstStyle/>
                    <a:p>
                      <a:pPr marL="31750">
                        <a:lnSpc>
                          <a:spcPts val="840"/>
                        </a:lnSpc>
                        <a:spcBef>
                          <a:spcPts val="434"/>
                        </a:spcBef>
                      </a:pPr>
                      <a:r>
                        <a:rPr dirty="0" sz="750" spc="1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Kcp:sanayivctcknoloji</a:t>
                      </a:r>
                      <a:r>
                        <a:rPr dirty="0" sz="750" spc="-125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sz="750" spc="5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bakanligi.sanayiurunlcri</a:t>
                      </a:r>
                      <a:r>
                        <a:rPr dirty="0" sz="750" spc="-11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sz="750">
                          <a:solidFill>
                            <a:srgbClr val="443F3F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@</a:t>
                      </a:r>
                      <a:r>
                        <a:rPr dirty="0" sz="75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haOl</a:t>
                      </a:r>
                      <a:r>
                        <a:rPr dirty="0" sz="750">
                          <a:solidFill>
                            <a:srgbClr val="443F3F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.</a:t>
                      </a:r>
                      <a:r>
                        <a:rPr dirty="0" sz="75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kc</a:t>
                      </a:r>
                      <a:r>
                        <a:rPr dirty="0" sz="750" spc="-8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sz="750" spc="1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750" spc="10">
                          <a:solidFill>
                            <a:srgbClr val="443F3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1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</a:rPr>
                        <a:t>lr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R="37465">
                        <a:lnSpc>
                          <a:spcPts val="840"/>
                        </a:lnSpc>
                        <a:spcBef>
                          <a:spcPts val="434"/>
                        </a:spcBef>
                      </a:pPr>
                      <a:r>
                        <a:rPr dirty="0" sz="750" spc="-15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</a:rPr>
                        <a:t>ln1cmc1 </a:t>
                      </a:r>
                      <a:r>
                        <a:rPr dirty="0" sz="750" spc="1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adrcsi: </a:t>
                      </a:r>
                      <a:r>
                        <a:rPr dirty="0" sz="75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www.sanayi</a:t>
                      </a:r>
                      <a:r>
                        <a:rPr dirty="0" sz="750">
                          <a:solidFill>
                            <a:srgbClr val="56544B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.</a:t>
                      </a:r>
                      <a:r>
                        <a:rPr dirty="0" sz="750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go</a:t>
                      </a:r>
                      <a:r>
                        <a:rPr dirty="0" sz="750" spc="-105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sz="750" spc="15">
                          <a:solidFill>
                            <a:srgbClr val="0A0C0A"/>
                          </a:solidFill>
                          <a:latin typeface="Times New Roman"/>
                          <a:cs typeface="Times New Roman"/>
                        </a:rPr>
                        <a:t>v.tr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ts val="990"/>
                        </a:lnSpc>
                        <a:spcBef>
                          <a:spcPts val="285"/>
                        </a:spcBef>
                      </a:pPr>
                      <a:r>
                        <a:rPr dirty="0" sz="900" spc="20">
                          <a:solidFill>
                            <a:srgbClr val="0A0C0A"/>
                          </a:solidFill>
                          <a:latin typeface="Arial"/>
                          <a:cs typeface="Arial"/>
                        </a:rPr>
                        <a:t>l!I</a:t>
                      </a:r>
                      <a:r>
                        <a:rPr dirty="0" sz="900" spc="20">
                          <a:solidFill>
                            <a:srgbClr val="5654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990"/>
                        </a:lnSpc>
                        <a:spcBef>
                          <a:spcPts val="285"/>
                        </a:spcBef>
                      </a:pPr>
                      <a:r>
                        <a:rPr dirty="0" sz="900" spc="55">
                          <a:solidFill>
                            <a:srgbClr val="2B2D2B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00" spc="55">
                          <a:solidFill>
                            <a:srgbClr val="56544B"/>
                          </a:solidFill>
                          <a:latin typeface="Arial"/>
                          <a:cs typeface="Arial"/>
                        </a:rPr>
                        <a:t>·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990"/>
                        </a:lnSpc>
                        <a:spcBef>
                          <a:spcPts val="285"/>
                        </a:spcBef>
                      </a:pPr>
                      <a:r>
                        <a:rPr dirty="0" sz="900">
                          <a:solidFill>
                            <a:srgbClr val="0A0C0A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619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135" y="179304"/>
            <a:ext cx="6405245" cy="881888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4422140" marR="459105" indent="1905">
              <a:lnSpc>
                <a:spcPct val="72700"/>
              </a:lnSpc>
              <a:spcBef>
                <a:spcPts val="330"/>
              </a:spcBef>
            </a:pPr>
            <a:r>
              <a:rPr dirty="0" sz="650" spc="-40">
                <a:solidFill>
                  <a:srgbClr val="0F110F"/>
                </a:solidFill>
                <a:latin typeface="Times New Roman"/>
                <a:cs typeface="Times New Roman"/>
              </a:rPr>
              <a:t>T.C </a:t>
            </a:r>
            <a:r>
              <a:rPr dirty="0" sz="650" spc="-70">
                <a:solidFill>
                  <a:srgbClr val="0F110F"/>
                </a:solidFill>
                <a:latin typeface="Times New Roman"/>
                <a:cs typeface="Times New Roman"/>
              </a:rPr>
              <a:t>SANAYI </a:t>
            </a:r>
            <a:r>
              <a:rPr dirty="0" sz="650" spc="-55">
                <a:solidFill>
                  <a:srgbClr val="0F110F"/>
                </a:solidFill>
                <a:latin typeface="Times New Roman"/>
                <a:cs typeface="Times New Roman"/>
              </a:rPr>
              <a:t>VI TJ!JCNOL0/1 </a:t>
            </a:r>
            <a:r>
              <a:rPr dirty="0" sz="700" spc="-85">
                <a:solidFill>
                  <a:srgbClr val="0F110F"/>
                </a:solidFill>
                <a:latin typeface="Times New Roman"/>
                <a:cs typeface="Times New Roman"/>
              </a:rPr>
              <a:t>BAICANIJOI  </a:t>
            </a:r>
            <a:r>
              <a:rPr dirty="0" sz="650" spc="-20">
                <a:solidFill>
                  <a:srgbClr val="0F110F"/>
                </a:solidFill>
                <a:latin typeface="Times New Roman"/>
                <a:cs typeface="Times New Roman"/>
              </a:rPr>
              <a:t>Mtholoji </a:t>
            </a:r>
            <a:r>
              <a:rPr dirty="0" sz="700" spc="-20">
                <a:solidFill>
                  <a:srgbClr val="0F110F"/>
                </a:solidFill>
                <a:latin typeface="Times New Roman"/>
                <a:cs typeface="Times New Roman"/>
              </a:rPr>
              <a:t>w </a:t>
            </a:r>
            <a:r>
              <a:rPr dirty="0" sz="600" spc="150">
                <a:solidFill>
                  <a:srgbClr val="0F110F"/>
                </a:solidFill>
                <a:latin typeface="Arial"/>
                <a:cs typeface="Arial"/>
              </a:rPr>
              <a:t>S-yl </a:t>
            </a:r>
            <a:r>
              <a:rPr dirty="0" sz="650" spc="-110">
                <a:solidFill>
                  <a:srgbClr val="0F110F"/>
                </a:solidFill>
                <a:latin typeface="Times New Roman"/>
                <a:cs typeface="Times New Roman"/>
              </a:rPr>
              <a:t>0111111ori </a:t>
            </a:r>
            <a:r>
              <a:rPr dirty="0" sz="650" spc="-10">
                <a:solidFill>
                  <a:srgbClr val="0F110F"/>
                </a:solidFill>
                <a:latin typeface="Times New Roman"/>
                <a:cs typeface="Times New Roman"/>
              </a:rPr>
              <a:t>01MaJiti </a:t>
            </a:r>
            <a:r>
              <a:rPr dirty="0" sz="650" spc="15">
                <a:solidFill>
                  <a:srgbClr val="0F110F"/>
                </a:solidFill>
                <a:latin typeface="Times New Roman"/>
                <a:cs typeface="Times New Roman"/>
              </a:rPr>
              <a:t>OtNI</a:t>
            </a:r>
            <a:r>
              <a:rPr dirty="0" sz="650" spc="-9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650" spc="10">
                <a:solidFill>
                  <a:srgbClr val="0F110F"/>
                </a:solidFill>
                <a:latin typeface="Times New Roman"/>
                <a:cs typeface="Times New Roman"/>
              </a:rPr>
              <a:t>M-.  </a:t>
            </a:r>
            <a:r>
              <a:rPr dirty="0" sz="700" spc="200">
                <a:solidFill>
                  <a:srgbClr val="0F110F"/>
                </a:solidFill>
                <a:latin typeface="Times New Roman"/>
                <a:cs typeface="Times New Roman"/>
              </a:rPr>
              <a:t>IUllOOl </a:t>
            </a:r>
            <a:r>
              <a:rPr dirty="0" sz="700" spc="170">
                <a:solidFill>
                  <a:srgbClr val="0F110F"/>
                </a:solidFill>
                <a:latin typeface="Times New Roman"/>
                <a:cs typeface="Times New Roman"/>
              </a:rPr>
              <a:t>I0.06-</a:t>
            </a:r>
            <a:r>
              <a:rPr dirty="0" sz="70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700" spc="210">
                <a:solidFill>
                  <a:srgbClr val="0F110F"/>
                </a:solidFill>
                <a:latin typeface="Times New Roman"/>
                <a:cs typeface="Times New Roman"/>
              </a:rPr>
              <a:t>1396</a:t>
            </a:r>
            <a:endParaRPr sz="700">
              <a:latin typeface="Times New Roman"/>
              <a:cs typeface="Times New Roman"/>
            </a:endParaRPr>
          </a:p>
          <a:p>
            <a:pPr algn="r" marR="5080">
              <a:lnSpc>
                <a:spcPts val="2150"/>
              </a:lnSpc>
              <a:tabLst>
                <a:tab pos="353695" algn="l"/>
              </a:tabLst>
            </a:pPr>
            <a:r>
              <a:rPr dirty="0" sz="2000" spc="335">
                <a:solidFill>
                  <a:srgbClr val="0F110F"/>
                </a:solidFill>
                <a:latin typeface="Arial"/>
                <a:cs typeface="Arial"/>
              </a:rPr>
              <a:t>II	</a:t>
            </a:r>
            <a:r>
              <a:rPr dirty="0" sz="2100" spc="155" b="1">
                <a:solidFill>
                  <a:srgbClr val="0F110F"/>
                </a:solidFill>
                <a:latin typeface="Times New Roman"/>
                <a:cs typeface="Times New Roman"/>
              </a:rPr>
              <a:t>11111111</a:t>
            </a:r>
            <a:r>
              <a:rPr dirty="0" sz="2100" spc="210" b="1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2100" spc="90" b="1">
                <a:solidFill>
                  <a:srgbClr val="0F110F"/>
                </a:solidFill>
                <a:latin typeface="Times New Roman"/>
                <a:cs typeface="Times New Roman"/>
              </a:rPr>
              <a:t>Ill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Times New Roman"/>
              <a:cs typeface="Times New Roman"/>
            </a:endParaRPr>
          </a:p>
          <a:p>
            <a:pPr algn="just" marL="61594" marR="628650" indent="7620">
              <a:lnSpc>
                <a:spcPts val="1320"/>
              </a:lnSpc>
            </a:pP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Tiiketim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Kapasitesi)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belirtilen girdi </a:t>
            </a:r>
            <a:r>
              <a:rPr dirty="0" sz="1150" spc="-25">
                <a:solidFill>
                  <a:srgbClr val="0F110F"/>
                </a:solidFill>
                <a:latin typeface="Times New Roman"/>
                <a:cs typeface="Times New Roman"/>
              </a:rPr>
              <a:t>iiriin </a:t>
            </a:r>
            <a:r>
              <a:rPr dirty="0" sz="1150" spc="-15">
                <a:solidFill>
                  <a:srgbClr val="0F110F"/>
                </a:solidFill>
                <a:latin typeface="Times New Roman"/>
                <a:cs typeface="Times New Roman"/>
              </a:rPr>
              <a:t>tiiketim </a:t>
            </a:r>
            <a:r>
              <a:rPr dirty="0" sz="1150" spc="-25">
                <a:solidFill>
                  <a:srgbClr val="0F110F"/>
                </a:solidFill>
                <a:latin typeface="Times New Roman"/>
                <a:cs typeface="Times New Roman"/>
              </a:rPr>
              <a:t>miktarm1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toplam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miktari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a mayacak ekilde 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payla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t1rarak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ba vuruda</a:t>
            </a:r>
            <a:r>
              <a:rPr dirty="0" sz="1150" spc="-4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bulunur.</a:t>
            </a:r>
            <a:endParaRPr sz="1150">
              <a:latin typeface="Times New Roman"/>
              <a:cs typeface="Times New Roman"/>
            </a:endParaRPr>
          </a:p>
          <a:p>
            <a:pPr algn="just" marL="50165" marR="629285" indent="457834">
              <a:lnSpc>
                <a:spcPts val="1350"/>
              </a:lnSpc>
              <a:spcBef>
                <a:spcPts val="25"/>
              </a:spcBef>
            </a:pPr>
            <a:r>
              <a:rPr dirty="0" sz="1050" spc="50">
                <a:solidFill>
                  <a:srgbClr val="0F110F"/>
                </a:solidFill>
                <a:latin typeface="Times New Roman"/>
                <a:cs typeface="Times New Roman"/>
              </a:rPr>
              <a:t>(IO)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Finna,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nihai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iiriinde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birden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fazla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GTiP'e sahip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aym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05">
                <a:solidFill>
                  <a:srgbClr val="0F110F"/>
                </a:solidFill>
                <a:latin typeface="Times New Roman"/>
                <a:cs typeface="Times New Roman"/>
              </a:rPr>
              <a:t>Uri.in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kullanacak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ise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girdi 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iiriine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ait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her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bir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GTiP </a:t>
            </a:r>
            <a:r>
              <a:rPr dirty="0" sz="1150" spc="60">
                <a:solidFill>
                  <a:srgbClr val="0F110F"/>
                </a:solidFill>
                <a:latin typeface="Times New Roman"/>
                <a:cs typeface="Times New Roman"/>
              </a:rPr>
              <a:t>i </a:t>
            </a:r>
            <a:r>
              <a:rPr dirty="0" sz="1150" spc="75">
                <a:solidFill>
                  <a:srgbClr val="0F110F"/>
                </a:solidFill>
                <a:latin typeface="Times New Roman"/>
                <a:cs typeface="Times New Roman"/>
              </a:rPr>
              <a:t>in,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raporunun </a:t>
            </a:r>
            <a:r>
              <a:rPr dirty="0" sz="1150" spc="-30">
                <a:solidFill>
                  <a:srgbClr val="0F110F"/>
                </a:solidFill>
                <a:latin typeface="Times New Roman"/>
                <a:cs typeface="Times New Roman"/>
              </a:rPr>
              <a:t>Tablo-4'Unde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belirtilen girdi</a:t>
            </a:r>
            <a:r>
              <a:rPr dirty="0" sz="1150" spc="254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-105">
                <a:solidFill>
                  <a:srgbClr val="0F110F"/>
                </a:solidFill>
                <a:latin typeface="Times New Roman"/>
                <a:cs typeface="Times New Roman"/>
              </a:rPr>
              <a:t>Uri.in </a:t>
            </a:r>
            <a:r>
              <a:rPr dirty="0" sz="1150" spc="-40">
                <a:solidFill>
                  <a:srgbClr val="0F110F"/>
                </a:solidFill>
                <a:latin typeface="Times New Roman"/>
                <a:cs typeface="Times New Roman"/>
              </a:rPr>
              <a:t>tUketim</a:t>
            </a:r>
            <a:endParaRPr sz="1150">
              <a:latin typeface="Times New Roman"/>
              <a:cs typeface="Times New Roman"/>
            </a:endParaRPr>
          </a:p>
          <a:p>
            <a:pPr algn="just" marL="56515">
              <a:lnSpc>
                <a:spcPts val="1320"/>
              </a:lnSpc>
            </a:pP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miktanm,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toplam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miktan a mayacak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ekilde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payla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hrarak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ba vuruda</a:t>
            </a:r>
            <a:r>
              <a:rPr dirty="0" sz="1150" spc="-4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bulunur.</a:t>
            </a:r>
            <a:endParaRPr sz="1150">
              <a:latin typeface="Times New Roman"/>
              <a:cs typeface="Times New Roman"/>
            </a:endParaRPr>
          </a:p>
          <a:p>
            <a:pPr algn="just" marL="60325" marR="610235" indent="450215">
              <a:lnSpc>
                <a:spcPct val="98400"/>
              </a:lnSpc>
              <a:spcBef>
                <a:spcPts val="20"/>
              </a:spcBef>
              <a:buAutoNum type="arabicParenBoth" startAt="11"/>
              <a:tabLst>
                <a:tab pos="812800" algn="l"/>
              </a:tabLst>
            </a:pP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Ba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vuru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sahibi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i </a:t>
            </a:r>
            <a:r>
              <a:rPr dirty="0" sz="1150" spc="55">
                <a:solidFill>
                  <a:srgbClr val="0F110F"/>
                </a:solidFill>
                <a:latin typeface="Times New Roman"/>
                <a:cs typeface="Times New Roman"/>
              </a:rPr>
              <a:t>bu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Genelgede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istenen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tiim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bilgi </a:t>
            </a: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belgeleri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esnasmda 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sisteme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yiikler. </a:t>
            </a: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Ba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vuru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sahiplerinin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sisteme </a:t>
            </a:r>
            <a:r>
              <a:rPr dirty="0" sz="1150" spc="-25">
                <a:solidFill>
                  <a:srgbClr val="0F110F"/>
                </a:solidFill>
                <a:latin typeface="Times New Roman"/>
                <a:cs typeface="Times New Roman"/>
              </a:rPr>
              <a:t>yUklemesi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gereken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belgeleri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eksik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veya hatah 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yiiklemesi</a:t>
            </a:r>
            <a:r>
              <a:rPr dirty="0" sz="1150" spc="29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durumunda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(hatah/yanh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/farkh </a:t>
            </a:r>
            <a:r>
              <a:rPr dirty="0" sz="1150" spc="45">
                <a:solidFill>
                  <a:srgbClr val="0F110F"/>
                </a:solidFill>
                <a:latin typeface="Times New Roman"/>
                <a:cs typeface="Times New Roman"/>
              </a:rPr>
              <a:t>GTiP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ba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vurusu,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beige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degi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ikligi, vb.)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ilave 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talepler e-posta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veya elden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(dilek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e, </a:t>
            </a:r>
            <a:r>
              <a:rPr dirty="0" sz="1150" spc="-40">
                <a:solidFill>
                  <a:srgbClr val="0F110F"/>
                </a:solidFill>
                <a:latin typeface="Times New Roman"/>
                <a:cs typeface="Times New Roman"/>
              </a:rPr>
              <a:t>yaz1,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vb.)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kabul edilmez,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mevcut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iptal edilir,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yeni 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ba§vuru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F110F"/>
                </a:solidFill>
                <a:latin typeface="Times New Roman"/>
                <a:cs typeface="Times New Roman"/>
              </a:rPr>
              <a:t>yap1hr.</a:t>
            </a:r>
            <a:endParaRPr sz="1150">
              <a:latin typeface="Times New Roman"/>
              <a:cs typeface="Times New Roman"/>
            </a:endParaRPr>
          </a:p>
          <a:p>
            <a:pPr algn="just" marL="46990" marR="612775" indent="457200">
              <a:lnSpc>
                <a:spcPts val="1350"/>
              </a:lnSpc>
              <a:spcBef>
                <a:spcPts val="10"/>
              </a:spcBef>
              <a:buAutoNum type="arabicParenBoth" startAt="11"/>
              <a:tabLst>
                <a:tab pos="854075" algn="l"/>
              </a:tabLst>
            </a:pP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Finna,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Bakanhk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Doner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Sennaye i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letmesi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hesabma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ilk</a:t>
            </a:r>
            <a:r>
              <a:rPr dirty="0" sz="1150" spc="29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odemesini 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ger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ekle§tirdikten sonra,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ii </a:t>
            </a:r>
            <a:r>
              <a:rPr dirty="0" sz="1150" spc="-20">
                <a:solidFill>
                  <a:srgbClr val="0F110F"/>
                </a:solidFill>
                <a:latin typeface="Times New Roman"/>
                <a:cs typeface="Times New Roman"/>
              </a:rPr>
              <a:t>Miidiirliigii </a:t>
            </a:r>
            <a:r>
              <a:rPr dirty="0" sz="1150" spc="55">
                <a:solidFill>
                  <a:srgbClr val="0F110F"/>
                </a:solidFill>
                <a:latin typeface="Times New Roman"/>
                <a:cs typeface="Times New Roman"/>
              </a:rPr>
              <a:t>"DB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Onay"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ekranma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dii</a:t>
            </a:r>
            <a:r>
              <a:rPr dirty="0" sz="1150" spc="-6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er.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494665">
              <a:lnSpc>
                <a:spcPts val="1365"/>
              </a:lnSpc>
            </a:pPr>
            <a:r>
              <a:rPr dirty="0" sz="1150" spc="35" b="1">
                <a:solidFill>
                  <a:srgbClr val="0F110F"/>
                </a:solidFill>
                <a:latin typeface="Times New Roman"/>
                <a:cs typeface="Times New Roman"/>
              </a:rPr>
              <a:t>Ba vurunun</a:t>
            </a:r>
            <a:r>
              <a:rPr dirty="0" sz="1150" spc="50" b="1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b="1">
                <a:solidFill>
                  <a:srgbClr val="0F110F"/>
                </a:solidFill>
                <a:latin typeface="Times New Roman"/>
                <a:cs typeface="Times New Roman"/>
              </a:rPr>
              <a:t>Kontrolii</a:t>
            </a:r>
            <a:endParaRPr sz="1150">
              <a:latin typeface="Times New Roman"/>
              <a:cs typeface="Times New Roman"/>
            </a:endParaRPr>
          </a:p>
          <a:p>
            <a:pPr marL="488950">
              <a:lnSpc>
                <a:spcPts val="1335"/>
              </a:lnSpc>
            </a:pPr>
            <a:r>
              <a:rPr dirty="0" sz="1150" spc="20" b="1">
                <a:solidFill>
                  <a:srgbClr val="0F110F"/>
                </a:solidFill>
                <a:latin typeface="Times New Roman"/>
                <a:cs typeface="Times New Roman"/>
              </a:rPr>
              <a:t>Madde </a:t>
            </a:r>
            <a:r>
              <a:rPr dirty="0" sz="1150" spc="35" b="1">
                <a:solidFill>
                  <a:srgbClr val="0F110F"/>
                </a:solidFill>
                <a:latin typeface="Times New Roman"/>
                <a:cs typeface="Times New Roman"/>
              </a:rPr>
              <a:t>2-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Sanayi </a:t>
            </a: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ve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Teknoloji ii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Miidiirliiklerince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yaptlacak</a:t>
            </a:r>
            <a:r>
              <a:rPr dirty="0" sz="1150" spc="6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kontrollerde;</a:t>
            </a:r>
            <a:endParaRPr sz="1150">
              <a:latin typeface="Times New Roman"/>
              <a:cs typeface="Times New Roman"/>
            </a:endParaRPr>
          </a:p>
          <a:p>
            <a:pPr marL="27305" marR="598805" indent="454659">
              <a:lnSpc>
                <a:spcPts val="1400"/>
              </a:lnSpc>
            </a:pP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(1)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Elektronik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Beige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Yonetim Sistemi'nde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(EBYS)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belgele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tirilen </a:t>
            </a:r>
            <a:r>
              <a:rPr dirty="0" sz="1150" spc="-30">
                <a:solidFill>
                  <a:srgbClr val="0F110F"/>
                </a:solidFill>
                <a:latin typeface="Times New Roman"/>
                <a:cs typeface="Times New Roman"/>
              </a:rPr>
              <a:t>-Oretim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Girdisi 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195">
                <a:solidFill>
                  <a:srgbClr val="0F110F"/>
                </a:solidFill>
                <a:latin typeface="Times New Roman"/>
                <a:cs typeface="Times New Roman"/>
              </a:rPr>
              <a:t>B </a:t>
            </a:r>
            <a:r>
              <a:rPr dirty="0" sz="1150" spc="135">
                <a:solidFill>
                  <a:srgbClr val="0F110F"/>
                </a:solidFill>
                <a:latin typeface="Times New Roman"/>
                <a:cs typeface="Times New Roman"/>
              </a:rPr>
              <a:t>vuru</a:t>
            </a:r>
            <a:r>
              <a:rPr dirty="0" sz="1150" spc="-17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Formunda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yer alan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bilgiler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dogrultusunda;</a:t>
            </a:r>
            <a:endParaRPr sz="1150">
              <a:latin typeface="Times New Roman"/>
              <a:cs typeface="Times New Roman"/>
            </a:endParaRPr>
          </a:p>
          <a:p>
            <a:pPr marL="24130" marR="612140" indent="452755">
              <a:lnSpc>
                <a:spcPts val="1350"/>
              </a:lnSpc>
              <a:spcBef>
                <a:spcPts val="30"/>
              </a:spcBef>
              <a:buAutoNum type="alphaLcParenR"/>
              <a:tabLst>
                <a:tab pos="676275" algn="l"/>
              </a:tabLst>
            </a:pPr>
            <a:r>
              <a:rPr dirty="0" sz="1150" spc="130">
                <a:solidFill>
                  <a:srgbClr val="0F110F"/>
                </a:solidFill>
                <a:latin typeface="Times New Roman"/>
                <a:cs typeface="Times New Roman"/>
              </a:rPr>
              <a:t>B </a:t>
            </a:r>
            <a:r>
              <a:rPr dirty="0" sz="1150" spc="85">
                <a:solidFill>
                  <a:srgbClr val="0F110F"/>
                </a:solidFill>
                <a:latin typeface="Times New Roman"/>
                <a:cs typeface="Times New Roman"/>
              </a:rPr>
              <a:t>vurunun,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sanayicinin bulundugu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Sanayi Sicil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Belgesi'nin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diizenlendigi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ii  Miidiirliigii'ne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yap1lm1</a:t>
            </a:r>
            <a:r>
              <a:rPr dirty="0" sz="1150" spc="-30">
                <a:solidFill>
                  <a:srgbClr val="0F110F"/>
                </a:solidFill>
                <a:latin typeface="Times New Roman"/>
                <a:cs typeface="Times New Roman"/>
              </a:rPr>
              <a:t> olmas1,</a:t>
            </a:r>
            <a:endParaRPr sz="1150">
              <a:latin typeface="Times New Roman"/>
              <a:cs typeface="Times New Roman"/>
            </a:endParaRPr>
          </a:p>
          <a:p>
            <a:pPr marL="644525" indent="-165735">
              <a:lnSpc>
                <a:spcPts val="1365"/>
              </a:lnSpc>
              <a:spcBef>
                <a:spcPts val="20"/>
              </a:spcBef>
              <a:buAutoNum type="alphaLcParenR"/>
              <a:tabLst>
                <a:tab pos="645160" algn="l"/>
              </a:tabLst>
            </a:pP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ait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raporunun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ba vurunun </a:t>
            </a:r>
            <a:r>
              <a:rPr dirty="0" sz="1150" spc="45">
                <a:solidFill>
                  <a:srgbClr val="0F110F"/>
                </a:solidFill>
                <a:latin typeface="Times New Roman"/>
                <a:cs typeface="Times New Roman"/>
              </a:rPr>
              <a:t>ger </a:t>
            </a: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ekle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tirildigi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tarihte </a:t>
            </a:r>
            <a:r>
              <a:rPr dirty="0" sz="1150" spc="75">
                <a:solidFill>
                  <a:srgbClr val="0F110F"/>
                </a:solidFill>
                <a:latin typeface="Times New Roman"/>
                <a:cs typeface="Times New Roman"/>
              </a:rPr>
              <a:t>ge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erli</a:t>
            </a:r>
            <a:r>
              <a:rPr dirty="0" sz="1150" spc="-3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F110F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36195" marR="618490" indent="447040">
              <a:lnSpc>
                <a:spcPct val="97500"/>
              </a:lnSpc>
              <a:spcBef>
                <a:spcPts val="20"/>
              </a:spcBef>
              <a:buAutoNum type="alphaLcParenR"/>
              <a:tabLst>
                <a:tab pos="686435" algn="l"/>
              </a:tabLst>
            </a:pP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Firmanm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ileti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im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bilgileri </a:t>
            </a: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adres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bilgilerinin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giincel </a:t>
            </a:r>
            <a:r>
              <a:rPr dirty="0" sz="1150" spc="-15">
                <a:solidFill>
                  <a:srgbClr val="0F110F"/>
                </a:solidFill>
                <a:latin typeface="Times New Roman"/>
                <a:cs typeface="Times New Roman"/>
              </a:rPr>
              <a:t>olmas1 </a:t>
            </a:r>
            <a:r>
              <a:rPr dirty="0" sz="1150">
                <a:solidFill>
                  <a:srgbClr val="CDC8D1"/>
                </a:solidFill>
                <a:latin typeface="Times New Roman"/>
                <a:cs typeface="Times New Roman"/>
              </a:rPr>
              <a:t>·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(Odeme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linkleri  </a:t>
            </a:r>
            <a:r>
              <a:rPr dirty="0" sz="1150" spc="165">
                <a:solidFill>
                  <a:srgbClr val="0F110F"/>
                </a:solidFill>
                <a:latin typeface="Times New Roman"/>
                <a:cs typeface="Times New Roman"/>
              </a:rPr>
              <a:t>b </a:t>
            </a:r>
            <a:r>
              <a:rPr dirty="0" sz="1150" spc="150">
                <a:solidFill>
                  <a:srgbClr val="0F110F"/>
                </a:solidFill>
                <a:latin typeface="Times New Roman"/>
                <a:cs typeface="Times New Roman"/>
              </a:rPr>
              <a:t>vuru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sahibinin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e-devlette </a:t>
            </a:r>
            <a:r>
              <a:rPr dirty="0" sz="1150" spc="-30">
                <a:solidFill>
                  <a:srgbClr val="0F110F"/>
                </a:solidFill>
                <a:latin typeface="Times New Roman"/>
                <a:cs typeface="Times New Roman"/>
              </a:rPr>
              <a:t>kay1th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elektronik 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posta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adresine yaptlacagmdan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ileti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im 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bilgilerinin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giincel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olmas1</a:t>
            </a:r>
            <a:r>
              <a:rPr dirty="0" sz="1150" spc="-10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gerekmektedir),</a:t>
            </a:r>
            <a:endParaRPr sz="1150">
              <a:latin typeface="Times New Roman"/>
              <a:cs typeface="Times New Roman"/>
            </a:endParaRPr>
          </a:p>
          <a:p>
            <a:pPr algn="just" marL="71755" marR="652145" indent="476250">
              <a:lnSpc>
                <a:spcPts val="1270"/>
              </a:lnSpc>
              <a:spcBef>
                <a:spcPts val="150"/>
              </a:spcBef>
            </a:pP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)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Kapasite 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raporuna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ili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kin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tiim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bilgiler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sanayi 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sicil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bilgi 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sistemi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uzerinden 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almacagmdan sistemdeki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ilgili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alan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bilgilerinin </a:t>
            </a: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kapasite raporunun </a:t>
            </a:r>
            <a:r>
              <a:rPr dirty="0" sz="1150" spc="80">
                <a:solidFill>
                  <a:srgbClr val="0F110F"/>
                </a:solidFill>
                <a:latin typeface="Times New Roman"/>
                <a:cs typeface="Times New Roman"/>
              </a:rPr>
              <a:t>".pdf'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haJinin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giincel  </a:t>
            </a:r>
            <a:r>
              <a:rPr dirty="0" sz="1150" spc="-25">
                <a:solidFill>
                  <a:srgbClr val="0F110F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45085" marR="651510" indent="457200">
              <a:lnSpc>
                <a:spcPts val="1320"/>
              </a:lnSpc>
              <a:spcBef>
                <a:spcPts val="10"/>
              </a:spcBef>
              <a:buAutoNum type="alphaLcParenR" startAt="4"/>
              <a:tabLst>
                <a:tab pos="699135" algn="l"/>
              </a:tabLst>
            </a:pP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raporunda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bulunan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konulanmn ba vuruda yer alan nihai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fuiinle 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uyumlu</a:t>
            </a:r>
            <a:r>
              <a:rPr dirty="0" sz="1150" spc="4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F110F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673735" indent="-194310">
              <a:lnSpc>
                <a:spcPts val="1335"/>
              </a:lnSpc>
              <a:buAutoNum type="alphaLcParenR" startAt="4"/>
              <a:tabLst>
                <a:tab pos="674370" algn="l"/>
              </a:tabLst>
            </a:pP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Nihai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iiriinde </a:t>
            </a:r>
            <a:r>
              <a:rPr dirty="0" sz="1150" spc="-15">
                <a:solidFill>
                  <a:srgbClr val="0F110F"/>
                </a:solidFill>
                <a:latin typeface="Times New Roman"/>
                <a:cs typeface="Times New Roman"/>
              </a:rPr>
              <a:t>.kullamlacak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ithalata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konu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iiriine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ait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GTiP'in; </a:t>
            </a:r>
            <a:r>
              <a:rPr dirty="0" sz="1150" spc="55">
                <a:solidFill>
                  <a:srgbClr val="0F110F"/>
                </a:solidFill>
                <a:latin typeface="Times New Roman"/>
                <a:cs typeface="Times New Roman"/>
              </a:rPr>
              <a:t>25 </a:t>
            </a:r>
            <a:r>
              <a:rPr dirty="0" sz="1150" spc="-85">
                <a:solidFill>
                  <a:srgbClr val="0F110F"/>
                </a:solidFill>
                <a:latin typeface="Times New Roman"/>
                <a:cs typeface="Times New Roman"/>
              </a:rPr>
              <a:t>say11I</a:t>
            </a:r>
            <a:r>
              <a:rPr dirty="0" sz="1150" spc="-12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Uriin</a:t>
            </a:r>
            <a:endParaRPr sz="1150">
              <a:latin typeface="Times New Roman"/>
              <a:cs typeface="Times New Roman"/>
            </a:endParaRPr>
          </a:p>
          <a:p>
            <a:pPr algn="just" marL="24130">
              <a:lnSpc>
                <a:spcPct val="100000"/>
              </a:lnSpc>
              <a:spcBef>
                <a:spcPts val="15"/>
              </a:spcBef>
            </a:pP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Tebliginin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ilgili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Ek-1'inde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mevcut</a:t>
            </a:r>
            <a:r>
              <a:rPr dirty="0" sz="1150" spc="-16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-30">
                <a:solidFill>
                  <a:srgbClr val="0F110F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20320" marR="621030" indent="452755">
              <a:lnSpc>
                <a:spcPct val="101099"/>
              </a:lnSpc>
              <a:buAutoNum type="alphaLcParenR" startAt="6"/>
              <a:tabLst>
                <a:tab pos="649605" algn="l"/>
              </a:tabLst>
            </a:pP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Nihai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iiriiniin,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Sanayi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Sicil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Belgesi </a:t>
            </a: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kapasite raporunun Tablo-2'sinde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(Yilhk 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Dretim Kapasitesi)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yer</a:t>
            </a:r>
            <a:r>
              <a:rPr dirty="0" sz="1150" spc="-2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-25">
                <a:solidFill>
                  <a:srgbClr val="0F110F"/>
                </a:solidFill>
                <a:latin typeface="Times New Roman"/>
                <a:cs typeface="Times New Roman"/>
              </a:rPr>
              <a:t>almas1,</a:t>
            </a:r>
            <a:endParaRPr sz="1150">
              <a:latin typeface="Times New Roman"/>
              <a:cs typeface="Times New Roman"/>
            </a:endParaRPr>
          </a:p>
          <a:p>
            <a:pPr algn="just" marL="12700" marR="621665" indent="452120">
              <a:lnSpc>
                <a:spcPts val="1370"/>
              </a:lnSpc>
              <a:spcBef>
                <a:spcPts val="45"/>
              </a:spcBef>
              <a:buAutoNum type="alphaLcParenR" startAt="6"/>
              <a:tabLst>
                <a:tab pos="692150" algn="l"/>
              </a:tabLst>
            </a:pP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Sanayi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Sicil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Belgesinde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kapasite raporunun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Tablo-2'sinde</a:t>
            </a:r>
            <a:r>
              <a:rPr dirty="0" sz="1150" spc="29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(Yilhk </a:t>
            </a:r>
            <a:r>
              <a:rPr dirty="0" sz="1150" spc="-30">
                <a:solidFill>
                  <a:srgbClr val="0F110F"/>
                </a:solidFill>
                <a:latin typeface="Times New Roman"/>
                <a:cs typeface="Times New Roman"/>
              </a:rPr>
              <a:t>-Oretim 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Kapasitesi)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yer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alan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nihai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iiriinde .kullamlacak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ithalata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konu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ilriiniin,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raporunun 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Tablo-3'iine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(Kapasite </a:t>
            </a:r>
            <a:r>
              <a:rPr dirty="0" sz="1150" spc="-30">
                <a:solidFill>
                  <a:srgbClr val="0F110F"/>
                </a:solidFill>
                <a:latin typeface="Times New Roman"/>
                <a:cs typeface="Times New Roman"/>
              </a:rPr>
              <a:t>Hesab1)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iiriin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cinsi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ve miktar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bakimmdan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uygun</a:t>
            </a:r>
            <a:r>
              <a:rPr dirty="0" sz="1150" spc="29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F110F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15240" marR="629920" indent="449580">
              <a:lnSpc>
                <a:spcPts val="1370"/>
              </a:lnSpc>
              <a:buAutoNum type="alphaLcParenR" startAt="6"/>
              <a:tabLst>
                <a:tab pos="657860" algn="l"/>
              </a:tabLst>
            </a:pP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Muafiyete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konu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ilriin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miktannm,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raporunun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Tablo-4'iinde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belirtilen 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tiiketim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miktanm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a</a:t>
            </a:r>
            <a:r>
              <a:rPr dirty="0" sz="1150" spc="6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mamas1,</a:t>
            </a:r>
            <a:endParaRPr sz="1150">
              <a:latin typeface="Times New Roman"/>
              <a:cs typeface="Times New Roman"/>
            </a:endParaRPr>
          </a:p>
          <a:p>
            <a:pPr algn="just" marL="644525" indent="-176530">
              <a:lnSpc>
                <a:spcPts val="1270"/>
              </a:lnSpc>
              <a:buAutoNum type="alphaLcParenR" startAt="6"/>
              <a:tabLst>
                <a:tab pos="645160" algn="l"/>
              </a:tabLst>
            </a:pP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Muafiyete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konu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ilriinlere,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farkh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GTiP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ile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9 </a:t>
            </a:r>
            <a:r>
              <a:rPr dirty="0" sz="1150" spc="-35">
                <a:solidFill>
                  <a:srgbClr val="0F110F"/>
                </a:solidFill>
                <a:latin typeface="Times New Roman"/>
                <a:cs typeface="Times New Roman"/>
              </a:rPr>
              <a:t>say1h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Uriin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ve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Denetimi</a:t>
            </a:r>
            <a:endParaRPr sz="1150">
              <a:latin typeface="Times New Roman"/>
              <a:cs typeface="Times New Roman"/>
            </a:endParaRPr>
          </a:p>
          <a:p>
            <a:pPr algn="just" marL="12700" marR="2626995">
              <a:lnSpc>
                <a:spcPts val="1400"/>
              </a:lnSpc>
              <a:spcBef>
                <a:spcPts val="25"/>
              </a:spcBef>
            </a:pP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Tebliginin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da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aynca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65">
                <a:solidFill>
                  <a:srgbClr val="0F110F"/>
                </a:solidFill>
                <a:latin typeface="Times New Roman"/>
                <a:cs typeface="Times New Roman"/>
              </a:rPr>
              <a:t>verilmemi </a:t>
            </a:r>
            <a:r>
              <a:rPr dirty="0" sz="1150" spc="-25">
                <a:solidFill>
                  <a:srgbClr val="0F110F"/>
                </a:solidFill>
                <a:latin typeface="Times New Roman"/>
                <a:cs typeface="Times New Roman"/>
              </a:rPr>
              <a:t>olmas1, 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gerekmektedir.</a:t>
            </a:r>
            <a:endParaRPr sz="1150">
              <a:latin typeface="Times New Roman"/>
              <a:cs typeface="Times New Roman"/>
            </a:endParaRPr>
          </a:p>
          <a:p>
            <a:pPr algn="just" marL="707390" indent="-241300">
              <a:lnSpc>
                <a:spcPts val="1275"/>
              </a:lnSpc>
              <a:buAutoNum type="arabicParenBoth" startAt="2"/>
              <a:tabLst>
                <a:tab pos="708025" algn="l"/>
              </a:tabLst>
            </a:pP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Ba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vuruya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konu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ilriiniln,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nihai </a:t>
            </a:r>
            <a:r>
              <a:rPr dirty="0" sz="1150" spc="-10">
                <a:solidFill>
                  <a:srgbClr val="0F110F"/>
                </a:solidFill>
                <a:latin typeface="Times New Roman"/>
                <a:cs typeface="Times New Roman"/>
              </a:rPr>
              <a:t>ilriiniln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esas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fonksiyonuna/kullan1m</a:t>
            </a:r>
            <a:r>
              <a:rPr dirty="0" sz="1150" spc="23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F110F"/>
                </a:solidFill>
                <a:latin typeface="Times New Roman"/>
                <a:cs typeface="Times New Roman"/>
              </a:rPr>
              <a:t>amacma</a:t>
            </a:r>
            <a:endParaRPr sz="1150">
              <a:latin typeface="Times New Roman"/>
              <a:cs typeface="Times New Roman"/>
            </a:endParaRPr>
          </a:p>
          <a:p>
            <a:pPr algn="just" marL="18415" marR="626110" indent="-3175">
              <a:lnSpc>
                <a:spcPct val="98400"/>
              </a:lnSpc>
              <a:spcBef>
                <a:spcPts val="5"/>
              </a:spcBef>
            </a:pP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ili </a:t>
            </a:r>
            <a:r>
              <a:rPr dirty="0" sz="1150" spc="55">
                <a:solidFill>
                  <a:srgbClr val="0F110F"/>
                </a:solidFill>
                <a:latin typeface="Times New Roman"/>
                <a:cs typeface="Times New Roman"/>
              </a:rPr>
              <a:t>kin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bir bile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eni </a:t>
            </a:r>
            <a:r>
              <a:rPr dirty="0" sz="1150" spc="-20">
                <a:solidFill>
                  <a:srgbClr val="0F110F"/>
                </a:solidFill>
                <a:latin typeface="Times New Roman"/>
                <a:cs typeface="Times New Roman"/>
              </a:rPr>
              <a:t>olmas1,</a:t>
            </a:r>
            <a:r>
              <a:rPr dirty="0" sz="1150" spc="24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5" b="1">
                <a:solidFill>
                  <a:srgbClr val="0F110F"/>
                </a:solidFill>
                <a:latin typeface="Times New Roman"/>
                <a:cs typeface="Times New Roman"/>
              </a:rPr>
              <a:t>nihai </a:t>
            </a:r>
            <a:r>
              <a:rPr dirty="0" sz="1150" b="1">
                <a:solidFill>
                  <a:srgbClr val="0F110F"/>
                </a:solidFill>
                <a:latin typeface="Times New Roman"/>
                <a:cs typeface="Times New Roman"/>
              </a:rPr>
              <a:t>iiriiniin </a:t>
            </a:r>
            <a:r>
              <a:rPr dirty="0" sz="1150" spc="10" b="1">
                <a:solidFill>
                  <a:srgbClr val="0F110F"/>
                </a:solidFill>
                <a:latin typeface="Times New Roman"/>
                <a:cs typeface="Times New Roman"/>
              </a:rPr>
              <a:t>uygunluk </a:t>
            </a:r>
            <a:r>
              <a:rPr dirty="0" sz="1150" spc="5" b="1">
                <a:solidFill>
                  <a:srgbClr val="0F110F"/>
                </a:solidFill>
                <a:latin typeface="Times New Roman"/>
                <a:cs typeface="Times New Roman"/>
              </a:rPr>
              <a:t>degerlendirme  </a:t>
            </a:r>
            <a:r>
              <a:rPr dirty="0" sz="1150" spc="10" b="1">
                <a:solidFill>
                  <a:srgbClr val="0F110F"/>
                </a:solidFill>
                <a:latin typeface="Times New Roman"/>
                <a:cs typeface="Times New Roman"/>
              </a:rPr>
              <a:t>prosediiriine </a:t>
            </a:r>
            <a:r>
              <a:rPr dirty="0" sz="1150" spc="20" b="1">
                <a:solidFill>
                  <a:srgbClr val="0F110F"/>
                </a:solidFill>
                <a:latin typeface="Times New Roman"/>
                <a:cs typeface="Times New Roman"/>
              </a:rPr>
              <a:t>esas  </a:t>
            </a:r>
            <a:r>
              <a:rPr dirty="0" sz="1150" spc="30" b="1">
                <a:solidFill>
                  <a:srgbClr val="0F110F"/>
                </a:solidFill>
                <a:latin typeface="Times New Roman"/>
                <a:cs typeface="Times New Roman"/>
              </a:rPr>
              <a:t>bile </a:t>
            </a:r>
            <a:r>
              <a:rPr dirty="0" sz="1150" spc="35" b="1">
                <a:solidFill>
                  <a:srgbClr val="0F110F"/>
                </a:solidFill>
                <a:latin typeface="Times New Roman"/>
                <a:cs typeface="Times New Roman"/>
              </a:rPr>
              <a:t>eni </a:t>
            </a:r>
            <a:r>
              <a:rPr dirty="0" sz="1150" spc="-10" b="1">
                <a:solidFill>
                  <a:srgbClr val="0F110F"/>
                </a:solidFill>
                <a:latin typeface="Times New Roman"/>
                <a:cs typeface="Times New Roman"/>
              </a:rPr>
              <a:t>olmas1 </a:t>
            </a:r>
            <a:r>
              <a:rPr dirty="0" sz="1150" spc="25" b="1">
                <a:solidFill>
                  <a:srgbClr val="0F110F"/>
                </a:solidFill>
                <a:latin typeface="Times New Roman"/>
                <a:cs typeface="Times New Roman"/>
              </a:rPr>
              <a:t>gerekmektedir.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Nihai </a:t>
            </a:r>
            <a:r>
              <a:rPr dirty="0" sz="1150" spc="-20">
                <a:solidFill>
                  <a:srgbClr val="0F110F"/>
                </a:solidFill>
                <a:latin typeface="Times New Roman"/>
                <a:cs typeface="Times New Roman"/>
              </a:rPr>
              <a:t>iirilnii </a:t>
            </a:r>
            <a:r>
              <a:rPr dirty="0" sz="1150" spc="-30">
                <a:solidFill>
                  <a:srgbClr val="0F110F"/>
                </a:solidFill>
                <a:latin typeface="Times New Roman"/>
                <a:cs typeface="Times New Roman"/>
              </a:rPr>
              <a:t>tamamlay1c1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yan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ilriin/aksesuar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niteligi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ta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1yan 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iiriinler,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muafiyetine konu</a:t>
            </a:r>
            <a:r>
              <a:rPr dirty="0" sz="1150" spc="-17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olamaz.</a:t>
            </a:r>
            <a:endParaRPr sz="1150">
              <a:latin typeface="Times New Roman"/>
              <a:cs typeface="Times New Roman"/>
            </a:endParaRPr>
          </a:p>
          <a:p>
            <a:pPr algn="just" marL="24130" marR="620395" indent="445134">
              <a:lnSpc>
                <a:spcPts val="1370"/>
              </a:lnSpc>
              <a:spcBef>
                <a:spcPts val="45"/>
              </a:spcBef>
              <a:buAutoNum type="arabicParenBoth" startAt="3"/>
              <a:tabLst>
                <a:tab pos="736600" algn="l"/>
              </a:tabLst>
            </a:pP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Daha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once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muafiyetine</a:t>
            </a:r>
            <a:r>
              <a:rPr dirty="0" sz="1150" spc="29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35">
                <a:solidFill>
                  <a:srgbClr val="0F110F"/>
                </a:solidFill>
                <a:latin typeface="Times New Roman"/>
                <a:cs typeface="Times New Roman"/>
              </a:rPr>
              <a:t>ba </a:t>
            </a:r>
            <a:r>
              <a:rPr dirty="0" sz="1150" spc="40">
                <a:solidFill>
                  <a:srgbClr val="0F110F"/>
                </a:solidFill>
                <a:latin typeface="Times New Roman"/>
                <a:cs typeface="Times New Roman"/>
              </a:rPr>
              <a:t>vurmam1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firmalara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85">
                <a:solidFill>
                  <a:srgbClr val="0F110F"/>
                </a:solidFill>
                <a:latin typeface="Times New Roman"/>
                <a:cs typeface="Times New Roman"/>
              </a:rPr>
              <a:t>yaz1S1 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oncesi </a:t>
            </a:r>
            <a:r>
              <a:rPr dirty="0" sz="1350" spc="5">
                <a:solidFill>
                  <a:srgbClr val="0F110F"/>
                </a:solidFill>
                <a:latin typeface="Arial"/>
                <a:cs typeface="Arial"/>
              </a:rPr>
              <a:t>ii </a:t>
            </a:r>
            <a:r>
              <a:rPr dirty="0" sz="1150">
                <a:solidFill>
                  <a:srgbClr val="0F110F"/>
                </a:solidFill>
                <a:latin typeface="Times New Roman"/>
                <a:cs typeface="Times New Roman"/>
              </a:rPr>
              <a:t>Miidiirliiklerince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i </a:t>
            </a:r>
            <a:r>
              <a:rPr dirty="0" sz="1150" spc="55">
                <a:solidFill>
                  <a:srgbClr val="0F110F"/>
                </a:solidFill>
                <a:latin typeface="Times New Roman"/>
                <a:cs typeface="Times New Roman"/>
              </a:rPr>
              <a:t>bu </a:t>
            </a:r>
            <a:r>
              <a:rPr dirty="0" sz="1150" spc="5">
                <a:solidFill>
                  <a:srgbClr val="0F110F"/>
                </a:solidFill>
                <a:latin typeface="Times New Roman"/>
                <a:cs typeface="Times New Roman"/>
              </a:rPr>
              <a:t>Genelgenin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8 </a:t>
            </a:r>
            <a:r>
              <a:rPr dirty="0" sz="1150" spc="-5">
                <a:solidFill>
                  <a:srgbClr val="0F110F"/>
                </a:solidFill>
                <a:latin typeface="Times New Roman"/>
                <a:cs typeface="Times New Roman"/>
              </a:rPr>
              <a:t>inci </a:t>
            </a:r>
            <a:r>
              <a:rPr dirty="0" sz="1150" spc="10">
                <a:solidFill>
                  <a:srgbClr val="0F110F"/>
                </a:solidFill>
                <a:latin typeface="Times New Roman"/>
                <a:cs typeface="Times New Roman"/>
              </a:rPr>
              <a:t>maddesine </a:t>
            </a:r>
            <a:r>
              <a:rPr dirty="0" sz="1150" spc="25">
                <a:solidFill>
                  <a:srgbClr val="0F110F"/>
                </a:solidFill>
                <a:latin typeface="Times New Roman"/>
                <a:cs typeface="Times New Roman"/>
              </a:rPr>
              <a:t>gore </a:t>
            </a:r>
            <a:r>
              <a:rPr dirty="0" sz="1150" spc="15">
                <a:solidFill>
                  <a:srgbClr val="0F110F"/>
                </a:solidFill>
                <a:latin typeface="Times New Roman"/>
                <a:cs typeface="Times New Roman"/>
              </a:rPr>
              <a:t>denetim </a:t>
            </a:r>
            <a:r>
              <a:rPr dirty="0" sz="1150" spc="55">
                <a:solidFill>
                  <a:srgbClr val="0F110F"/>
                </a:solidFill>
                <a:latin typeface="Times New Roman"/>
                <a:cs typeface="Times New Roman"/>
              </a:rPr>
              <a:t>ger </a:t>
            </a:r>
            <a:r>
              <a:rPr dirty="0" sz="1150" spc="50">
                <a:solidFill>
                  <a:srgbClr val="0F110F"/>
                </a:solidFill>
                <a:latin typeface="Times New Roman"/>
                <a:cs typeface="Times New Roman"/>
              </a:rPr>
              <a:t>ekle</a:t>
            </a:r>
            <a:r>
              <a:rPr dirty="0" sz="1150" spc="23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F110F"/>
                </a:solidFill>
                <a:latin typeface="Times New Roman"/>
                <a:cs typeface="Times New Roman"/>
              </a:rPr>
              <a:t>tirilir.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3954" y="9377936"/>
            <a:ext cx="5393055" cy="3175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95"/>
              </a:spcBef>
            </a:pPr>
            <a:r>
              <a:rPr dirty="0" sz="850" spc="-55">
                <a:solidFill>
                  <a:srgbClr val="50181A"/>
                </a:solidFill>
                <a:latin typeface="Times New Roman"/>
                <a:cs typeface="Times New Roman"/>
              </a:rPr>
              <a:t>Bu </a:t>
            </a:r>
            <a:r>
              <a:rPr dirty="0" sz="850" spc="-25">
                <a:solidFill>
                  <a:srgbClr val="50181A"/>
                </a:solidFill>
                <a:latin typeface="Times New Roman"/>
                <a:cs typeface="Times New Roman"/>
              </a:rPr>
              <a:t>b</a:t>
            </a:r>
            <a:r>
              <a:rPr dirty="0" sz="850" spc="-25">
                <a:solidFill>
                  <a:srgbClr val="802F2D"/>
                </a:solidFill>
                <a:latin typeface="Times New Roman"/>
                <a:cs typeface="Times New Roman"/>
              </a:rPr>
              <a:t>e</a:t>
            </a:r>
            <a:r>
              <a:rPr dirty="0" sz="850" spc="-25">
                <a:solidFill>
                  <a:srgbClr val="380A0A"/>
                </a:solidFill>
                <a:latin typeface="Times New Roman"/>
                <a:cs typeface="Times New Roman"/>
              </a:rPr>
              <a:t>i</a:t>
            </a:r>
            <a:r>
              <a:rPr dirty="0" sz="850" spc="-25">
                <a:solidFill>
                  <a:srgbClr val="802F2D"/>
                </a:solidFill>
                <a:latin typeface="Times New Roman"/>
                <a:cs typeface="Times New Roman"/>
              </a:rPr>
              <a:t>ge </a:t>
            </a:r>
            <a:r>
              <a:rPr dirty="0" sz="850" spc="-30">
                <a:solidFill>
                  <a:srgbClr val="802F2D"/>
                </a:solidFill>
                <a:latin typeface="Times New Roman"/>
                <a:cs typeface="Times New Roman"/>
              </a:rPr>
              <a:t>g</a:t>
            </a:r>
            <a:r>
              <a:rPr dirty="0" sz="850" spc="-30">
                <a:solidFill>
                  <a:srgbClr val="50181A"/>
                </a:solidFill>
                <a:latin typeface="Times New Roman"/>
                <a:cs typeface="Times New Roman"/>
              </a:rPr>
              <a:t>ii</a:t>
            </a:r>
            <a:r>
              <a:rPr dirty="0" sz="850" spc="-30">
                <a:solidFill>
                  <a:srgbClr val="802F2D"/>
                </a:solidFill>
                <a:latin typeface="Times New Roman"/>
                <a:cs typeface="Times New Roman"/>
              </a:rPr>
              <a:t>ve</a:t>
            </a:r>
            <a:r>
              <a:rPr dirty="0" sz="850" spc="-30">
                <a:solidFill>
                  <a:srgbClr val="50181A"/>
                </a:solidFill>
                <a:latin typeface="Times New Roman"/>
                <a:cs typeface="Times New Roman"/>
              </a:rPr>
              <a:t>nli </a:t>
            </a:r>
            <a:r>
              <a:rPr dirty="0" sz="850" spc="-50">
                <a:solidFill>
                  <a:srgbClr val="802F2D"/>
                </a:solidFill>
                <a:latin typeface="Times New Roman"/>
                <a:cs typeface="Times New Roman"/>
              </a:rPr>
              <a:t>e</a:t>
            </a:r>
            <a:r>
              <a:rPr dirty="0" sz="850" spc="-50">
                <a:solidFill>
                  <a:srgbClr val="50181A"/>
                </a:solidFill>
                <a:latin typeface="Times New Roman"/>
                <a:cs typeface="Times New Roman"/>
              </a:rPr>
              <a:t>l</a:t>
            </a:r>
            <a:r>
              <a:rPr dirty="0" sz="850" spc="-50">
                <a:solidFill>
                  <a:srgbClr val="802F2D"/>
                </a:solidFill>
                <a:latin typeface="Times New Roman"/>
                <a:cs typeface="Times New Roman"/>
              </a:rPr>
              <a:t>ek</a:t>
            </a:r>
            <a:r>
              <a:rPr dirty="0" sz="850" spc="-50">
                <a:solidFill>
                  <a:srgbClr val="50181A"/>
                </a:solidFill>
                <a:latin typeface="Times New Roman"/>
                <a:cs typeface="Times New Roman"/>
              </a:rPr>
              <a:t>1</a:t>
            </a:r>
            <a:r>
              <a:rPr dirty="0" sz="850" spc="-50">
                <a:solidFill>
                  <a:srgbClr val="904242"/>
                </a:solidFill>
                <a:latin typeface="Times New Roman"/>
                <a:cs typeface="Times New Roman"/>
              </a:rPr>
              <a:t>ro</a:t>
            </a:r>
            <a:r>
              <a:rPr dirty="0" sz="850" spc="-50">
                <a:solidFill>
                  <a:srgbClr val="50181A"/>
                </a:solidFill>
                <a:latin typeface="Times New Roman"/>
                <a:cs typeface="Times New Roman"/>
              </a:rPr>
              <a:t>ni</a:t>
            </a:r>
            <a:r>
              <a:rPr dirty="0" sz="850" spc="-50">
                <a:solidFill>
                  <a:srgbClr val="802F2D"/>
                </a:solidFill>
                <a:latin typeface="Times New Roman"/>
                <a:cs typeface="Times New Roman"/>
              </a:rPr>
              <a:t>k </a:t>
            </a:r>
            <a:r>
              <a:rPr dirty="0" sz="850" spc="-10">
                <a:solidFill>
                  <a:srgbClr val="50181A"/>
                </a:solidFill>
                <a:latin typeface="Times New Roman"/>
                <a:cs typeface="Times New Roman"/>
              </a:rPr>
              <a:t>i</a:t>
            </a:r>
            <a:r>
              <a:rPr dirty="0" sz="850" spc="-10">
                <a:solidFill>
                  <a:srgbClr val="380A0A"/>
                </a:solidFill>
                <a:latin typeface="Times New Roman"/>
                <a:cs typeface="Times New Roman"/>
              </a:rPr>
              <a:t>m</a:t>
            </a:r>
            <a:r>
              <a:rPr dirty="0" sz="850" spc="-10">
                <a:solidFill>
                  <a:srgbClr val="904242"/>
                </a:solidFill>
                <a:latin typeface="Times New Roman"/>
                <a:cs typeface="Times New Roman"/>
              </a:rPr>
              <a:t>za </a:t>
            </a:r>
            <a:r>
              <a:rPr dirty="0" sz="850" spc="-15">
                <a:solidFill>
                  <a:srgbClr val="50181A"/>
                </a:solidFill>
                <a:latin typeface="Times New Roman"/>
                <a:cs typeface="Times New Roman"/>
              </a:rPr>
              <a:t>i</a:t>
            </a:r>
            <a:r>
              <a:rPr dirty="0" sz="850" spc="-15">
                <a:solidFill>
                  <a:srgbClr val="380A0A"/>
                </a:solidFill>
                <a:latin typeface="Times New Roman"/>
                <a:cs typeface="Times New Roman"/>
              </a:rPr>
              <a:t>l</a:t>
            </a:r>
            <a:r>
              <a:rPr dirty="0" sz="850" spc="-15">
                <a:solidFill>
                  <a:srgbClr val="802F2D"/>
                </a:solidFill>
                <a:latin typeface="Times New Roman"/>
                <a:cs typeface="Times New Roman"/>
              </a:rPr>
              <a:t>e </a:t>
            </a:r>
            <a:r>
              <a:rPr dirty="0" sz="850" spc="-110">
                <a:solidFill>
                  <a:srgbClr val="50181A"/>
                </a:solidFill>
                <a:latin typeface="Times New Roman"/>
                <a:cs typeface="Times New Roman"/>
              </a:rPr>
              <a:t>im </a:t>
            </a:r>
            <a:r>
              <a:rPr dirty="0" sz="850" spc="-60">
                <a:solidFill>
                  <a:srgbClr val="904242"/>
                </a:solidFill>
                <a:latin typeface="Times New Roman"/>
                <a:cs typeface="Times New Roman"/>
              </a:rPr>
              <a:t>za</a:t>
            </a:r>
            <a:r>
              <a:rPr dirty="0" sz="850" spc="-60">
                <a:solidFill>
                  <a:srgbClr val="50181A"/>
                </a:solidFill>
                <a:latin typeface="Times New Roman"/>
                <a:cs typeface="Times New Roman"/>
              </a:rPr>
              <a:t>l</a:t>
            </a:r>
            <a:r>
              <a:rPr dirty="0" sz="850" spc="-60">
                <a:solidFill>
                  <a:srgbClr val="802F2D"/>
                </a:solidFill>
                <a:latin typeface="Times New Roman"/>
                <a:cs typeface="Times New Roman"/>
              </a:rPr>
              <a:t>a</a:t>
            </a:r>
            <a:r>
              <a:rPr dirty="0" sz="850" spc="-60">
                <a:solidFill>
                  <a:srgbClr val="50181A"/>
                </a:solidFill>
                <a:latin typeface="Times New Roman"/>
                <a:cs typeface="Times New Roman"/>
              </a:rPr>
              <a:t>nm1 </a:t>
            </a:r>
            <a:r>
              <a:rPr dirty="0" sz="850" spc="-90">
                <a:solidFill>
                  <a:srgbClr val="50181A"/>
                </a:solidFill>
                <a:latin typeface="Times New Roman"/>
                <a:cs typeface="Times New Roman"/>
              </a:rPr>
              <a:t>1ir</a:t>
            </a:r>
            <a:r>
              <a:rPr dirty="0" sz="850" spc="-80">
                <a:solidFill>
                  <a:srgbClr val="50181A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907987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u="heavy" sz="850" spc="-20">
                <a:solidFill>
                  <a:srgbClr val="0F110F"/>
                </a:solidFill>
                <a:uFill>
                  <a:solidFill>
                    <a:srgbClr val="0F110F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850" spc="-30">
                <a:solidFill>
                  <a:srgbClr val="0F110F"/>
                </a:solidFill>
                <a:uFill>
                  <a:solidFill>
                    <a:srgbClr val="0F110F"/>
                  </a:solidFill>
                </a:uFill>
                <a:latin typeface="Times New Roman"/>
                <a:cs typeface="Times New Roman"/>
              </a:rPr>
              <a:t>Dogrulama</a:t>
            </a:r>
            <a:r>
              <a:rPr dirty="0" sz="850" spc="-3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0F110F"/>
                </a:solidFill>
                <a:latin typeface="Times New Roman"/>
                <a:cs typeface="Times New Roman"/>
              </a:rPr>
              <a:t>Kodu</a:t>
            </a:r>
            <a:r>
              <a:rPr dirty="0" sz="850" spc="-35">
                <a:solidFill>
                  <a:srgbClr val="3A3836"/>
                </a:solidFill>
                <a:latin typeface="Times New Roman"/>
                <a:cs typeface="Times New Roman"/>
              </a:rPr>
              <a:t>: </a:t>
            </a:r>
            <a:r>
              <a:rPr dirty="0" sz="850" spc="25">
                <a:solidFill>
                  <a:srgbClr val="0F110F"/>
                </a:solidFill>
                <a:latin typeface="Times New Roman"/>
                <a:cs typeface="Times New Roman"/>
              </a:rPr>
              <a:t>872F779E-8970-46SA-9824-3CSBI </a:t>
            </a:r>
            <a:r>
              <a:rPr dirty="0" sz="850">
                <a:solidFill>
                  <a:srgbClr val="0F110F"/>
                </a:solidFill>
                <a:latin typeface="Times New Roman"/>
                <a:cs typeface="Times New Roman"/>
              </a:rPr>
              <a:t>6182RDC </a:t>
            </a:r>
            <a:r>
              <a:rPr dirty="0" u="heavy" sz="900" spc="-70" b="1">
                <a:solidFill>
                  <a:srgbClr val="0F110F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Dclgc </a:t>
            </a:r>
            <a:r>
              <a:rPr dirty="0" u="heavy" sz="850" spc="-65">
                <a:solidFill>
                  <a:srgbClr val="0F110F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DoQrnlama</a:t>
            </a:r>
            <a:r>
              <a:rPr dirty="0" u="heavy" sz="850" spc="-125">
                <a:solidFill>
                  <a:srgbClr val="0F110F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850" spc="-25">
                <a:solidFill>
                  <a:srgbClr val="0F110F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Adresi</a:t>
            </a:r>
            <a:r>
              <a:rPr dirty="0" u="heavy" sz="850" spc="-25">
                <a:solidFill>
                  <a:srgbClr val="3A3836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u="heavy" sz="850" spc="-25">
                <a:solidFill>
                  <a:srgbClr val="0F110F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https</a:t>
            </a:r>
            <a:r>
              <a:rPr dirty="0" u="heavy" sz="850" spc="-25">
                <a:solidFill>
                  <a:srgbClr val="3A3836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u="heavy" sz="850" spc="-25">
                <a:solidFill>
                  <a:srgbClr val="5D5756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//</a:t>
            </a:r>
            <a:r>
              <a:rPr dirty="0" u="heavy" sz="850" spc="-25">
                <a:solidFill>
                  <a:srgbClr val="0F110F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c-belge</a:t>
            </a:r>
            <a:r>
              <a:rPr dirty="0" u="heavy" sz="850" spc="-25">
                <a:solidFill>
                  <a:srgbClr val="4B4646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50" spc="-25">
                <a:solidFill>
                  <a:srgbClr val="0F110F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sanayi.gov</a:t>
            </a:r>
            <a:r>
              <a:rPr dirty="0" u="heavy" sz="850" spc="-25">
                <a:solidFill>
                  <a:srgbClr val="4B4646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50" spc="-25">
                <a:solidFill>
                  <a:srgbClr val="0F110F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tr</a:t>
            </a:r>
            <a:r>
              <a:rPr dirty="0" u="heavy" sz="850" spc="-25">
                <a:solidFill>
                  <a:srgbClr val="3A3836"/>
                </a:solidFill>
                <a:uFill>
                  <a:solidFill>
                    <a:srgbClr val="3A3836"/>
                  </a:solidFill>
                </a:uFill>
                <a:latin typeface="Times New Roman"/>
                <a:cs typeface="Times New Roman"/>
              </a:rPr>
              <a:t>/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5923" y="9791889"/>
            <a:ext cx="1029335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F110F"/>
                </a:solidFill>
                <a:latin typeface="Times New Roman"/>
                <a:cs typeface="Times New Roman"/>
              </a:rPr>
              <a:t>Tclcfon </a:t>
            </a:r>
            <a:r>
              <a:rPr dirty="0" sz="850" spc="25">
                <a:solidFill>
                  <a:srgbClr val="3A3836"/>
                </a:solidFill>
                <a:latin typeface="Times New Roman"/>
                <a:cs typeface="Times New Roman"/>
              </a:rPr>
              <a:t>:</a:t>
            </a:r>
            <a:r>
              <a:rPr dirty="0" sz="850" spc="25">
                <a:solidFill>
                  <a:srgbClr val="0F110F"/>
                </a:solidFill>
                <a:latin typeface="Times New Roman"/>
                <a:cs typeface="Times New Roman"/>
              </a:rPr>
              <a:t>03122015395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6795" y="9791889"/>
            <a:ext cx="40640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50" spc="15">
                <a:solidFill>
                  <a:srgbClr val="0F110F"/>
                </a:solidFill>
                <a:latin typeface="Times New Roman"/>
                <a:cs typeface="Times New Roman"/>
              </a:rPr>
              <a:t>•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0607" y="9921618"/>
            <a:ext cx="198755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</a:rPr>
              <a:t>. </a:t>
            </a:r>
            <a:r>
              <a:rPr dirty="0" sz="850" spc="-25">
                <a:solidFill>
                  <a:srgbClr val="3A3836"/>
                </a:solidFill>
                <a:latin typeface="Times New Roman"/>
                <a:cs typeface="Times New Roman"/>
              </a:rPr>
              <a:t>.</a:t>
            </a:r>
            <a:r>
              <a:rPr dirty="0" sz="850" spc="50">
                <a:solidFill>
                  <a:srgbClr val="3A3836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0F110F"/>
                </a:solidFill>
                <a:latin typeface="Times New Roman"/>
                <a:cs typeface="Times New Roman"/>
              </a:rPr>
              <a:t>·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3875" y="9665323"/>
            <a:ext cx="5680075" cy="411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8890">
              <a:lnSpc>
                <a:spcPts val="1010"/>
              </a:lnSpc>
              <a:spcBef>
                <a:spcPts val="100"/>
              </a:spcBef>
              <a:tabLst>
                <a:tab pos="4973320" algn="l"/>
                <a:tab pos="5356225" algn="l"/>
              </a:tabLst>
            </a:pPr>
            <a:r>
              <a:rPr dirty="0" sz="850" spc="-35">
                <a:solidFill>
                  <a:srgbClr val="0F110F"/>
                </a:solidFill>
                <a:latin typeface="Times New Roman"/>
                <a:cs typeface="Times New Roman"/>
              </a:rPr>
              <a:t>Mustafa </a:t>
            </a:r>
            <a:r>
              <a:rPr dirty="0" sz="850" spc="-30">
                <a:solidFill>
                  <a:srgbClr val="0F110F"/>
                </a:solidFill>
                <a:latin typeface="Times New Roman"/>
                <a:cs typeface="Times New Roman"/>
              </a:rPr>
              <a:t>Kcmal </a:t>
            </a:r>
            <a:r>
              <a:rPr dirty="0" sz="850" spc="-35">
                <a:solidFill>
                  <a:srgbClr val="0F110F"/>
                </a:solidFill>
                <a:latin typeface="Times New Roman"/>
                <a:cs typeface="Times New Roman"/>
              </a:rPr>
              <a:t>Mahallcsi</a:t>
            </a:r>
            <a:r>
              <a:rPr dirty="0" sz="850" spc="14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850" spc="-50">
                <a:solidFill>
                  <a:srgbClr val="0F110F"/>
                </a:solidFill>
                <a:latin typeface="Times New Roman"/>
                <a:cs typeface="Times New Roman"/>
              </a:rPr>
              <a:t>Dumlu 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</a:rPr>
              <a:t>pm</a:t>
            </a:r>
            <a:r>
              <a:rPr dirty="0" sz="850" spc="-25">
                <a:solidFill>
                  <a:srgbClr val="3A3836"/>
                </a:solidFill>
                <a:latin typeface="Times New Roman"/>
                <a:cs typeface="Times New Roman"/>
              </a:rPr>
              <a:t>a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</a:rPr>
              <a:t>r </a:t>
            </a:r>
            <a:r>
              <a:rPr dirty="0" sz="850" spc="-35">
                <a:solidFill>
                  <a:srgbClr val="0F110F"/>
                </a:solidFill>
                <a:latin typeface="Times New Roman"/>
                <a:cs typeface="Times New Roman"/>
              </a:rPr>
              <a:t>Dulvan </a:t>
            </a:r>
            <a:r>
              <a:rPr dirty="0" sz="850" spc="-20">
                <a:solidFill>
                  <a:srgbClr val="0F110F"/>
                </a:solidFill>
                <a:latin typeface="Times New Roman"/>
                <a:cs typeface="Times New Roman"/>
              </a:rPr>
              <a:t>Eskitchir </a:t>
            </a:r>
            <a:r>
              <a:rPr dirty="0" sz="850" spc="-60">
                <a:solidFill>
                  <a:srgbClr val="0F110F"/>
                </a:solidFill>
                <a:latin typeface="Times New Roman"/>
                <a:cs typeface="Times New Roman"/>
              </a:rPr>
              <a:t>Yolu  21</a:t>
            </a:r>
            <a:r>
              <a:rPr dirty="0" sz="850" spc="-60" i="1">
                <a:solidFill>
                  <a:srgbClr val="0F110F"/>
                </a:solidFill>
                <a:latin typeface="Times New Roman"/>
                <a:cs typeface="Times New Roman"/>
              </a:rPr>
              <a:t>S 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</a:rPr>
              <a:t>I.Caddc </a:t>
            </a:r>
            <a:r>
              <a:rPr dirty="0" sz="850" spc="-35">
                <a:solidFill>
                  <a:srgbClr val="0F110F"/>
                </a:solidFill>
                <a:latin typeface="Times New Roman"/>
                <a:cs typeface="Times New Roman"/>
              </a:rPr>
              <a:t>No</a:t>
            </a:r>
            <a:r>
              <a:rPr dirty="0" sz="850" spc="-35">
                <a:solidFill>
                  <a:srgbClr val="3A3836"/>
                </a:solidFill>
                <a:latin typeface="Times New Roman"/>
                <a:cs typeface="Times New Roman"/>
              </a:rPr>
              <a:t>:</a:t>
            </a:r>
            <a:r>
              <a:rPr dirty="0" sz="850" spc="-35">
                <a:solidFill>
                  <a:srgbClr val="0F110F"/>
                </a:solidFill>
                <a:latin typeface="Times New Roman"/>
                <a:cs typeface="Times New Roman"/>
              </a:rPr>
              <a:t>154 </a:t>
            </a:r>
            <a:r>
              <a:rPr dirty="0" sz="850" spc="-45">
                <a:solidFill>
                  <a:srgbClr val="0F110F"/>
                </a:solidFill>
                <a:latin typeface="Times New Roman"/>
                <a:cs typeface="Times New Roman"/>
              </a:rPr>
              <a:t>06SIO</a:t>
            </a:r>
            <a:r>
              <a:rPr dirty="0" sz="850" spc="1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850" spc="-60">
                <a:solidFill>
                  <a:srgbClr val="0F110F"/>
                </a:solidFill>
                <a:latin typeface="Times New Roman"/>
                <a:cs typeface="Times New Roman"/>
              </a:rPr>
              <a:t>&lt;;ankayo</a:t>
            </a:r>
            <a:r>
              <a:rPr dirty="0" sz="850" spc="3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850" spc="-45">
                <a:solidFill>
                  <a:srgbClr val="0F110F"/>
                </a:solidFill>
                <a:latin typeface="Times New Roman"/>
                <a:cs typeface="Times New Roman"/>
              </a:rPr>
              <a:t>/ANKARA	</a:t>
            </a:r>
            <a:r>
              <a:rPr dirty="0" sz="850" spc="-15">
                <a:solidFill>
                  <a:srgbClr val="0F110F"/>
                </a:solidFill>
                <a:latin typeface="Times New Roman"/>
                <a:cs typeface="Times New Roman"/>
              </a:rPr>
              <a:t>.,	</a:t>
            </a:r>
            <a:r>
              <a:rPr dirty="0" sz="850" spc="-15">
                <a:solidFill>
                  <a:srgbClr val="3A3836"/>
                </a:solidFill>
                <a:latin typeface="Times New Roman"/>
                <a:cs typeface="Times New Roman"/>
              </a:rPr>
              <a:t>.  </a:t>
            </a:r>
            <a:r>
              <a:rPr dirty="0" sz="850" spc="15">
                <a:solidFill>
                  <a:srgbClr val="0F110F"/>
                </a:solidFill>
                <a:latin typeface="Times New Roman"/>
                <a:cs typeface="Times New Roman"/>
              </a:rPr>
              <a:t>• </a:t>
            </a:r>
            <a:r>
              <a:rPr dirty="0" sz="850" spc="12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0F110F"/>
                </a:solidFill>
                <a:latin typeface="Times New Roman"/>
                <a:cs typeface="Times New Roman"/>
              </a:rPr>
              <a:t>Ii)</a:t>
            </a:r>
            <a:endParaRPr sz="750">
              <a:latin typeface="Times New Roman"/>
              <a:cs typeface="Times New Roman"/>
            </a:endParaRPr>
          </a:p>
          <a:p>
            <a:pPr algn="r" marR="5080">
              <a:lnSpc>
                <a:spcPts val="1010"/>
              </a:lnSpc>
            </a:pPr>
            <a:r>
              <a:rPr dirty="0" sz="850" spc="5">
                <a:solidFill>
                  <a:srgbClr val="0F110F"/>
                </a:solidFill>
                <a:latin typeface="Times New Roman"/>
                <a:cs typeface="Times New Roman"/>
              </a:rPr>
              <a:t>'</a:t>
            </a:r>
            <a:r>
              <a:rPr dirty="0" sz="850" spc="-105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850" spc="10">
                <a:solidFill>
                  <a:srgbClr val="5D5756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algn="r" marR="88265">
              <a:lnSpc>
                <a:spcPct val="100000"/>
              </a:lnSpc>
            </a:pPr>
            <a:r>
              <a:rPr dirty="0" sz="850" spc="-25">
                <a:solidFill>
                  <a:srgbClr val="6E6762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7435" y="10054512"/>
            <a:ext cx="810895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15">
                <a:solidFill>
                  <a:srgbClr val="0F110F"/>
                </a:solidFill>
                <a:latin typeface="Times New Roman"/>
                <a:cs typeface="Times New Roman"/>
              </a:rPr>
              <a:t>Faks</a:t>
            </a:r>
            <a:r>
              <a:rPr dirty="0" sz="850" spc="-15">
                <a:solidFill>
                  <a:srgbClr val="3A3836"/>
                </a:solidFill>
                <a:latin typeface="Times New Roman"/>
                <a:cs typeface="Times New Roman"/>
              </a:rPr>
              <a:t>:</a:t>
            </a:r>
            <a:r>
              <a:rPr dirty="0" sz="850" spc="-15">
                <a:solidFill>
                  <a:srgbClr val="0F110F"/>
                </a:solidFill>
                <a:latin typeface="Times New Roman"/>
                <a:cs typeface="Times New Roman"/>
              </a:rPr>
              <a:t>031220I5453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4288" y="9791889"/>
            <a:ext cx="1518920" cy="417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78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850" spc="-50">
                <a:solidFill>
                  <a:srgbClr val="0F110F"/>
                </a:solidFill>
                <a:latin typeface="Times New Roman"/>
                <a:cs typeface="Times New Roman"/>
              </a:rPr>
              <a:t>Dilgi </a:t>
            </a:r>
            <a:r>
              <a:rPr dirty="0" sz="850" spc="-30">
                <a:solidFill>
                  <a:srgbClr val="0F110F"/>
                </a:solidFill>
                <a:latin typeface="Times New Roman"/>
                <a:cs typeface="Times New Roman"/>
              </a:rPr>
              <a:t>l in</a:t>
            </a:r>
            <a:r>
              <a:rPr dirty="0" sz="850" spc="-30">
                <a:solidFill>
                  <a:srgbClr val="4B4646"/>
                </a:solidFill>
                <a:latin typeface="Times New Roman"/>
                <a:cs typeface="Times New Roman"/>
              </a:rPr>
              <a:t>: </a:t>
            </a:r>
            <a:r>
              <a:rPr dirty="0" sz="850" spc="-45">
                <a:solidFill>
                  <a:srgbClr val="0F110F"/>
                </a:solidFill>
                <a:latin typeface="Times New Roman"/>
                <a:cs typeface="Times New Roman"/>
              </a:rPr>
              <a:t>Ebrn </a:t>
            </a:r>
            <a:r>
              <a:rPr dirty="0" sz="850" spc="-55">
                <a:solidFill>
                  <a:srgbClr val="0F110F"/>
                </a:solidFill>
                <a:latin typeface="Times New Roman"/>
                <a:cs typeface="Times New Roman"/>
              </a:rPr>
              <a:t>EDEPERI </a:t>
            </a:r>
            <a:r>
              <a:rPr dirty="0" sz="850" spc="-45">
                <a:solidFill>
                  <a:srgbClr val="0F110F"/>
                </a:solidFill>
                <a:latin typeface="Times New Roman"/>
                <a:cs typeface="Times New Roman"/>
              </a:rPr>
              <a:t>OZTORK  </a:t>
            </a:r>
            <a:r>
              <a:rPr dirty="0" sz="850" spc="-35">
                <a:solidFill>
                  <a:srgbClr val="0F110F"/>
                </a:solidFill>
                <a:latin typeface="Times New Roman"/>
                <a:cs typeface="Times New Roman"/>
              </a:rPr>
              <a:t>Mllh</a:t>
            </a:r>
            <a:r>
              <a:rPr dirty="0" sz="850" spc="-35">
                <a:solidFill>
                  <a:srgbClr val="3A3836"/>
                </a:solidFill>
                <a:latin typeface="Times New Roman"/>
                <a:cs typeface="Times New Roman"/>
              </a:rPr>
              <a:t>e</a:t>
            </a:r>
            <a:r>
              <a:rPr dirty="0" sz="850" spc="-35">
                <a:solidFill>
                  <a:srgbClr val="0F110F"/>
                </a:solidFill>
                <a:latin typeface="Times New Roman"/>
                <a:cs typeface="Times New Roman"/>
              </a:rPr>
              <a:t>ndis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  <a:hlinkClick r:id="rId2"/>
              </a:rPr>
              <a:t>c-posta</a:t>
            </a:r>
            <a:r>
              <a:rPr dirty="0" sz="850" spc="-25">
                <a:solidFill>
                  <a:srgbClr val="5D5756"/>
                </a:solidFill>
                <a:latin typeface="Times New Roman"/>
                <a:cs typeface="Times New Roman"/>
                <a:hlinkClick r:id="rId2"/>
              </a:rPr>
              <a:t>: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  <a:hlinkClick r:id="rId2"/>
              </a:rPr>
              <a:t>cbrn.ebeperi</a:t>
            </a:r>
            <a:r>
              <a:rPr dirty="0" sz="850" spc="-25">
                <a:solidFill>
                  <a:srgbClr val="4B4646"/>
                </a:solidFill>
                <a:latin typeface="Times New Roman"/>
                <a:cs typeface="Times New Roman"/>
                <a:hlinkClick r:id="rId2"/>
              </a:rPr>
              <a:t>@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  <a:hlinkClick r:id="rId2"/>
              </a:rPr>
              <a:t>sanayi.gov</a:t>
            </a:r>
            <a:r>
              <a:rPr dirty="0" sz="850" spc="-25">
                <a:solidFill>
                  <a:srgbClr val="6E6762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z="850" spc="-25">
                <a:solidFill>
                  <a:srgbClr val="3A3836"/>
                </a:solidFill>
                <a:latin typeface="Times New Roman"/>
                <a:cs typeface="Times New Roman"/>
                <a:hlinkClick r:id="rId2"/>
              </a:rPr>
              <a:t>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4270" y="10294987"/>
            <a:ext cx="2481580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</a:rPr>
              <a:t>Kep</a:t>
            </a:r>
            <a:r>
              <a:rPr dirty="0" sz="850" spc="-25">
                <a:solidFill>
                  <a:srgbClr val="3A3836"/>
                </a:solidFill>
                <a:latin typeface="Times New Roman"/>
                <a:cs typeface="Times New Roman"/>
              </a:rPr>
              <a:t>: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</a:rPr>
              <a:t>sanayivetcknolojibakanligi.sanayui</a:t>
            </a:r>
            <a:r>
              <a:rPr dirty="0" sz="850" spc="-9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  <a:hlinkClick r:id="rId3"/>
              </a:rPr>
              <a:t>runlcri</a:t>
            </a:r>
            <a:r>
              <a:rPr dirty="0" sz="850" spc="-25">
                <a:solidFill>
                  <a:srgbClr val="4B4646"/>
                </a:solidFill>
                <a:latin typeface="Times New Roman"/>
                <a:cs typeface="Times New Roman"/>
                <a:hlinkClick r:id="rId3"/>
              </a:rPr>
              <a:t>@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  <a:hlinkClick r:id="rId3"/>
              </a:rPr>
              <a:t>hsOl.kep</a:t>
            </a:r>
            <a:r>
              <a:rPr dirty="0" sz="850" spc="-25">
                <a:solidFill>
                  <a:srgbClr val="3A3836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  <a:hlinkClick r:id="rId3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8534" y="10294987"/>
            <a:ext cx="1428750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F110F"/>
                </a:solidFill>
                <a:latin typeface="Times New Roman"/>
                <a:cs typeface="Times New Roman"/>
              </a:rPr>
              <a:t>Internet 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</a:rPr>
              <a:t>adrcsi:</a:t>
            </a:r>
            <a:r>
              <a:rPr dirty="0" sz="850" spc="-70">
                <a:solidFill>
                  <a:srgbClr val="0F110F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0F110F"/>
                </a:solidFill>
                <a:latin typeface="Times New Roman"/>
                <a:cs typeface="Times New Roman"/>
                <a:hlinkClick r:id="rId4"/>
              </a:rPr>
              <a:t>www.sanayi.gov.tr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34729" y="10282286"/>
            <a:ext cx="563245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950" spc="-20">
                <a:solidFill>
                  <a:srgbClr val="0F110F"/>
                </a:solidFill>
                <a:latin typeface="Arial"/>
                <a:cs typeface="Arial"/>
              </a:rPr>
              <a:t>!!</a:t>
            </a:r>
            <a:r>
              <a:rPr dirty="0" sz="950" spc="50">
                <a:solidFill>
                  <a:srgbClr val="0F110F"/>
                </a:solidFill>
                <a:latin typeface="Arial"/>
                <a:cs typeface="Arial"/>
              </a:rPr>
              <a:t> </a:t>
            </a:r>
            <a:r>
              <a:rPr dirty="0" sz="950" spc="-15">
                <a:solidFill>
                  <a:srgbClr val="6E6762"/>
                </a:solidFill>
                <a:latin typeface="Arial"/>
                <a:cs typeface="Arial"/>
              </a:rPr>
              <a:t>.  </a:t>
            </a:r>
            <a:r>
              <a:rPr dirty="0" sz="950" spc="200">
                <a:solidFill>
                  <a:srgbClr val="6E6762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6E6762"/>
                </a:solidFill>
                <a:latin typeface="Arial"/>
                <a:cs typeface="Arial"/>
              </a:rPr>
              <a:t>·	</a:t>
            </a:r>
            <a:r>
              <a:rPr dirty="0" sz="950" spc="-60">
                <a:solidFill>
                  <a:srgbClr val="3A3836"/>
                </a:solidFill>
                <a:latin typeface="Arial"/>
                <a:cs typeface="Arial"/>
              </a:rPr>
              <a:t>•</a:t>
            </a:r>
            <a:r>
              <a:rPr dirty="0" sz="950" spc="-210">
                <a:solidFill>
                  <a:srgbClr val="3A3836"/>
                </a:solidFill>
                <a:latin typeface="Arial"/>
                <a:cs typeface="Arial"/>
              </a:rPr>
              <a:t> </a:t>
            </a:r>
            <a:r>
              <a:rPr dirty="0" sz="950" spc="-55">
                <a:solidFill>
                  <a:srgbClr val="BAC1AC"/>
                </a:solidFill>
                <a:latin typeface="Arial"/>
                <a:cs typeface="Arial"/>
              </a:rPr>
              <a:t>·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1691" y="252221"/>
            <a:ext cx="1798320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ts val="685"/>
              </a:lnSpc>
              <a:spcBef>
                <a:spcPts val="100"/>
              </a:spcBef>
            </a:pPr>
            <a:r>
              <a:rPr dirty="0" sz="650" spc="-45">
                <a:solidFill>
                  <a:srgbClr val="080A0A"/>
                </a:solidFill>
                <a:latin typeface="Times New Roman"/>
                <a:cs typeface="Times New Roman"/>
              </a:rPr>
              <a:t>T</a:t>
            </a:r>
            <a:r>
              <a:rPr dirty="0" sz="650" spc="-45">
                <a:solidFill>
                  <a:srgbClr val="858783"/>
                </a:solidFill>
                <a:latin typeface="Times New Roman"/>
                <a:cs typeface="Times New Roman"/>
              </a:rPr>
              <a:t>.</a:t>
            </a:r>
            <a:r>
              <a:rPr dirty="0" sz="650" spc="-45">
                <a:solidFill>
                  <a:srgbClr val="343634"/>
                </a:solidFill>
                <a:latin typeface="Times New Roman"/>
                <a:cs typeface="Times New Roman"/>
              </a:rPr>
              <a:t>C </a:t>
            </a:r>
            <a:r>
              <a:rPr dirty="0" sz="650" spc="-55">
                <a:solidFill>
                  <a:srgbClr val="343634"/>
                </a:solidFill>
                <a:latin typeface="Times New Roman"/>
                <a:cs typeface="Times New Roman"/>
              </a:rPr>
              <a:t>S</a:t>
            </a:r>
            <a:r>
              <a:rPr dirty="0" sz="650" spc="-55">
                <a:solidFill>
                  <a:srgbClr val="1C1C1C"/>
                </a:solidFill>
                <a:latin typeface="Times New Roman"/>
                <a:cs typeface="Times New Roman"/>
              </a:rPr>
              <a:t>AllAY1 </a:t>
            </a:r>
            <a:r>
              <a:rPr dirty="0" sz="650" spc="-70">
                <a:solidFill>
                  <a:srgbClr val="1C1C1C"/>
                </a:solidFill>
                <a:latin typeface="Times New Roman"/>
                <a:cs typeface="Times New Roman"/>
              </a:rPr>
              <a:t>VE TEICNOLDII</a:t>
            </a:r>
            <a:r>
              <a:rPr dirty="0" sz="650" spc="-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650" spc="-80">
                <a:solidFill>
                  <a:srgbClr val="080A0A"/>
                </a:solidFill>
                <a:latin typeface="Times New Roman"/>
                <a:cs typeface="Times New Roman"/>
              </a:rPr>
              <a:t>BAJCANLIOI</a:t>
            </a:r>
            <a:endParaRPr sz="650">
              <a:latin typeface="Times New Roman"/>
              <a:cs typeface="Times New Roman"/>
            </a:endParaRPr>
          </a:p>
          <a:p>
            <a:pPr marL="12700" marR="333375" indent="1905">
              <a:lnSpc>
                <a:spcPts val="670"/>
              </a:lnSpc>
              <a:spcBef>
                <a:spcPts val="20"/>
              </a:spcBef>
            </a:pPr>
            <a:r>
              <a:rPr dirty="0" sz="650" spc="-20">
                <a:solidFill>
                  <a:srgbClr val="464444"/>
                </a:solidFill>
                <a:latin typeface="Times New Roman"/>
                <a:cs typeface="Times New Roman"/>
              </a:rPr>
              <a:t>Mtl!ohji </a:t>
            </a:r>
            <a:r>
              <a:rPr dirty="0" sz="650" spc="-10">
                <a:solidFill>
                  <a:srgbClr val="1C1C1C"/>
                </a:solidFill>
                <a:latin typeface="Times New Roman"/>
                <a:cs typeface="Times New Roman"/>
              </a:rPr>
              <a:t>.,,. </a:t>
            </a:r>
            <a:r>
              <a:rPr dirty="0" sz="600" spc="-15">
                <a:solidFill>
                  <a:srgbClr val="343634"/>
                </a:solidFill>
                <a:latin typeface="Arial"/>
                <a:cs typeface="Arial"/>
              </a:rPr>
              <a:t>S- </a:t>
            </a:r>
            <a:r>
              <a:rPr dirty="0" sz="600" spc="-10">
                <a:solidFill>
                  <a:srgbClr val="1C1C1C"/>
                </a:solidFill>
                <a:latin typeface="Arial"/>
                <a:cs typeface="Arial"/>
              </a:rPr>
              <a:t>yi </a:t>
            </a:r>
            <a:r>
              <a:rPr dirty="0" sz="650" spc="-30">
                <a:solidFill>
                  <a:srgbClr val="1C1C1C"/>
                </a:solidFill>
                <a:latin typeface="Times New Roman"/>
                <a:cs typeface="Times New Roman"/>
              </a:rPr>
              <a:t>Olflnltli </a:t>
            </a:r>
            <a:r>
              <a:rPr dirty="0" sz="650" spc="15">
                <a:solidFill>
                  <a:srgbClr val="080A0A"/>
                </a:solidFill>
                <a:latin typeface="Times New Roman"/>
                <a:cs typeface="Times New Roman"/>
              </a:rPr>
              <a:t>Omlllijj </a:t>
            </a:r>
            <a:r>
              <a:rPr dirty="0" sz="650">
                <a:solidFill>
                  <a:srgbClr val="080A0A"/>
                </a:solidFill>
                <a:latin typeface="Times New Roman"/>
                <a:cs typeface="Times New Roman"/>
              </a:rPr>
              <a:t>Otntl </a:t>
            </a:r>
            <a:r>
              <a:rPr dirty="0" sz="650" spc="10">
                <a:solidFill>
                  <a:srgbClr val="080A0A"/>
                </a:solidFill>
                <a:latin typeface="Times New Roman"/>
                <a:cs typeface="Times New Roman"/>
              </a:rPr>
              <a:t>M  </a:t>
            </a:r>
            <a:r>
              <a:rPr dirty="0" sz="650" spc="280">
                <a:solidFill>
                  <a:srgbClr val="1C1C1C"/>
                </a:solidFill>
                <a:latin typeface="Times New Roman"/>
                <a:cs typeface="Times New Roman"/>
              </a:rPr>
              <a:t>18.Cl </a:t>
            </a:r>
            <a:r>
              <a:rPr dirty="0" sz="650" spc="254">
                <a:solidFill>
                  <a:srgbClr val="1C1C1C"/>
                </a:solidFill>
                <a:latin typeface="Times New Roman"/>
                <a:cs typeface="Times New Roman"/>
              </a:rPr>
              <a:t>I0.06-</a:t>
            </a:r>
            <a:r>
              <a:rPr dirty="0" sz="6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650" spc="320">
                <a:solidFill>
                  <a:srgbClr val="1C1C1C"/>
                </a:solidFill>
                <a:latin typeface="Times New Roman"/>
                <a:cs typeface="Times New Roman"/>
              </a:rPr>
              <a:t>1396</a:t>
            </a:r>
            <a:endParaRPr sz="650">
              <a:latin typeface="Times New Roman"/>
              <a:cs typeface="Times New Roman"/>
            </a:endParaRPr>
          </a:p>
          <a:p>
            <a:pPr marL="347345">
              <a:lnSpc>
                <a:spcPts val="2170"/>
              </a:lnSpc>
              <a:tabLst>
                <a:tab pos="787400" algn="l"/>
              </a:tabLst>
            </a:pPr>
            <a:r>
              <a:rPr dirty="0" sz="2150" spc="-160">
                <a:solidFill>
                  <a:srgbClr val="1C1C1C"/>
                </a:solidFill>
                <a:latin typeface="Times New Roman"/>
                <a:cs typeface="Times New Roman"/>
              </a:rPr>
              <a:t>11	</a:t>
            </a:r>
            <a:r>
              <a:rPr dirty="0" sz="2050" spc="-170" b="1">
                <a:solidFill>
                  <a:srgbClr val="343634"/>
                </a:solidFill>
                <a:latin typeface="Arial"/>
                <a:cs typeface="Arial"/>
              </a:rPr>
              <a:t>1 </a:t>
            </a:r>
            <a:r>
              <a:rPr dirty="0" sz="2050" spc="-415" b="1">
                <a:solidFill>
                  <a:srgbClr val="080A0A"/>
                </a:solidFill>
                <a:latin typeface="Arial"/>
                <a:cs typeface="Arial"/>
              </a:rPr>
              <a:t>11 </a:t>
            </a:r>
            <a:r>
              <a:rPr dirty="0" sz="2050" spc="-409" b="1">
                <a:solidFill>
                  <a:srgbClr val="080A0A"/>
                </a:solidFill>
                <a:latin typeface="Arial"/>
                <a:cs typeface="Arial"/>
              </a:rPr>
              <a:t>1 1</a:t>
            </a:r>
            <a:r>
              <a:rPr dirty="0" sz="2050" spc="-405" b="1">
                <a:solidFill>
                  <a:srgbClr val="080A0A"/>
                </a:solidFill>
                <a:latin typeface="Arial"/>
                <a:cs typeface="Arial"/>
              </a:rPr>
              <a:t> </a:t>
            </a:r>
            <a:r>
              <a:rPr dirty="0" sz="2050" spc="-210" b="1">
                <a:solidFill>
                  <a:srgbClr val="080A0A"/>
                </a:solidFill>
                <a:latin typeface="Arial"/>
                <a:cs typeface="Arial"/>
              </a:rPr>
              <a:t>Ill</a:t>
            </a:r>
            <a:endParaRPr sz="2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026" y="1285766"/>
            <a:ext cx="5827395" cy="746696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44145" marR="71755" indent="437515">
              <a:lnSpc>
                <a:spcPct val="94000"/>
              </a:lnSpc>
              <a:spcBef>
                <a:spcPts val="185"/>
              </a:spcBef>
              <a:buAutoNum type="arabicParenBoth" startAt="4"/>
              <a:tabLst>
                <a:tab pos="815975" algn="l"/>
              </a:tabLst>
            </a:pP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Ba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vuruya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konu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iiriiniin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kullamlacag1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nih</a:t>
            </a:r>
            <a:r>
              <a:rPr dirty="0" sz="1150">
                <a:solidFill>
                  <a:srgbClr val="343634"/>
                </a:solidFill>
                <a:latin typeface="Times New Roman"/>
                <a:cs typeface="Times New Roman"/>
              </a:rPr>
              <a:t>a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-30">
                <a:solidFill>
                  <a:srgbClr val="1C1C1C"/>
                </a:solidFill>
                <a:latin typeface="Times New Roman"/>
                <a:cs typeface="Times New Roman"/>
              </a:rPr>
              <a:t>iiriiniin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ilgili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teknik mevzuatma 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ili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kin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belgelendinnesini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tamamlamayan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iiretime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ba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lamayan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firmalar,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faaliyeti 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ba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lamadan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muafiyetinden</a:t>
            </a:r>
            <a:r>
              <a:rPr dirty="0" sz="1150" spc="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yararlanamaz</a:t>
            </a:r>
            <a:r>
              <a:rPr dirty="0" sz="1150" spc="5">
                <a:solidFill>
                  <a:srgbClr val="343634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algn="just" marL="140335" marR="47625" indent="438784">
              <a:lnSpc>
                <a:spcPct val="96600"/>
              </a:lnSpc>
              <a:spcBef>
                <a:spcPts val="20"/>
              </a:spcBef>
              <a:buAutoNum type="arabicParenBoth" startAt="4"/>
              <a:tabLst>
                <a:tab pos="821690" algn="l"/>
              </a:tabLst>
            </a:pP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'Oretecegini </a:t>
            </a:r>
            <a:r>
              <a:rPr dirty="0" sz="1150" spc="-45">
                <a:solidFill>
                  <a:srgbClr val="080A0A"/>
                </a:solidFill>
                <a:latin typeface="Times New Roman"/>
                <a:cs typeface="Times New Roman"/>
              </a:rPr>
              <a:t>taah.hiit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ettigi nihai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iiriinlerine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7223 </a:t>
            </a:r>
            <a:r>
              <a:rPr dirty="0" sz="1150" spc="-55">
                <a:solidFill>
                  <a:srgbClr val="1C1C1C"/>
                </a:solidFill>
                <a:latin typeface="Times New Roman"/>
                <a:cs typeface="Times New Roman"/>
              </a:rPr>
              <a:t>say1h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Kanun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idari 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yaptmm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( </a:t>
            </a:r>
            <a:r>
              <a:rPr dirty="0" sz="1150" spc="40">
                <a:solidFill>
                  <a:srgbClr val="080A0A"/>
                </a:solidFill>
                <a:latin typeface="Times New Roman"/>
                <a:cs typeface="Times New Roman"/>
              </a:rPr>
              <a:t>ekli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uygunsuzluk)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uygulanan </a:t>
            </a:r>
            <a:r>
              <a:rPr dirty="0" sz="1150" spc="-10">
                <a:solidFill>
                  <a:srgbClr val="1C1C1C"/>
                </a:solidFill>
                <a:latin typeface="Times New Roman"/>
                <a:cs typeface="Times New Roman"/>
              </a:rPr>
              <a:t>sanayiciler, idari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yaptmma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konu yiikiimliiliiklerini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yerine getirene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kadar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ekli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uygunsuzluga </a:t>
            </a:r>
            <a:r>
              <a:rPr dirty="0" sz="1150" spc="-5">
                <a:solidFill>
                  <a:srgbClr val="1C1C1C"/>
                </a:solidFill>
                <a:latin typeface="Times New Roman"/>
                <a:cs typeface="Times New Roman"/>
              </a:rPr>
              <a:t>konu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iiriinleri </a:t>
            </a:r>
            <a:r>
              <a:rPr dirty="0" sz="1150" spc="-55">
                <a:solidFill>
                  <a:srgbClr val="080A0A"/>
                </a:solidFill>
                <a:latin typeface="Times New Roman"/>
                <a:cs typeface="Times New Roman"/>
              </a:rPr>
              <a:t>ir;in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muafiyetten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yararlanamazlar  </a:t>
            </a:r>
            <a:r>
              <a:rPr dirty="0" sz="1150" spc="65">
                <a:solidFill>
                  <a:srgbClr val="080A0A"/>
                </a:solidFill>
                <a:latin typeface="Times New Roman"/>
                <a:cs typeface="Times New Roman"/>
              </a:rPr>
              <a:t>( </a:t>
            </a:r>
            <a:r>
              <a:rPr dirty="0" sz="1150" spc="70">
                <a:solidFill>
                  <a:srgbClr val="080A0A"/>
                </a:solidFill>
                <a:latin typeface="Times New Roman"/>
                <a:cs typeface="Times New Roman"/>
              </a:rPr>
              <a:t>ekli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uygunsuzluga konu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iiriinleri 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harir;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olmak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iizere,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diger nihai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iiriinlerinde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kullamlacak  girdi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iiriinlerine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finnaya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80">
                <a:solidFill>
                  <a:srgbClr val="080A0A"/>
                </a:solidFill>
                <a:latin typeface="Times New Roman"/>
                <a:cs typeface="Times New Roman"/>
              </a:rPr>
              <a:t>yaz1s1</a:t>
            </a:r>
            <a:r>
              <a:rPr dirty="0" sz="1150" spc="-6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diizenlenebilir).</a:t>
            </a:r>
            <a:endParaRPr sz="1150">
              <a:latin typeface="Times New Roman"/>
              <a:cs typeface="Times New Roman"/>
            </a:endParaRPr>
          </a:p>
          <a:p>
            <a:pPr algn="just" marL="151765" marR="57785" indent="436245">
              <a:lnSpc>
                <a:spcPts val="1330"/>
              </a:lnSpc>
              <a:spcBef>
                <a:spcPts val="40"/>
              </a:spcBef>
              <a:buAutoNum type="arabicParenBoth" startAt="4"/>
              <a:tabLst>
                <a:tab pos="813435" algn="l"/>
              </a:tabLst>
            </a:pP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7223 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say1h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Kanun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idari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yaptmm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(ciddi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risk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ta 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1yan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uygunsuzluk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veya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risk</a:t>
            </a:r>
            <a:r>
              <a:rPr dirty="0" sz="1150" spc="2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70">
                <a:solidFill>
                  <a:srgbClr val="080A0A"/>
                </a:solidFill>
                <a:latin typeface="Times New Roman"/>
                <a:cs typeface="Times New Roman"/>
              </a:rPr>
              <a:t>1yan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uygunsuzluk)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uygulanan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sanayiciler, idari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yaptmma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konu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yiikiimliiliiklerini</a:t>
            </a:r>
            <a:r>
              <a:rPr dirty="0" sz="1150" spc="-19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yerine</a:t>
            </a:r>
            <a:endParaRPr sz="1150">
              <a:latin typeface="Times New Roman"/>
              <a:cs typeface="Times New Roman"/>
            </a:endParaRPr>
          </a:p>
          <a:p>
            <a:pPr algn="just" marL="154305" marR="74930" indent="-3175">
              <a:lnSpc>
                <a:spcPct val="81800"/>
              </a:lnSpc>
              <a:spcBef>
                <a:spcPts val="170"/>
              </a:spcBef>
            </a:pP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getirene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kadar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muafiyetten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yararlanamazlar.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Yiikiimliiliiklerin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yerine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getiritip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getirilmedigi 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karan </a:t>
            </a:r>
            <a:r>
              <a:rPr dirty="0" sz="1400" spc="-25">
                <a:solidFill>
                  <a:srgbClr val="080A0A"/>
                </a:solidFill>
                <a:latin typeface="Times New Roman"/>
                <a:cs typeface="Times New Roman"/>
              </a:rPr>
              <a:t>it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Miidiirliikleri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tarafmdan</a:t>
            </a:r>
            <a:r>
              <a:rPr dirty="0" sz="1150" spc="11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veritir.</a:t>
            </a:r>
            <a:endParaRPr sz="1150">
              <a:latin typeface="Times New Roman"/>
              <a:cs typeface="Times New Roman"/>
            </a:endParaRPr>
          </a:p>
          <a:p>
            <a:pPr algn="just" marL="876300" indent="-276225">
              <a:lnSpc>
                <a:spcPts val="1225"/>
              </a:lnSpc>
              <a:buAutoNum type="arabicParenBoth" startAt="7"/>
              <a:tabLst>
                <a:tab pos="876935" algn="l"/>
              </a:tabLst>
            </a:pP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Ba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vuruya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konu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iiriinlerin,</a:t>
            </a:r>
            <a:r>
              <a:rPr dirty="0" sz="1150" spc="24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teknik 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mevzuatma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uygun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 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giiventi</a:t>
            </a:r>
            <a:r>
              <a:rPr dirty="0" sz="1150" spc="12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oldugunun</a:t>
            </a:r>
            <a:endParaRPr sz="1150">
              <a:latin typeface="Times New Roman"/>
              <a:cs typeface="Times New Roman"/>
            </a:endParaRPr>
          </a:p>
          <a:p>
            <a:pPr algn="just" marL="127635" marR="65405" indent="26670">
              <a:lnSpc>
                <a:spcPct val="91300"/>
              </a:lnSpc>
              <a:spcBef>
                <a:spcPts val="85"/>
              </a:spcBef>
            </a:pP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dogrulanmas1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amac1yla;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iiriin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ve/veya nihai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iiriine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iti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kin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a amasmda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sunulan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belgeler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haricinde soz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konusu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dogrulamay1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saglayacak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ilave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bilgi/belgeye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ihtiya9 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duyuldugunda, </a:t>
            </a:r>
            <a:r>
              <a:rPr dirty="0" sz="1350" spc="5">
                <a:solidFill>
                  <a:srgbClr val="080A0A"/>
                </a:solidFill>
                <a:latin typeface="Arial"/>
                <a:cs typeface="Arial"/>
              </a:rPr>
              <a:t>ii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Miidiirliigiince teknik mevzuat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gereklerine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ili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kin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belge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dokiimanlar 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firmadan talep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edilip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(teknik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dosya,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uygunluk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beyanlan,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sertifikalan,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test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raporlan, vb.)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incelenerek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ve/veya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firma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tesisi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ziyaret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edilerek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bu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dogrulamalar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saglamr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(Bu </a:t>
            </a:r>
            <a:r>
              <a:rPr dirty="0" sz="1150" spc="-40">
                <a:solidFill>
                  <a:srgbClr val="080A0A"/>
                </a:solidFill>
                <a:latin typeface="Times New Roman"/>
                <a:cs typeface="Times New Roman"/>
              </a:rPr>
              <a:t>f1kra 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talep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edilen bilgi/belgeler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e-posta,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dilekr;e, </a:t>
            </a:r>
            <a:r>
              <a:rPr dirty="0" sz="1150" spc="-45">
                <a:solidFill>
                  <a:srgbClr val="080A0A"/>
                </a:solidFill>
                <a:latin typeface="Times New Roman"/>
                <a:cs typeface="Times New Roman"/>
              </a:rPr>
              <a:t>yaz1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vb.ile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iletilmesi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kabul</a:t>
            </a:r>
            <a:r>
              <a:rPr dirty="0" sz="1150" spc="-8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edilebilir.)</a:t>
            </a:r>
            <a:endParaRPr sz="1150">
              <a:latin typeface="Times New Roman"/>
              <a:cs typeface="Times New Roman"/>
            </a:endParaRPr>
          </a:p>
          <a:p>
            <a:pPr algn="just" marL="99695" marR="52069" indent="470534">
              <a:lnSpc>
                <a:spcPts val="1290"/>
              </a:lnSpc>
              <a:spcBef>
                <a:spcPts val="25"/>
              </a:spcBef>
              <a:buAutoNum type="arabicParenBoth" startAt="8"/>
              <a:tabLst>
                <a:tab pos="826135" algn="l"/>
              </a:tabLst>
            </a:pP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ihtiyay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duyulmas1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halinde kapasite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raporlan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ile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ilgili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olarak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raporunu 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diizenleyen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Sanayi/Ticaret/Sanayi</a:t>
            </a:r>
            <a:r>
              <a:rPr dirty="0" sz="1150" spc="2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 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Ticaret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Odalan 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ile Tiirkiye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Odalar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ve</a:t>
            </a:r>
            <a:r>
              <a:rPr dirty="0" sz="1150" spc="21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Borsalar</a:t>
            </a:r>
            <a:endParaRPr sz="1150">
              <a:latin typeface="Times New Roman"/>
              <a:cs typeface="Times New Roman"/>
            </a:endParaRPr>
          </a:p>
          <a:p>
            <a:pPr algn="just" marL="83820">
              <a:lnSpc>
                <a:spcPts val="1205"/>
              </a:lnSpc>
            </a:pPr>
            <a:r>
              <a:rPr dirty="0" sz="1150" spc="30" i="1">
                <a:solidFill>
                  <a:srgbClr val="080A0A"/>
                </a:solidFill>
                <a:latin typeface="Times New Roman"/>
                <a:cs typeface="Times New Roman"/>
              </a:rPr>
              <a:t>Birligi'nden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(TOBB) </a:t>
            </a:r>
            <a:r>
              <a:rPr dirty="0" sz="1100" spc="20" i="1">
                <a:solidFill>
                  <a:srgbClr val="080A0A"/>
                </a:solidFill>
                <a:latin typeface="Times New Roman"/>
                <a:cs typeface="Times New Roman"/>
              </a:rPr>
              <a:t>bilgi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00" spc="30" i="1">
                <a:solidFill>
                  <a:srgbClr val="080A0A"/>
                </a:solidFill>
                <a:latin typeface="Times New Roman"/>
                <a:cs typeface="Times New Roman"/>
              </a:rPr>
              <a:t>teyit</a:t>
            </a:r>
            <a:r>
              <a:rPr dirty="0" sz="1100" spc="110" i="1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istenir.</a:t>
            </a:r>
            <a:endParaRPr sz="1150">
              <a:latin typeface="Times New Roman"/>
              <a:cs typeface="Times New Roman"/>
            </a:endParaRPr>
          </a:p>
          <a:p>
            <a:pPr algn="just" marL="12700" marR="9525" indent="501015">
              <a:lnSpc>
                <a:spcPct val="94400"/>
              </a:lnSpc>
              <a:spcBef>
                <a:spcPts val="5"/>
              </a:spcBef>
              <a:buSzPct val="91304"/>
              <a:buFont typeface="Arial"/>
              <a:buAutoNum type="arabicParenBoth" startAt="9"/>
              <a:tabLst>
                <a:tab pos="765175" algn="l"/>
              </a:tabLst>
            </a:pP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kriterlerine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gore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giinde 8 saat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300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 giinii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iizerinden hesab1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yap1lan  </a:t>
            </a:r>
            <a:r>
              <a:rPr dirty="0" sz="1150" spc="20" i="1">
                <a:solidFill>
                  <a:srgbClr val="080A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10" i="1">
                <a:solidFill>
                  <a:srgbClr val="080A0A"/>
                </a:solidFill>
                <a:latin typeface="Times New Roman"/>
                <a:cs typeface="Times New Roman"/>
              </a:rPr>
              <a:t>raporlanndaki </a:t>
            </a:r>
            <a:r>
              <a:rPr dirty="0" sz="1150" i="1">
                <a:solidFill>
                  <a:srgbClr val="080A0A"/>
                </a:solidFill>
                <a:latin typeface="Times New Roman"/>
                <a:cs typeface="Times New Roman"/>
              </a:rPr>
              <a:t>bilgilere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gore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tesisin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iki veya </a:t>
            </a:r>
            <a:r>
              <a:rPr dirty="0" sz="1150" spc="-40">
                <a:solidFill>
                  <a:srgbClr val="080A0A"/>
                </a:solidFill>
                <a:latin typeface="Times New Roman"/>
                <a:cs typeface="Times New Roman"/>
              </a:rPr>
              <a:t>iii;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vardiya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9ah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mas1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halinde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ne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kadar 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yaptlabilecegi, </a:t>
            </a:r>
            <a:r>
              <a:rPr dirty="0" sz="1150" spc="15">
                <a:solidFill>
                  <a:srgbClr val="9AA1A1"/>
                </a:solidFill>
                <a:latin typeface="Times New Roman"/>
                <a:cs typeface="Times New Roman"/>
              </a:rPr>
              <a:t>.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talebi iizerine</a:t>
            </a:r>
            <a:r>
              <a:rPr dirty="0" sz="1150" spc="2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ilgili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Sanayi/Ticaret/Sanayi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Ticaret 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Odasmca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tespit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edilir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ilgili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oda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verilen </a:t>
            </a:r>
            <a:r>
              <a:rPr dirty="0" sz="1150" spc="40">
                <a:solidFill>
                  <a:srgbClr val="080A0A"/>
                </a:solidFill>
                <a:latin typeface="Times New Roman"/>
                <a:cs typeface="Times New Roman"/>
              </a:rPr>
              <a:t>ayn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bir 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yaz1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ile sanayici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ii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Miidiirliigiine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sunulur</a:t>
            </a:r>
            <a:r>
              <a:rPr dirty="0" sz="1150" spc="20">
                <a:solidFill>
                  <a:srgbClr val="343634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algn="just" marL="69850" marR="5080" indent="442595">
              <a:lnSpc>
                <a:spcPts val="1310"/>
              </a:lnSpc>
              <a:spcBef>
                <a:spcPts val="30"/>
              </a:spcBef>
              <a:buAutoNum type="arabicParenBoth" startAt="9"/>
              <a:tabLst>
                <a:tab pos="869950" algn="l"/>
              </a:tabLst>
            </a:pP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raporundaki</a:t>
            </a:r>
            <a:r>
              <a:rPr dirty="0" sz="1150" spc="2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farkh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iiriinler </a:t>
            </a:r>
            <a:r>
              <a:rPr dirty="0" sz="1150" spc="-35">
                <a:solidFill>
                  <a:srgbClr val="080A0A"/>
                </a:solidFill>
                <a:latin typeface="Times New Roman"/>
                <a:cs typeface="Times New Roman"/>
              </a:rPr>
              <a:t>ir;in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yaptlan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iiretim 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girdisi 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birden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fazla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tedarikr;i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saglan1yorsa,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farkh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tedarikr;ilerin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temin</a:t>
            </a:r>
            <a:endParaRPr sz="1150">
              <a:latin typeface="Times New Roman"/>
              <a:cs typeface="Times New Roman"/>
            </a:endParaRPr>
          </a:p>
          <a:p>
            <a:pPr algn="just" marL="69850">
              <a:lnSpc>
                <a:spcPts val="1290"/>
              </a:lnSpc>
            </a:pP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mik.tarlarmm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toplammm 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kapasite</a:t>
            </a:r>
            <a:r>
              <a:rPr dirty="0" sz="1150" spc="2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raporundaki toplam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miktan</a:t>
            </a:r>
            <a:r>
              <a:rPr dirty="0" sz="1150" spc="29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ger;mediginin</a:t>
            </a:r>
            <a:endParaRPr sz="1150">
              <a:latin typeface="Times New Roman"/>
              <a:cs typeface="Times New Roman"/>
            </a:endParaRPr>
          </a:p>
          <a:p>
            <a:pPr algn="just" marL="72390" marR="8890" indent="-2540">
              <a:lnSpc>
                <a:spcPts val="1360"/>
              </a:lnSpc>
              <a:spcBef>
                <a:spcPts val="50"/>
              </a:spcBef>
            </a:pP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kontroliiniin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yapilmas1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saglamr.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Bu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maddede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belirtilen bilgi/belgelerin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eksik/hatah/uygunsuz 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oldugunun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tespit edilmesi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durumunda,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gerekr;esi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sahibine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iletilerek </a:t>
            </a:r>
            <a:r>
              <a:rPr dirty="0" sz="1150" spc="55">
                <a:solidFill>
                  <a:srgbClr val="080A0A"/>
                </a:solidFill>
                <a:latin typeface="Times New Roman"/>
                <a:cs typeface="Times New Roman"/>
              </a:rPr>
              <a:t>ba </a:t>
            </a:r>
            <a:r>
              <a:rPr dirty="0" sz="1150" spc="50">
                <a:solidFill>
                  <a:srgbClr val="080A0A"/>
                </a:solidFill>
                <a:latin typeface="Times New Roman"/>
                <a:cs typeface="Times New Roman"/>
              </a:rPr>
              <a:t>vuru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iptal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edilir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55">
                <a:solidFill>
                  <a:srgbClr val="080A0A"/>
                </a:solidFill>
                <a:latin typeface="Times New Roman"/>
                <a:cs typeface="Times New Roman"/>
              </a:rPr>
              <a:t>lem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sonlandmhr.</a:t>
            </a:r>
            <a:endParaRPr sz="1150">
              <a:latin typeface="Times New Roman"/>
              <a:cs typeface="Times New Roman"/>
            </a:endParaRPr>
          </a:p>
          <a:p>
            <a:pPr algn="just" marL="827405" indent="-309245">
              <a:lnSpc>
                <a:spcPts val="1310"/>
              </a:lnSpc>
              <a:buAutoNum type="arabicParenBoth" startAt="11"/>
              <a:tabLst>
                <a:tab pos="828040" algn="l"/>
              </a:tabLst>
            </a:pPr>
            <a:r>
              <a:rPr dirty="0" sz="1150" spc="-35">
                <a:solidFill>
                  <a:srgbClr val="080A0A"/>
                </a:solidFill>
                <a:latin typeface="Times New Roman"/>
                <a:cs typeface="Times New Roman"/>
              </a:rPr>
              <a:t>Bakanhg1m1z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gorev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yetki alanmda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yer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almayan nihai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iiriinlerde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kullamlacak</a:t>
            </a:r>
            <a:endParaRPr sz="1150">
              <a:latin typeface="Times New Roman"/>
              <a:cs typeface="Times New Roman"/>
            </a:endParaRPr>
          </a:p>
          <a:p>
            <a:pPr algn="just" marL="69850" marR="6985" indent="2540">
              <a:lnSpc>
                <a:spcPct val="99600"/>
              </a:lnSpc>
              <a:spcBef>
                <a:spcPts val="5"/>
              </a:spcBef>
            </a:pP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iiriinler iyin Dretim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On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inceleme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Raporu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olan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vurularda, </a:t>
            </a:r>
            <a:r>
              <a:rPr dirty="0" sz="1150" spc="40">
                <a:solidFill>
                  <a:srgbClr val="080A0A"/>
                </a:solidFill>
                <a:latin typeface="Times New Roman"/>
                <a:cs typeface="Times New Roman"/>
              </a:rPr>
              <a:t>2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nci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maddenin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birinci fikrasmm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(d)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bendi, aym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maddenin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dordiincii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yedinci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f1kralanndaki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gereklilikler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ba vuru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kontroliinde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il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Miidiirliiklerince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aranmaz.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TSE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tarafmdan diizenlenen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ve  </a:t>
            </a:r>
            <a:r>
              <a:rPr dirty="0" sz="1150" spc="135">
                <a:solidFill>
                  <a:srgbClr val="080A0A"/>
                </a:solidFill>
                <a:latin typeface="Times New Roman"/>
                <a:cs typeface="Times New Roman"/>
              </a:rPr>
              <a:t>b </a:t>
            </a:r>
            <a:r>
              <a:rPr dirty="0" sz="1150" spc="125">
                <a:solidFill>
                  <a:srgbClr val="080A0A"/>
                </a:solidFill>
                <a:latin typeface="Times New Roman"/>
                <a:cs typeface="Times New Roman"/>
              </a:rPr>
              <a:t>vuru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iyin</a:t>
            </a:r>
            <a:r>
              <a:rPr dirty="0" sz="1150" spc="24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istenen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belgeler  </a:t>
            </a:r>
            <a:r>
              <a:rPr dirty="0" sz="1150" spc="-40">
                <a:solidFill>
                  <a:srgbClr val="080A0A"/>
                </a:solidFill>
                <a:latin typeface="Times New Roman"/>
                <a:cs typeface="Times New Roman"/>
              </a:rPr>
              <a:t>k1smma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yiiklenen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Dretim 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40">
                <a:solidFill>
                  <a:srgbClr val="080A0A"/>
                </a:solidFill>
                <a:latin typeface="Times New Roman"/>
                <a:cs typeface="Times New Roman"/>
              </a:rPr>
              <a:t>On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inceleme 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Raporuna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istinaden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uygun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varsay1hr.</a:t>
            </a:r>
            <a:endParaRPr sz="1150">
              <a:latin typeface="Times New Roman"/>
              <a:cs typeface="Times New Roman"/>
            </a:endParaRPr>
          </a:p>
          <a:p>
            <a:pPr algn="just" marL="73025" marR="20320" indent="436245">
              <a:lnSpc>
                <a:spcPts val="1360"/>
              </a:lnSpc>
              <a:spcBef>
                <a:spcPts val="65"/>
              </a:spcBef>
              <a:buAutoNum type="arabicParenBoth" startAt="12"/>
              <a:tabLst>
                <a:tab pos="825500" algn="l"/>
              </a:tabLst>
            </a:pP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Bu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lemlere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gore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girdisi muafiyet </a:t>
            </a:r>
            <a:r>
              <a:rPr dirty="0" sz="1150" spc="-60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dilzenlenip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diizenlenmeyecegi 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hususuna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il Miidilrliikleri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karar</a:t>
            </a:r>
            <a:r>
              <a:rPr dirty="0" sz="1150" spc="28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verilir.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513080">
              <a:lnSpc>
                <a:spcPts val="1160"/>
              </a:lnSpc>
            </a:pPr>
            <a:r>
              <a:rPr dirty="0" sz="1100" spc="25" b="1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30" b="1">
                <a:solidFill>
                  <a:srgbClr val="080A0A"/>
                </a:solidFill>
                <a:latin typeface="Times New Roman"/>
                <a:cs typeface="Times New Roman"/>
              </a:rPr>
              <a:t>Yaz1smm</a:t>
            </a:r>
            <a:r>
              <a:rPr dirty="0" sz="1100" spc="185" b="1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80A0A"/>
                </a:solidFill>
                <a:latin typeface="Times New Roman"/>
                <a:cs typeface="Times New Roman"/>
              </a:rPr>
              <a:t>Dilzenlenmesi</a:t>
            </a:r>
            <a:endParaRPr sz="1100">
              <a:latin typeface="Times New Roman"/>
              <a:cs typeface="Times New Roman"/>
            </a:endParaRPr>
          </a:p>
          <a:p>
            <a:pPr marL="513080">
              <a:lnSpc>
                <a:spcPts val="1639"/>
              </a:lnSpc>
            </a:pPr>
            <a:r>
              <a:rPr dirty="0" sz="1100" spc="35" b="1">
                <a:solidFill>
                  <a:srgbClr val="080A0A"/>
                </a:solidFill>
                <a:latin typeface="Times New Roman"/>
                <a:cs typeface="Times New Roman"/>
              </a:rPr>
              <a:t>Madde </a:t>
            </a:r>
            <a:r>
              <a:rPr dirty="0" sz="1100" spc="25" b="1">
                <a:solidFill>
                  <a:srgbClr val="080A0A"/>
                </a:solidFill>
                <a:latin typeface="Times New Roman"/>
                <a:cs typeface="Times New Roman"/>
              </a:rPr>
              <a:t>3- </a:t>
            </a:r>
            <a:r>
              <a:rPr dirty="0" sz="1200" spc="20">
                <a:solidFill>
                  <a:srgbClr val="080A0A"/>
                </a:solidFill>
                <a:latin typeface="Times New Roman"/>
                <a:cs typeface="Times New Roman"/>
              </a:rPr>
              <a:t>(I)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Teknoloji </a:t>
            </a:r>
            <a:r>
              <a:rPr dirty="0" sz="1500" spc="-345">
                <a:solidFill>
                  <a:srgbClr val="080A0A"/>
                </a:solidFill>
                <a:latin typeface="Times New Roman"/>
                <a:cs typeface="Times New Roman"/>
              </a:rPr>
              <a:t>11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Miidiirlilklerince;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901" y="9315222"/>
            <a:ext cx="5399405" cy="306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445">
              <a:lnSpc>
                <a:spcPct val="100000"/>
              </a:lnSpc>
              <a:spcBef>
                <a:spcPts val="100"/>
              </a:spcBef>
            </a:pPr>
            <a:r>
              <a:rPr dirty="0" sz="850" spc="-80">
                <a:solidFill>
                  <a:srgbClr val="4B1515"/>
                </a:solidFill>
                <a:latin typeface="Times New Roman"/>
                <a:cs typeface="Times New Roman"/>
              </a:rPr>
              <a:t>Ou </a:t>
            </a:r>
            <a:r>
              <a:rPr dirty="0" sz="850" spc="-30">
                <a:solidFill>
                  <a:srgbClr val="4B1515"/>
                </a:solidFill>
                <a:latin typeface="Times New Roman"/>
                <a:cs typeface="Times New Roman"/>
              </a:rPr>
              <a:t>b</a:t>
            </a:r>
            <a:r>
              <a:rPr dirty="0" sz="850" spc="-30">
                <a:solidFill>
                  <a:srgbClr val="6B1F1F"/>
                </a:solidFill>
                <a:latin typeface="Times New Roman"/>
                <a:cs typeface="Times New Roman"/>
              </a:rPr>
              <a:t>eig</a:t>
            </a:r>
            <a:r>
              <a:rPr dirty="0" sz="850" spc="-30">
                <a:solidFill>
                  <a:srgbClr val="852F2B"/>
                </a:solidFill>
                <a:latin typeface="Times New Roman"/>
                <a:cs typeface="Times New Roman"/>
              </a:rPr>
              <a:t>e </a:t>
            </a:r>
            <a:r>
              <a:rPr dirty="0" sz="850" spc="-90">
                <a:solidFill>
                  <a:srgbClr val="6B1F1F"/>
                </a:solidFill>
                <a:latin typeface="Times New Roman"/>
                <a:cs typeface="Times New Roman"/>
              </a:rPr>
              <a:t>gi.i </a:t>
            </a:r>
            <a:r>
              <a:rPr dirty="0" sz="850" spc="-45">
                <a:solidFill>
                  <a:srgbClr val="6B1F1F"/>
                </a:solidFill>
                <a:latin typeface="Times New Roman"/>
                <a:cs typeface="Times New Roman"/>
              </a:rPr>
              <a:t>v</a:t>
            </a:r>
            <a:r>
              <a:rPr dirty="0" sz="850" spc="-45">
                <a:solidFill>
                  <a:srgbClr val="852F2B"/>
                </a:solidFill>
                <a:latin typeface="Times New Roman"/>
                <a:cs typeface="Times New Roman"/>
              </a:rPr>
              <a:t>e</a:t>
            </a:r>
            <a:r>
              <a:rPr dirty="0" sz="850" spc="-45">
                <a:solidFill>
                  <a:srgbClr val="4B1515"/>
                </a:solidFill>
                <a:latin typeface="Times New Roman"/>
                <a:cs typeface="Times New Roman"/>
              </a:rPr>
              <a:t>nli </a:t>
            </a:r>
            <a:r>
              <a:rPr dirty="0" sz="850" spc="-30">
                <a:solidFill>
                  <a:srgbClr val="6B1F1F"/>
                </a:solidFill>
                <a:latin typeface="Times New Roman"/>
                <a:cs typeface="Times New Roman"/>
              </a:rPr>
              <a:t>c</a:t>
            </a:r>
            <a:r>
              <a:rPr dirty="0" sz="850" spc="-30">
                <a:solidFill>
                  <a:srgbClr val="34080A"/>
                </a:solidFill>
                <a:latin typeface="Times New Roman"/>
                <a:cs typeface="Times New Roman"/>
              </a:rPr>
              <a:t>l</a:t>
            </a:r>
            <a:r>
              <a:rPr dirty="0" sz="850" spc="-30">
                <a:solidFill>
                  <a:srgbClr val="6B1F1F"/>
                </a:solidFill>
                <a:latin typeface="Times New Roman"/>
                <a:cs typeface="Times New Roman"/>
              </a:rPr>
              <a:t>ek</a:t>
            </a:r>
            <a:r>
              <a:rPr dirty="0" sz="850" spc="-30">
                <a:solidFill>
                  <a:srgbClr val="4B1515"/>
                </a:solidFill>
                <a:latin typeface="Times New Roman"/>
                <a:cs typeface="Times New Roman"/>
              </a:rPr>
              <a:t>t</a:t>
            </a:r>
            <a:r>
              <a:rPr dirty="0" sz="850" spc="-30">
                <a:solidFill>
                  <a:srgbClr val="6B1F1F"/>
                </a:solidFill>
                <a:latin typeface="Times New Roman"/>
                <a:cs typeface="Times New Roman"/>
              </a:rPr>
              <a:t>ro</a:t>
            </a:r>
            <a:r>
              <a:rPr dirty="0" sz="850" spc="-30">
                <a:solidFill>
                  <a:srgbClr val="34080A"/>
                </a:solidFill>
                <a:latin typeface="Times New Roman"/>
                <a:cs typeface="Times New Roman"/>
              </a:rPr>
              <a:t>ni </a:t>
            </a:r>
            <a:r>
              <a:rPr dirty="0" sz="850" spc="-80">
                <a:solidFill>
                  <a:srgbClr val="6B1F1F"/>
                </a:solidFill>
                <a:latin typeface="Times New Roman"/>
                <a:cs typeface="Times New Roman"/>
              </a:rPr>
              <a:t>k </a:t>
            </a:r>
            <a:r>
              <a:rPr dirty="0" sz="800" spc="-40">
                <a:solidFill>
                  <a:srgbClr val="4B1515"/>
                </a:solidFill>
                <a:latin typeface="Times New Roman"/>
                <a:cs typeface="Times New Roman"/>
              </a:rPr>
              <a:t>im </a:t>
            </a:r>
            <a:r>
              <a:rPr dirty="0" sz="800" spc="-5">
                <a:solidFill>
                  <a:srgbClr val="6B1F1F"/>
                </a:solidFill>
                <a:latin typeface="Times New Roman"/>
                <a:cs typeface="Times New Roman"/>
              </a:rPr>
              <a:t>za </a:t>
            </a:r>
            <a:r>
              <a:rPr dirty="0" sz="850" spc="-20">
                <a:solidFill>
                  <a:srgbClr val="4B1515"/>
                </a:solidFill>
                <a:latin typeface="Times New Roman"/>
                <a:cs typeface="Times New Roman"/>
              </a:rPr>
              <a:t>il</a:t>
            </a:r>
            <a:r>
              <a:rPr dirty="0" sz="850" spc="-20">
                <a:solidFill>
                  <a:srgbClr val="6B1F1F"/>
                </a:solidFill>
                <a:latin typeface="Times New Roman"/>
                <a:cs typeface="Times New Roman"/>
              </a:rPr>
              <a:t>e </a:t>
            </a:r>
            <a:r>
              <a:rPr dirty="0" sz="850" spc="-110">
                <a:solidFill>
                  <a:srgbClr val="34080A"/>
                </a:solidFill>
                <a:latin typeface="Times New Roman"/>
                <a:cs typeface="Times New Roman"/>
              </a:rPr>
              <a:t>i111</a:t>
            </a:r>
            <a:r>
              <a:rPr dirty="0" sz="850" spc="-110">
                <a:solidFill>
                  <a:srgbClr val="852F2B"/>
                </a:solidFill>
                <a:latin typeface="Times New Roman"/>
                <a:cs typeface="Times New Roman"/>
              </a:rPr>
              <a:t>z</a:t>
            </a:r>
            <a:r>
              <a:rPr dirty="0" sz="850" spc="-110">
                <a:solidFill>
                  <a:srgbClr val="6B1F1F"/>
                </a:solidFill>
                <a:latin typeface="Times New Roman"/>
                <a:cs typeface="Times New Roman"/>
              </a:rPr>
              <a:t>a</a:t>
            </a:r>
            <a:r>
              <a:rPr dirty="0" sz="850" spc="-110">
                <a:solidFill>
                  <a:srgbClr val="34080A"/>
                </a:solidFill>
                <a:latin typeface="Times New Roman"/>
                <a:cs typeface="Times New Roman"/>
              </a:rPr>
              <a:t>l</a:t>
            </a:r>
            <a:r>
              <a:rPr dirty="0" sz="850" spc="-110">
                <a:solidFill>
                  <a:srgbClr val="6B1F1F"/>
                </a:solidFill>
                <a:latin typeface="Times New Roman"/>
                <a:cs typeface="Times New Roman"/>
              </a:rPr>
              <a:t>a</a:t>
            </a:r>
            <a:r>
              <a:rPr dirty="0" sz="850" spc="-110">
                <a:solidFill>
                  <a:srgbClr val="4B1515"/>
                </a:solidFill>
                <a:latin typeface="Times New Roman"/>
                <a:cs typeface="Times New Roman"/>
              </a:rPr>
              <a:t>nn11</a:t>
            </a:r>
            <a:r>
              <a:rPr dirty="0" sz="850" spc="-105">
                <a:solidFill>
                  <a:srgbClr val="4B1515"/>
                </a:solidFill>
                <a:latin typeface="Times New Roman"/>
                <a:cs typeface="Times New Roman"/>
              </a:rPr>
              <a:t> </a:t>
            </a:r>
            <a:r>
              <a:rPr dirty="0" sz="850" spc="-105">
                <a:solidFill>
                  <a:srgbClr val="34080A"/>
                </a:solidFill>
                <a:latin typeface="Times New Roman"/>
                <a:cs typeface="Times New Roman"/>
              </a:rPr>
              <a:t>11</a:t>
            </a:r>
            <a:r>
              <a:rPr dirty="0" sz="850" spc="-105">
                <a:solidFill>
                  <a:srgbClr val="6B1F1F"/>
                </a:solidFill>
                <a:latin typeface="Times New Roman"/>
                <a:cs typeface="Times New Roman"/>
              </a:rPr>
              <a:t>r</a:t>
            </a:r>
            <a:r>
              <a:rPr dirty="0" sz="850" spc="-105">
                <a:solidFill>
                  <a:srgbClr val="80606B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dirty="0" u="heavy" sz="850" spc="-35" b="1">
                <a:solidFill>
                  <a:srgbClr val="080A0A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850" spc="-75" b="1">
                <a:solidFill>
                  <a:srgbClr val="080A0A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Dogrulama</a:t>
            </a:r>
            <a:r>
              <a:rPr dirty="0" sz="850" spc="-75" b="1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50" spc="-100" b="1">
                <a:solidFill>
                  <a:srgbClr val="080A0A"/>
                </a:solidFill>
                <a:latin typeface="Times New Roman"/>
                <a:cs typeface="Times New Roman"/>
              </a:rPr>
              <a:t>K.odu: </a:t>
            </a:r>
            <a:r>
              <a:rPr dirty="0" sz="950" spc="-45" b="1">
                <a:solidFill>
                  <a:srgbClr val="080A0A"/>
                </a:solidFill>
                <a:latin typeface="Times New Roman"/>
                <a:cs typeface="Times New Roman"/>
              </a:rPr>
              <a:t>B72F779E-8970-46SA-9824-3CSB </a:t>
            </a:r>
            <a:r>
              <a:rPr dirty="0" sz="950" spc="-75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850" spc="-100" b="1">
                <a:solidFill>
                  <a:srgbClr val="080A0A"/>
                </a:solidFill>
                <a:latin typeface="Times New Roman"/>
                <a:cs typeface="Times New Roman"/>
              </a:rPr>
              <a:t>6 </a:t>
            </a:r>
            <a:r>
              <a:rPr dirty="0" sz="850" spc="20" b="1">
                <a:solidFill>
                  <a:srgbClr val="080A0A"/>
                </a:solidFill>
                <a:latin typeface="Times New Roman"/>
                <a:cs typeface="Times New Roman"/>
              </a:rPr>
              <a:t>l </a:t>
            </a:r>
            <a:r>
              <a:rPr dirty="0" sz="950" spc="-35" b="1">
                <a:solidFill>
                  <a:srgbClr val="080A0A"/>
                </a:solidFill>
                <a:latin typeface="Times New Roman"/>
                <a:cs typeface="Times New Roman"/>
              </a:rPr>
              <a:t>828DC </a:t>
            </a:r>
            <a:r>
              <a:rPr dirty="0" u="heavy" sz="850" spc="-35" b="1">
                <a:solidFill>
                  <a:srgbClr val="080A0A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850" spc="-95" b="1">
                <a:solidFill>
                  <a:srgbClr val="080A0A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DoQmlama </a:t>
            </a:r>
            <a:r>
              <a:rPr dirty="0" u="heavy" sz="850" spc="-70" b="1">
                <a:solidFill>
                  <a:srgbClr val="080A0A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Adresi</a:t>
            </a:r>
            <a:r>
              <a:rPr dirty="0" u="heavy" sz="850" spc="-70" b="1">
                <a:solidFill>
                  <a:srgbClr val="464444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u="heavy" sz="850" spc="-70" b="1">
                <a:solidFill>
                  <a:srgbClr val="080A0A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https</a:t>
            </a:r>
            <a:r>
              <a:rPr dirty="0" u="heavy" sz="850" spc="-145" b="1">
                <a:solidFill>
                  <a:srgbClr val="080A0A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850" spc="-40" b="1">
                <a:solidFill>
                  <a:srgbClr val="080A0A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://c-belge</a:t>
            </a:r>
            <a:r>
              <a:rPr dirty="0" u="heavy" sz="850" spc="-40" b="1">
                <a:solidFill>
                  <a:srgbClr val="464444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50" spc="-40" b="1">
                <a:solidFill>
                  <a:srgbClr val="1C1C1C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sanayi</a:t>
            </a:r>
            <a:r>
              <a:rPr dirty="0" u="heavy" sz="850" spc="-40" b="1">
                <a:solidFill>
                  <a:srgbClr val="343634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50" spc="-40" b="1">
                <a:solidFill>
                  <a:srgbClr val="080A0A"/>
                </a:solidFill>
                <a:uFill>
                  <a:solidFill>
                    <a:srgbClr val="080A0A"/>
                  </a:solidFill>
                </a:uFill>
                <a:latin typeface="Times New Roman"/>
                <a:cs typeface="Times New Roman"/>
              </a:rPr>
              <a:t>gov.tr/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9675" y="9590578"/>
            <a:ext cx="450850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080A0A"/>
                </a:solidFill>
                <a:latin typeface="Times New Roman"/>
                <a:cs typeface="Times New Roman"/>
              </a:rPr>
              <a:t>Mustafa </a:t>
            </a:r>
            <a:r>
              <a:rPr dirty="0" sz="800" spc="-20">
                <a:solidFill>
                  <a:srgbClr val="080A0A"/>
                </a:solidFill>
                <a:latin typeface="Times New Roman"/>
                <a:cs typeface="Times New Roman"/>
              </a:rPr>
              <a:t>Kemal Mahallcsi </a:t>
            </a:r>
            <a:r>
              <a:rPr dirty="0" sz="800" spc="-15">
                <a:solidFill>
                  <a:srgbClr val="080A0A"/>
                </a:solidFill>
                <a:latin typeface="Times New Roman"/>
                <a:cs typeface="Times New Roman"/>
              </a:rPr>
              <a:t>Dumlupinar </a:t>
            </a:r>
            <a:r>
              <a:rPr dirty="0" sz="800">
                <a:solidFill>
                  <a:srgbClr val="1C1C1C"/>
                </a:solidFill>
                <a:latin typeface="Times New Roman"/>
                <a:cs typeface="Times New Roman"/>
              </a:rPr>
              <a:t>Bulvan </a:t>
            </a:r>
            <a:r>
              <a:rPr dirty="0" sz="800" spc="-5">
                <a:solidFill>
                  <a:srgbClr val="1C1C1C"/>
                </a:solidFill>
                <a:latin typeface="Times New Roman"/>
                <a:cs typeface="Times New Roman"/>
              </a:rPr>
              <a:t>Eskifchir </a:t>
            </a:r>
            <a:r>
              <a:rPr dirty="0" sz="800" spc="-40">
                <a:solidFill>
                  <a:srgbClr val="080A0A"/>
                </a:solidFill>
                <a:latin typeface="Times New Roman"/>
                <a:cs typeface="Times New Roman"/>
              </a:rPr>
              <a:t>Yolu </a:t>
            </a:r>
            <a:r>
              <a:rPr dirty="0" sz="800" spc="-5">
                <a:solidFill>
                  <a:srgbClr val="080A0A"/>
                </a:solidFill>
                <a:latin typeface="Times New Roman"/>
                <a:cs typeface="Times New Roman"/>
              </a:rPr>
              <a:t>2151.Caddc </a:t>
            </a:r>
            <a:r>
              <a:rPr dirty="0" sz="800" spc="-15">
                <a:solidFill>
                  <a:srgbClr val="080A0A"/>
                </a:solidFill>
                <a:latin typeface="Times New Roman"/>
                <a:cs typeface="Times New Roman"/>
              </a:rPr>
              <a:t>No:154 </a:t>
            </a:r>
            <a:r>
              <a:rPr dirty="0" sz="800">
                <a:solidFill>
                  <a:srgbClr val="080A0A"/>
                </a:solidFill>
                <a:latin typeface="Times New Roman"/>
                <a:cs typeface="Times New Roman"/>
              </a:rPr>
              <a:t>06510 </a:t>
            </a:r>
            <a:r>
              <a:rPr dirty="0" sz="800" spc="-20">
                <a:solidFill>
                  <a:srgbClr val="080A0A"/>
                </a:solidFill>
                <a:latin typeface="Times New Roman"/>
                <a:cs typeface="Times New Roman"/>
              </a:rPr>
              <a:t>«;ankaya</a:t>
            </a:r>
            <a:r>
              <a:rPr dirty="0" sz="800" spc="1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080A0A"/>
                </a:solidFill>
                <a:latin typeface="Times New Roman"/>
                <a:cs typeface="Times New Roman"/>
              </a:rPr>
              <a:t>/ANKARA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61451" y="9715231"/>
          <a:ext cx="5352415" cy="617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850"/>
                <a:gridCol w="2023110"/>
                <a:gridCol w="417195"/>
                <a:gridCol w="173989"/>
              </a:tblGrid>
              <a:tr h="14492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800" spc="-15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Tclcfon</a:t>
                      </a:r>
                      <a:r>
                        <a:rPr dirty="0" sz="80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5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:03122015395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1040"/>
                        </a:lnSpc>
                      </a:pPr>
                      <a:r>
                        <a:rPr dirty="0" sz="800" spc="-1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Bilgi </a:t>
                      </a:r>
                      <a:r>
                        <a:rPr dirty="0" sz="800" spc="-5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800" spc="-15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800" spc="-15">
                          <a:solidFill>
                            <a:srgbClr val="343634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800" spc="-1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Ebru </a:t>
                      </a:r>
                      <a:r>
                        <a:rPr dirty="0" sz="800" spc="-15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EBEPERI</a:t>
                      </a:r>
                      <a:r>
                        <a:rPr dirty="0" sz="800" spc="14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2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OZTORK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08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Faks:03122015453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955"/>
                        </a:lnSpc>
                      </a:pPr>
                      <a:r>
                        <a:rPr dirty="0" sz="800" spc="-2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Milhcndis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ts val="955"/>
                        </a:lnSpc>
                      </a:pPr>
                      <a:r>
                        <a:rPr dirty="0" sz="800" spc="-5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c-posta</a:t>
                      </a:r>
                      <a:r>
                        <a:rPr dirty="0" sz="800" spc="-5">
                          <a:solidFill>
                            <a:srgbClr val="343634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: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ebru.ebepcri@sanayi</a:t>
                      </a:r>
                      <a:r>
                        <a:rPr dirty="0" sz="800" spc="-5">
                          <a:solidFill>
                            <a:srgbClr val="464444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.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gov.tr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</a:pPr>
                      <a:r>
                        <a:rPr dirty="0" sz="800" spc="-114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r>
                        <a:rPr dirty="0" sz="800" spc="-4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45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1125">
                <a:tc>
                  <a:txBody>
                    <a:bodyPr/>
                    <a:lstStyle/>
                    <a:p>
                      <a:pPr marL="31750">
                        <a:lnSpc>
                          <a:spcPts val="900"/>
                        </a:lnSpc>
                        <a:spcBef>
                          <a:spcPts val="425"/>
                        </a:spcBef>
                      </a:pPr>
                      <a:r>
                        <a:rPr dirty="0" sz="800" spc="-1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Kcp:sanayivctcknolojibakanligi.sanayiurun </a:t>
                      </a:r>
                      <a:r>
                        <a:rPr dirty="0" sz="800" spc="-3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lcri@hsOl.</a:t>
                      </a:r>
                      <a:r>
                        <a:rPr dirty="0" sz="800" spc="5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kep</a:t>
                      </a:r>
                      <a:r>
                        <a:rPr dirty="0" sz="800">
                          <a:solidFill>
                            <a:srgbClr val="343634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80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tr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ts val="900"/>
                        </a:lnSpc>
                        <a:spcBef>
                          <a:spcPts val="425"/>
                        </a:spcBef>
                      </a:pPr>
                      <a:r>
                        <a:rPr dirty="0" sz="800" spc="-1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</a:rPr>
                        <a:t>Internet adrcsi</a:t>
                      </a:r>
                      <a:r>
                        <a:rPr dirty="0" sz="800" spc="-10">
                          <a:solidFill>
                            <a:srgbClr val="343634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800" spc="35">
                          <a:solidFill>
                            <a:srgbClr val="3436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www.sanayi</a:t>
                      </a:r>
                      <a:r>
                        <a:rPr dirty="0" sz="800" spc="-10">
                          <a:solidFill>
                            <a:srgbClr val="343634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.</a:t>
                      </a:r>
                      <a:r>
                        <a:rPr dirty="0" sz="800" spc="-1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gov</a:t>
                      </a:r>
                      <a:r>
                        <a:rPr dirty="0" sz="800" spc="-10">
                          <a:solidFill>
                            <a:srgbClr val="343634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.</a:t>
                      </a:r>
                      <a:r>
                        <a:rPr dirty="0" sz="800" spc="-10">
                          <a:solidFill>
                            <a:srgbClr val="080A0A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tr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050"/>
                        </a:lnSpc>
                        <a:spcBef>
                          <a:spcPts val="275"/>
                        </a:spcBef>
                      </a:pPr>
                      <a:r>
                        <a:rPr dirty="0" sz="950" spc="-5">
                          <a:solidFill>
                            <a:srgbClr val="080A0A"/>
                          </a:solidFill>
                          <a:latin typeface="Arial"/>
                          <a:cs typeface="Arial"/>
                        </a:rPr>
                        <a:t>C!</a:t>
                      </a:r>
                      <a:r>
                        <a:rPr dirty="0" sz="950" spc="-35">
                          <a:solidFill>
                            <a:srgbClr val="080A0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6444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algn="r" marR="47625">
                        <a:lnSpc>
                          <a:spcPts val="1050"/>
                        </a:lnSpc>
                        <a:spcBef>
                          <a:spcPts val="275"/>
                        </a:spcBef>
                      </a:pPr>
                      <a:r>
                        <a:rPr dirty="0" sz="950" spc="-1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 spc="-1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10">
                          <a:solidFill>
                            <a:srgbClr val="343634"/>
                          </a:solidFill>
                          <a:latin typeface="Arial"/>
                          <a:cs typeface="Arial"/>
                        </a:rPr>
                        <a:t>·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967198" y="9577858"/>
            <a:ext cx="720725" cy="417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980"/>
              </a:lnSpc>
              <a:spcBef>
                <a:spcPts val="100"/>
              </a:spcBef>
              <a:tabLst>
                <a:tab pos="241935" algn="l"/>
              </a:tabLst>
            </a:pPr>
            <a:r>
              <a:rPr dirty="0" sz="800" spc="-5">
                <a:solidFill>
                  <a:srgbClr val="080A0A"/>
                </a:solidFill>
                <a:latin typeface="Times New Roman"/>
                <a:cs typeface="Times New Roman"/>
              </a:rPr>
              <a:t>.,	</a:t>
            </a:r>
            <a:r>
              <a:rPr dirty="0" sz="800" spc="5">
                <a:solidFill>
                  <a:srgbClr val="080A0A"/>
                </a:solidFill>
                <a:latin typeface="Times New Roman"/>
                <a:cs typeface="Times New Roman"/>
              </a:rPr>
              <a:t>"' </a:t>
            </a:r>
            <a:r>
              <a:rPr dirty="0" sz="800" spc="5">
                <a:solidFill>
                  <a:srgbClr val="343634"/>
                </a:solidFill>
                <a:latin typeface="Times New Roman"/>
                <a:cs typeface="Times New Roman"/>
              </a:rPr>
              <a:t>. </a:t>
            </a:r>
            <a:r>
              <a:rPr dirty="0" sz="800" spc="5">
                <a:solidFill>
                  <a:srgbClr val="080A0A"/>
                </a:solidFill>
                <a:latin typeface="Times New Roman"/>
                <a:cs typeface="Times New Roman"/>
              </a:rPr>
              <a:t>·</a:t>
            </a:r>
            <a:r>
              <a:rPr dirty="0" sz="800" spc="14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080A0A"/>
                </a:solidFill>
                <a:latin typeface="Times New Roman"/>
                <a:cs typeface="Times New Roman"/>
              </a:rPr>
              <a:t>,(i]</a:t>
            </a:r>
            <a:endParaRPr sz="900">
              <a:latin typeface="Times New Roman"/>
              <a:cs typeface="Times New Roman"/>
            </a:endParaRPr>
          </a:p>
          <a:p>
            <a:pPr algn="r" marL="99060" marR="35560" indent="-99060">
              <a:lnSpc>
                <a:spcPts val="1040"/>
              </a:lnSpc>
              <a:buClr>
                <a:srgbClr val="1C1C1C"/>
              </a:buClr>
              <a:buChar char="•"/>
              <a:tabLst>
                <a:tab pos="99060" algn="l"/>
              </a:tabLst>
            </a:pPr>
            <a:r>
              <a:rPr dirty="0" sz="950" spc="-50">
                <a:solidFill>
                  <a:srgbClr val="080A0A"/>
                </a:solidFill>
                <a:latin typeface="Times New Roman"/>
                <a:cs typeface="Times New Roman"/>
              </a:rPr>
              <a:t>'.</a:t>
            </a:r>
            <a:endParaRPr sz="950">
              <a:latin typeface="Times New Roman"/>
              <a:cs typeface="Times New Roman"/>
            </a:endParaRPr>
          </a:p>
          <a:p>
            <a:pPr algn="r" marR="97790">
              <a:lnSpc>
                <a:spcPct val="100000"/>
              </a:lnSpc>
              <a:spcBef>
                <a:spcPts val="105"/>
              </a:spcBef>
            </a:pPr>
            <a:r>
              <a:rPr dirty="0" sz="800" spc="-10">
                <a:solidFill>
                  <a:srgbClr val="1C1C1C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4615" y="10172962"/>
            <a:ext cx="113664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960" indent="-48895">
              <a:lnSpc>
                <a:spcPct val="100000"/>
              </a:lnSpc>
              <a:spcBef>
                <a:spcPts val="100"/>
              </a:spcBef>
              <a:buClr>
                <a:srgbClr val="1C1C1C"/>
              </a:buClr>
              <a:buChar char="•"/>
              <a:tabLst>
                <a:tab pos="61594" algn="l"/>
              </a:tabLst>
            </a:pPr>
            <a:r>
              <a:rPr dirty="0" sz="950" spc="-10">
                <a:solidFill>
                  <a:srgbClr val="858783"/>
                </a:solidFill>
                <a:latin typeface="Arial"/>
                <a:cs typeface="Arial"/>
              </a:rPr>
              <a:t>·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8352" y="194170"/>
            <a:ext cx="1952625" cy="545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4">
              <a:lnSpc>
                <a:spcPts val="700"/>
              </a:lnSpc>
              <a:spcBef>
                <a:spcPts val="100"/>
              </a:spcBef>
            </a:pPr>
            <a:r>
              <a:rPr dirty="0" sz="650" spc="-40">
                <a:solidFill>
                  <a:srgbClr val="0C0E0C"/>
                </a:solidFill>
                <a:latin typeface="Times New Roman"/>
                <a:cs typeface="Times New Roman"/>
              </a:rPr>
              <a:t>T.C </a:t>
            </a:r>
            <a:r>
              <a:rPr dirty="0" sz="650" spc="-45">
                <a:solidFill>
                  <a:srgbClr val="0C0E0C"/>
                </a:solidFill>
                <a:latin typeface="Times New Roman"/>
                <a:cs typeface="Times New Roman"/>
              </a:rPr>
              <a:t>SANA\'1 </a:t>
            </a:r>
            <a:r>
              <a:rPr dirty="0" sz="650" spc="-50">
                <a:solidFill>
                  <a:srgbClr val="0C0E0C"/>
                </a:solidFill>
                <a:latin typeface="Times New Roman"/>
                <a:cs typeface="Times New Roman"/>
              </a:rPr>
              <a:t>VE TE.ICNOIDII</a:t>
            </a:r>
            <a:r>
              <a:rPr dirty="0" sz="650" spc="-1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650" spc="-40">
                <a:solidFill>
                  <a:srgbClr val="0C0E0C"/>
                </a:solidFill>
                <a:latin typeface="Times New Roman"/>
                <a:cs typeface="Times New Roman"/>
              </a:rPr>
              <a:t>BAJU.NLIQI</a:t>
            </a:r>
            <a:endParaRPr sz="650">
              <a:latin typeface="Times New Roman"/>
              <a:cs typeface="Times New Roman"/>
            </a:endParaRPr>
          </a:p>
          <a:p>
            <a:pPr marL="21590" marR="192405" indent="-5715">
              <a:lnSpc>
                <a:spcPct val="79300"/>
              </a:lnSpc>
              <a:spcBef>
                <a:spcPts val="80"/>
              </a:spcBef>
            </a:pPr>
            <a:r>
              <a:rPr dirty="0" sz="650" spc="-25">
                <a:solidFill>
                  <a:srgbClr val="0C0E0C"/>
                </a:solidFill>
                <a:latin typeface="Times New Roman"/>
                <a:cs typeface="Times New Roman"/>
              </a:rPr>
              <a:t>Mtfloloji </a:t>
            </a:r>
            <a:r>
              <a:rPr dirty="0" sz="650" spc="-35">
                <a:solidFill>
                  <a:srgbClr val="0C0E0C"/>
                </a:solidFill>
                <a:latin typeface="Times New Roman"/>
                <a:cs typeface="Times New Roman"/>
              </a:rPr>
              <a:t>w </a:t>
            </a:r>
            <a:r>
              <a:rPr dirty="0" sz="600" spc="175">
                <a:solidFill>
                  <a:srgbClr val="0C0E0C"/>
                </a:solidFill>
                <a:latin typeface="Arial"/>
                <a:cs typeface="Arial"/>
              </a:rPr>
              <a:t>s-yi </a:t>
            </a:r>
            <a:r>
              <a:rPr dirty="0" sz="650" spc="-105">
                <a:solidFill>
                  <a:srgbClr val="0C0E0C"/>
                </a:solidFill>
                <a:latin typeface="Times New Roman"/>
                <a:cs typeface="Times New Roman"/>
              </a:rPr>
              <a:t>Or11111tri </a:t>
            </a:r>
            <a:r>
              <a:rPr dirty="0" sz="600">
                <a:solidFill>
                  <a:srgbClr val="0C0E0C"/>
                </a:solidFill>
                <a:latin typeface="Times New Roman"/>
                <a:cs typeface="Times New Roman"/>
              </a:rPr>
              <a:t>Offl1lli(i </a:t>
            </a:r>
            <a:r>
              <a:rPr dirty="0" sz="650" spc="10">
                <a:solidFill>
                  <a:srgbClr val="0C0E0C"/>
                </a:solidFill>
                <a:latin typeface="Times New Roman"/>
                <a:cs typeface="Times New Roman"/>
              </a:rPr>
              <a:t>0-1 </a:t>
            </a:r>
            <a:r>
              <a:rPr dirty="0" sz="650" spc="-20">
                <a:solidFill>
                  <a:srgbClr val="0C0E0C"/>
                </a:solidFill>
                <a:latin typeface="Times New Roman"/>
                <a:cs typeface="Times New Roman"/>
              </a:rPr>
              <a:t>Mtldedcltl  </a:t>
            </a:r>
            <a:r>
              <a:rPr dirty="0" sz="650" spc="120">
                <a:solidFill>
                  <a:srgbClr val="0C0E0C"/>
                </a:solidFill>
                <a:latin typeface="Times New Roman"/>
                <a:cs typeface="Times New Roman"/>
              </a:rPr>
              <a:t>IS.OIOOl</a:t>
            </a:r>
            <a:r>
              <a:rPr dirty="0" sz="650" spc="5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650" spc="110">
                <a:solidFill>
                  <a:srgbClr val="0C0E0C"/>
                </a:solidFill>
                <a:latin typeface="Times New Roman"/>
                <a:cs typeface="Times New Roman"/>
              </a:rPr>
              <a:t>I0.06-S-441396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2075"/>
              </a:lnSpc>
              <a:tabLst>
                <a:tab pos="371475" algn="l"/>
              </a:tabLst>
            </a:pPr>
            <a:r>
              <a:rPr dirty="0" sz="2000" spc="204">
                <a:solidFill>
                  <a:srgbClr val="0C0E0C"/>
                </a:solidFill>
                <a:latin typeface="Arial"/>
                <a:cs typeface="Arial"/>
              </a:rPr>
              <a:t>II	</a:t>
            </a:r>
            <a:r>
              <a:rPr dirty="0" sz="1950" spc="145" b="1">
                <a:solidFill>
                  <a:srgbClr val="0C0E0C"/>
                </a:solidFill>
                <a:latin typeface="Arial"/>
                <a:cs typeface="Arial"/>
              </a:rPr>
              <a:t>11111111</a:t>
            </a:r>
            <a:r>
              <a:rPr dirty="0" sz="1950" spc="-5" b="1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z="1950" spc="70" b="1">
                <a:solidFill>
                  <a:srgbClr val="0C0E0C"/>
                </a:solidFill>
                <a:latin typeface="Arial"/>
                <a:cs typeface="Arial"/>
              </a:rPr>
              <a:t>Ill</a:t>
            </a:r>
            <a:endParaRPr sz="1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0700" y="1208738"/>
            <a:ext cx="5843270" cy="7773034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69215" marR="34925" indent="492759">
              <a:lnSpc>
                <a:spcPct val="95900"/>
              </a:lnSpc>
              <a:spcBef>
                <a:spcPts val="155"/>
              </a:spcBef>
              <a:buAutoNum type="alphaLcParenR"/>
              <a:tabLst>
                <a:tab pos="735330" algn="l"/>
              </a:tabLst>
            </a:pP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Finnanm </a:t>
            </a:r>
            <a:r>
              <a:rPr dirty="0" sz="1150" spc="-15">
                <a:solidFill>
                  <a:srgbClr val="0C0E0C"/>
                </a:solidFill>
                <a:latin typeface="Times New Roman"/>
                <a:cs typeface="Times New Roman"/>
              </a:rPr>
              <a:t>ba§vuruda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belirtilen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§artlan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saglamas1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durumunda </a:t>
            </a:r>
            <a:r>
              <a:rPr dirty="0" sz="1150" spc="10">
                <a:solidFill>
                  <a:srgbClr val="282828"/>
                </a:solidFill>
                <a:latin typeface="Times New Roman"/>
                <a:cs typeface="Times New Roman"/>
              </a:rPr>
              <a:t>,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ilgili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hitaben  muafiyet istenen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iiriinlere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yllhk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azami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muafiyct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miktarlan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belirtilerek ilretim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girdisi 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muafiy</a:t>
            </a:r>
            <a:r>
              <a:rPr dirty="0" sz="1150" spc="15">
                <a:solidFill>
                  <a:srgbClr val="282828"/>
                </a:solidFill>
                <a:latin typeface="Times New Roman"/>
                <a:cs typeface="Times New Roman"/>
              </a:rPr>
              <a:t>e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t </a:t>
            </a:r>
            <a:r>
              <a:rPr dirty="0" sz="1150" spc="-80">
                <a:solidFill>
                  <a:srgbClr val="0C0E0C"/>
                </a:solidFill>
                <a:latin typeface="Times New Roman"/>
                <a:cs typeface="Times New Roman"/>
              </a:rPr>
              <a:t>ya</a:t>
            </a:r>
            <a:r>
              <a:rPr dirty="0" sz="1150" spc="-80">
                <a:solidFill>
                  <a:srgbClr val="282828"/>
                </a:solidFill>
                <a:latin typeface="Times New Roman"/>
                <a:cs typeface="Times New Roman"/>
              </a:rPr>
              <a:t>z</a:t>
            </a:r>
            <a:r>
              <a:rPr dirty="0" sz="1150" spc="-80">
                <a:solidFill>
                  <a:srgbClr val="0C0E0C"/>
                </a:solidFill>
                <a:latin typeface="Times New Roman"/>
                <a:cs typeface="Times New Roman"/>
              </a:rPr>
              <a:t>1s1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dii</a:t>
            </a:r>
            <a:r>
              <a:rPr dirty="0" sz="1150" spc="-10">
                <a:solidFill>
                  <a:srgbClr val="3A3634"/>
                </a:solidFill>
                <a:latin typeface="Times New Roman"/>
                <a:cs typeface="Times New Roman"/>
              </a:rPr>
              <a:t>ze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nlenir</a:t>
            </a:r>
            <a:r>
              <a:rPr dirty="0" sz="1150" spc="114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(Ek-1).</a:t>
            </a:r>
            <a:endParaRPr sz="1150">
              <a:latin typeface="Times New Roman"/>
              <a:cs typeface="Times New Roman"/>
            </a:endParaRPr>
          </a:p>
          <a:p>
            <a:pPr algn="just" marL="68580" marR="22860" indent="492759">
              <a:lnSpc>
                <a:spcPts val="1360"/>
              </a:lnSpc>
              <a:spcBef>
                <a:spcPts val="70"/>
              </a:spcBef>
              <a:buAutoNum type="alphaLcParenR"/>
              <a:tabLst>
                <a:tab pos="744855" algn="l"/>
              </a:tabLst>
            </a:pP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B</a:t>
            </a:r>
            <a:r>
              <a:rPr dirty="0" sz="1150" spc="10">
                <a:solidFill>
                  <a:srgbClr val="282828"/>
                </a:solidFill>
                <a:latin typeface="Times New Roman"/>
                <a:cs typeface="Times New Roman"/>
              </a:rPr>
              <a:t>e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ige od</a:t>
            </a:r>
            <a:r>
              <a:rPr dirty="0" sz="1150" spc="10">
                <a:solidFill>
                  <a:srgbClr val="282828"/>
                </a:solidFill>
                <a:latin typeface="Times New Roman"/>
                <a:cs typeface="Times New Roman"/>
              </a:rPr>
              <a:t>e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me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talebi,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DB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Onay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Ekram ilzerinden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"Nihai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Durum </a:t>
            </a:r>
            <a:r>
              <a:rPr dirty="0" sz="1150" spc="55">
                <a:solidFill>
                  <a:srgbClr val="0C0E0C"/>
                </a:solidFill>
                <a:latin typeface="Times New Roman"/>
                <a:cs typeface="Times New Roman"/>
              </a:rPr>
              <a:t>&gt;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Odeme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Talebi" 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butonu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kullamlarak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olu§turulur. Odemelcr, Dijital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Bakanhk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sayfasmdan ya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da </a:t>
            </a:r>
            <a:r>
              <a:rPr dirty="0" sz="1150" spc="-25">
                <a:solidFill>
                  <a:srgbClr val="0C0E0C"/>
                </a:solidFill>
                <a:latin typeface="Times New Roman"/>
                <a:cs typeface="Times New Roman"/>
              </a:rPr>
              <a:t>Bakanhg1m1z 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web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sayfasmda yer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alan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Odeme </a:t>
            </a:r>
            <a:r>
              <a:rPr dirty="0" sz="1150" spc="-25">
                <a:solidFill>
                  <a:srgbClr val="0C0E0C"/>
                </a:solidFill>
                <a:latin typeface="Times New Roman"/>
                <a:cs typeface="Times New Roman"/>
              </a:rPr>
              <a:t>Giri§i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sekmesinden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(Birimler </a:t>
            </a:r>
            <a:r>
              <a:rPr dirty="0" sz="1150" spc="55">
                <a:solidFill>
                  <a:srgbClr val="0C0E0C"/>
                </a:solidFill>
                <a:latin typeface="Times New Roman"/>
                <a:cs typeface="Times New Roman"/>
              </a:rPr>
              <a:t>&gt;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Yonetim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Hizmetleri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Genet  </a:t>
            </a:r>
            <a:r>
              <a:rPr dirty="0" sz="1150" spc="-15">
                <a:solidFill>
                  <a:srgbClr val="0C0E0C"/>
                </a:solidFill>
                <a:latin typeface="Times New Roman"/>
                <a:cs typeface="Times New Roman"/>
              </a:rPr>
              <a:t>Miidilrliigil </a:t>
            </a:r>
            <a:r>
              <a:rPr dirty="0" sz="1200" spc="-15">
                <a:solidFill>
                  <a:srgbClr val="0C0E0C"/>
                </a:solidFill>
                <a:latin typeface="Arial"/>
                <a:cs typeface="Arial"/>
              </a:rPr>
              <a:t>&gt;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Doner </a:t>
            </a:r>
            <a:r>
              <a:rPr dirty="0" sz="1150" spc="45">
                <a:solidFill>
                  <a:srgbClr val="0C0E0C"/>
                </a:solidFill>
                <a:latin typeface="Times New Roman"/>
                <a:cs typeface="Times New Roman"/>
              </a:rPr>
              <a:t>S</a:t>
            </a:r>
            <a:r>
              <a:rPr dirty="0" sz="1150" spc="45">
                <a:solidFill>
                  <a:srgbClr val="282828"/>
                </a:solidFill>
                <a:latin typeface="Times New Roman"/>
                <a:cs typeface="Times New Roman"/>
              </a:rPr>
              <a:t>e</a:t>
            </a:r>
            <a:r>
              <a:rPr dirty="0" sz="1150" spc="45">
                <a:solidFill>
                  <a:srgbClr val="0C0E0C"/>
                </a:solidFill>
                <a:latin typeface="Times New Roman"/>
                <a:cs typeface="Times New Roman"/>
              </a:rPr>
              <a:t>nnaye </a:t>
            </a:r>
            <a:r>
              <a:rPr dirty="0" sz="1200" spc="25">
                <a:solidFill>
                  <a:srgbClr val="0C0E0C"/>
                </a:solidFill>
                <a:latin typeface="Arial"/>
                <a:cs typeface="Arial"/>
              </a:rPr>
              <a:t>&gt;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Odeme </a:t>
            </a:r>
            <a:r>
              <a:rPr dirty="0" sz="1150" spc="-25">
                <a:solidFill>
                  <a:srgbClr val="0C0E0C"/>
                </a:solidFill>
                <a:latin typeface="Times New Roman"/>
                <a:cs typeface="Times New Roman"/>
              </a:rPr>
              <a:t>Giri§i}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kolay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tahsilat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olarak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gen;:ekle§tirilir.</a:t>
            </a:r>
            <a:endParaRPr sz="1150">
              <a:latin typeface="Times New Roman"/>
              <a:cs typeface="Times New Roman"/>
            </a:endParaRPr>
          </a:p>
          <a:p>
            <a:pPr algn="just" marL="62865" marR="24765" indent="495934">
              <a:lnSpc>
                <a:spcPts val="1360"/>
              </a:lnSpc>
              <a:spcBef>
                <a:spcPts val="5"/>
              </a:spcBef>
              <a:buAutoNum type="alphaLcParenR"/>
              <a:tabLst>
                <a:tab pos="725805" algn="l"/>
              </a:tabLst>
            </a:pP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Beige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Odeme (2.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Odeme) ger9ekle§meden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firmaya veya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temsilcisine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ilretim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girdisi  muafiyet </a:t>
            </a:r>
            <a:r>
              <a:rPr dirty="0" sz="1150" spc="-65">
                <a:solidFill>
                  <a:srgbClr val="0C0E0C"/>
                </a:solidFill>
                <a:latin typeface="Times New Roman"/>
                <a:cs typeface="Times New Roman"/>
              </a:rPr>
              <a:t>yaz1s1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verilmez</a:t>
            </a:r>
            <a:r>
              <a:rPr dirty="0" sz="1150" spc="-9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282828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algn="just" marL="552450">
              <a:lnSpc>
                <a:spcPts val="1260"/>
              </a:lnSpc>
            </a:pP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9)</a:t>
            </a:r>
            <a:r>
              <a:rPr dirty="0" sz="1150" spc="29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Odeme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durumu </a:t>
            </a:r>
            <a:r>
              <a:rPr dirty="0" sz="1150" spc="-45">
                <a:solidFill>
                  <a:srgbClr val="0C0E0C"/>
                </a:solidFill>
                <a:latin typeface="Times New Roman"/>
                <a:cs typeface="Times New Roman"/>
              </a:rPr>
              <a:t>Bakanhg1m1z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web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sayfasmda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"E-Hizmetler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&gt;</a:t>
            </a:r>
            <a:r>
              <a:rPr dirty="0" sz="1150" spc="6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e-tahsilat"</a:t>
            </a:r>
            <a:endParaRPr sz="1150">
              <a:latin typeface="Times New Roman"/>
              <a:cs typeface="Times New Roman"/>
            </a:endParaRPr>
          </a:p>
          <a:p>
            <a:pPr algn="just" marL="49530" marR="19685" indent="1270">
              <a:lnSpc>
                <a:spcPts val="1360"/>
              </a:lnSpc>
              <a:spcBef>
                <a:spcPts val="50"/>
              </a:spcBef>
            </a:pP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sekmesindeki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odeme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sorgusu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ekranmdan 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da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(Birimler </a:t>
            </a:r>
            <a:r>
              <a:rPr dirty="0" sz="1150" spc="55">
                <a:solidFill>
                  <a:srgbClr val="0C0E0C"/>
                </a:solidFill>
                <a:latin typeface="Times New Roman"/>
                <a:cs typeface="Times New Roman"/>
              </a:rPr>
              <a:t>&gt; 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Yonetim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Hizmetleri Genet  </a:t>
            </a:r>
            <a:r>
              <a:rPr dirty="0" sz="1150" spc="-15">
                <a:solidFill>
                  <a:srgbClr val="0C0E0C"/>
                </a:solidFill>
                <a:latin typeface="Times New Roman"/>
                <a:cs typeface="Times New Roman"/>
              </a:rPr>
              <a:t>Miidiirliigii </a:t>
            </a:r>
            <a:r>
              <a:rPr dirty="0" sz="1200" spc="-15">
                <a:solidFill>
                  <a:srgbClr val="0C0E0C"/>
                </a:solidFill>
                <a:latin typeface="Arial"/>
                <a:cs typeface="Arial"/>
              </a:rPr>
              <a:t>&gt;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Doner Sermaye </a:t>
            </a:r>
            <a:r>
              <a:rPr dirty="0" sz="1200" spc="20">
                <a:solidFill>
                  <a:srgbClr val="0C0E0C"/>
                </a:solidFill>
                <a:latin typeface="Arial"/>
                <a:cs typeface="Arial"/>
              </a:rPr>
              <a:t>&gt;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Odeme Sorgusu) kontrol</a:t>
            </a:r>
            <a:r>
              <a:rPr dirty="0" sz="1150" spc="17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edilebilir</a:t>
            </a:r>
            <a:r>
              <a:rPr dirty="0" sz="1150" spc="10">
                <a:solidFill>
                  <a:srgbClr val="3A3634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algn="just" marL="38100" marR="5080" indent="450850">
              <a:lnSpc>
                <a:spcPts val="1340"/>
              </a:lnSpc>
              <a:spcBef>
                <a:spcPts val="20"/>
              </a:spcBef>
              <a:buAutoNum type="arabicParenBoth" startAt="2"/>
              <a:tabLst>
                <a:tab pos="727710" algn="l"/>
              </a:tabLst>
            </a:pP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Uretim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girdisi muafiyeti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hizmeti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iicretleri, </a:t>
            </a:r>
            <a:r>
              <a:rPr dirty="0" sz="1150" spc="-20">
                <a:solidFill>
                  <a:srgbClr val="0C0E0C"/>
                </a:solidFill>
                <a:latin typeface="Times New Roman"/>
                <a:cs typeface="Times New Roman"/>
              </a:rPr>
              <a:t>i§bu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Genelge'nin 1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inci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maddesinin </a:t>
            </a:r>
            <a:r>
              <a:rPr dirty="0" sz="1150" spc="45">
                <a:solidFill>
                  <a:srgbClr val="0C0E0C"/>
                </a:solidFill>
                <a:latin typeface="Times New Roman"/>
                <a:cs typeface="Times New Roman"/>
              </a:rPr>
              <a:t>on 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ikinci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fikrasmda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ve 3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iincii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maddesinin birinci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flkrasmm</a:t>
            </a:r>
            <a:r>
              <a:rPr dirty="0" sz="1150" spc="5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C0E0C"/>
                </a:solidFill>
                <a:latin typeface="Times New Roman"/>
                <a:cs typeface="Times New Roman"/>
              </a:rPr>
              <a:t>(b)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bendinde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belirtilen a§amalarda,</a:t>
            </a:r>
            <a:endParaRPr sz="1150">
              <a:latin typeface="Times New Roman"/>
              <a:cs typeface="Times New Roman"/>
            </a:endParaRPr>
          </a:p>
          <a:p>
            <a:pPr algn="just" marL="36830">
              <a:lnSpc>
                <a:spcPts val="1320"/>
              </a:lnSpc>
            </a:pPr>
            <a:r>
              <a:rPr dirty="0" sz="1150" spc="-30">
                <a:solidFill>
                  <a:srgbClr val="0C0E0C"/>
                </a:solidFill>
                <a:latin typeface="Times New Roman"/>
                <a:cs typeface="Times New Roman"/>
              </a:rPr>
              <a:t>Bakanhg1m1z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Doner Sermaye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i§letmesi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hesaplarma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45">
                <a:solidFill>
                  <a:srgbClr val="0C0E0C"/>
                </a:solidFill>
                <a:latin typeface="Times New Roman"/>
                <a:cs typeface="Times New Roman"/>
              </a:rPr>
              <a:t>yatmhr.</a:t>
            </a:r>
            <a:endParaRPr sz="1150">
              <a:latin typeface="Times New Roman"/>
              <a:cs typeface="Times New Roman"/>
            </a:endParaRPr>
          </a:p>
          <a:p>
            <a:pPr algn="just" marL="28575" marR="10160" indent="447675">
              <a:lnSpc>
                <a:spcPct val="96800"/>
              </a:lnSpc>
              <a:spcBef>
                <a:spcPts val="50"/>
              </a:spcBef>
              <a:buAutoNum type="arabicParenBoth" startAt="3"/>
              <a:tabLst>
                <a:tab pos="701040" algn="l"/>
              </a:tabLst>
            </a:pP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Dilzenlenecek muafiyet </a:t>
            </a:r>
            <a:r>
              <a:rPr dirty="0" sz="1150" spc="-60">
                <a:solidFill>
                  <a:srgbClr val="0C0E0C"/>
                </a:solidFill>
                <a:latin typeface="Times New Roman"/>
                <a:cs typeface="Times New Roman"/>
              </a:rPr>
              <a:t>yaz1s1,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adma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ise sanayici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firmamn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unvam </a:t>
            </a:r>
            <a:r>
              <a:rPr dirty="0" sz="1150" spc="50">
                <a:solidFill>
                  <a:srgbClr val="0C0E0C"/>
                </a:solidFill>
                <a:latin typeface="Times New Roman"/>
                <a:cs typeface="Times New Roman"/>
              </a:rPr>
              <a:t>ve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vergi 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numarasllll</a:t>
            </a:r>
            <a:r>
              <a:rPr dirty="0" sz="1150" spc="5">
                <a:solidFill>
                  <a:srgbClr val="282828"/>
                </a:solidFill>
                <a:latin typeface="Times New Roman"/>
                <a:cs typeface="Times New Roman"/>
              </a:rPr>
              <a:t>,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tedarik9i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adma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ise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tedarik9i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firmanm </a:t>
            </a:r>
            <a:r>
              <a:rPr dirty="0" sz="1150" spc="-30">
                <a:solidFill>
                  <a:srgbClr val="0C0E0C"/>
                </a:solidFill>
                <a:latin typeface="Times New Roman"/>
                <a:cs typeface="Times New Roman"/>
              </a:rPr>
              <a:t>yan1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srra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40">
                <a:solidFill>
                  <a:srgbClr val="0C0E0C"/>
                </a:solidFill>
                <a:latin typeface="Times New Roman"/>
                <a:cs typeface="Times New Roman"/>
              </a:rPr>
              <a:t>finnanm </a:t>
            </a:r>
            <a:r>
              <a:rPr dirty="0" sz="1150" spc="45">
                <a:solidFill>
                  <a:srgbClr val="0C0E0C"/>
                </a:solidFill>
                <a:latin typeface="Times New Roman"/>
                <a:cs typeface="Times New Roman"/>
              </a:rPr>
              <a:t>da </a:t>
            </a:r>
            <a:r>
              <a:rPr dirty="0" sz="1150" spc="30">
                <a:solidFill>
                  <a:srgbClr val="0C0E0C"/>
                </a:solidFill>
                <a:latin typeface="Times New Roman"/>
                <a:cs typeface="Times New Roman"/>
              </a:rPr>
              <a:t>unvan ve 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vergi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numarasm1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i9erir</a:t>
            </a:r>
            <a:r>
              <a:rPr dirty="0" sz="1150">
                <a:solidFill>
                  <a:srgbClr val="282828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algn="just" marL="31750" marR="20320" indent="444500">
              <a:lnSpc>
                <a:spcPts val="1360"/>
              </a:lnSpc>
              <a:spcBef>
                <a:spcPts val="140"/>
              </a:spcBef>
              <a:buAutoNum type="arabicParenBoth" startAt="3"/>
              <a:tabLst>
                <a:tab pos="745490" algn="l"/>
              </a:tabLst>
            </a:pP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105">
                <a:solidFill>
                  <a:srgbClr val="0C0E0C"/>
                </a:solidFill>
                <a:latin typeface="Times New Roman"/>
                <a:cs typeface="Times New Roman"/>
              </a:rPr>
              <a:t>yaz1S1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i9erigi, </a:t>
            </a:r>
            <a:r>
              <a:rPr dirty="0" sz="1150" spc="30">
                <a:solidFill>
                  <a:srgbClr val="0C0E0C"/>
                </a:solidFill>
                <a:latin typeface="Times New Roman"/>
                <a:cs typeface="Times New Roman"/>
              </a:rPr>
              <a:t>farkb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nihai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ilriinlerde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aym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GTiP'e </a:t>
            </a:r>
            <a:r>
              <a:rPr dirty="0" sz="1150" spc="30">
                <a:solidFill>
                  <a:srgbClr val="0C0E0C"/>
                </a:solidFill>
                <a:latin typeface="Times New Roman"/>
                <a:cs typeface="Times New Roman"/>
              </a:rPr>
              <a:t>sahip girdi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ilriin 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kullamlmas1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durumunda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her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bir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nihai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iiriin i9in,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nihai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iirilnde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birden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fazla </a:t>
            </a:r>
            <a:r>
              <a:rPr dirty="0" sz="1150" spc="35">
                <a:solidFill>
                  <a:srgbClr val="0C0E0C"/>
                </a:solidFill>
                <a:latin typeface="Times New Roman"/>
                <a:cs typeface="Times New Roman"/>
              </a:rPr>
              <a:t>GTiP'e sahip </a:t>
            </a:r>
            <a:r>
              <a:rPr dirty="0" sz="1150" spc="30">
                <a:solidFill>
                  <a:srgbClr val="0C0E0C"/>
                </a:solidFill>
                <a:latin typeface="Times New Roman"/>
                <a:cs typeface="Times New Roman"/>
              </a:rPr>
              <a:t>aym 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iiriin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kullamlmas1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durumunda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ise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girdi iitiine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ait her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bir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GTiP </a:t>
            </a:r>
            <a:r>
              <a:rPr dirty="0" sz="1150" spc="-20">
                <a:solidFill>
                  <a:srgbClr val="0C0E0C"/>
                </a:solidFill>
                <a:latin typeface="Times New Roman"/>
                <a:cs typeface="Times New Roman"/>
              </a:rPr>
              <a:t>i9in</a:t>
            </a:r>
            <a:r>
              <a:rPr dirty="0" sz="1150" spc="5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diizenlenir.</a:t>
            </a:r>
            <a:endParaRPr sz="1150">
              <a:latin typeface="Times New Roman"/>
              <a:cs typeface="Times New Roman"/>
            </a:endParaRPr>
          </a:p>
          <a:p>
            <a:pPr algn="just" marL="57150" marR="47625" indent="441325">
              <a:lnSpc>
                <a:spcPts val="1290"/>
              </a:lnSpc>
              <a:spcBef>
                <a:spcPts val="60"/>
              </a:spcBef>
              <a:buAutoNum type="arabicParenBoth" startAt="3"/>
              <a:tabLst>
                <a:tab pos="733425" algn="l"/>
              </a:tabLst>
            </a:pP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il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miidilrliikleri,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veya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adma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ithalat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yapan </a:t>
            </a:r>
            <a:r>
              <a:rPr dirty="0" sz="1150" spc="35">
                <a:solidFill>
                  <a:srgbClr val="0C0E0C"/>
                </a:solidFill>
                <a:latin typeface="Times New Roman"/>
                <a:cs typeface="Times New Roman"/>
              </a:rPr>
              <a:t>tedarik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i </a:t>
            </a:r>
            <a:r>
              <a:rPr dirty="0" sz="1150" spc="40">
                <a:solidFill>
                  <a:srgbClr val="0C0E0C"/>
                </a:solidFill>
                <a:latin typeface="Times New Roman"/>
                <a:cs typeface="Times New Roman"/>
              </a:rPr>
              <a:t>finnaya </a:t>
            </a:r>
            <a:r>
              <a:rPr dirty="0" sz="1150" spc="55">
                <a:solidFill>
                  <a:srgbClr val="0C0E0C"/>
                </a:solidFill>
                <a:latin typeface="Times New Roman"/>
                <a:cs typeface="Times New Roman"/>
              </a:rPr>
              <a:t>yd 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sonuna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kadar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ge9erli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olacak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§ekilde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dilzenlenecek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iiretim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muafiyet</a:t>
            </a:r>
            <a:r>
              <a:rPr dirty="0" sz="1150" spc="29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C0E0C"/>
                </a:solidFill>
                <a:latin typeface="Times New Roman"/>
                <a:cs typeface="Times New Roman"/>
              </a:rPr>
              <a:t>yaztlanndaki 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miikerrerlige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engel </a:t>
            </a:r>
            <a:r>
              <a:rPr dirty="0" sz="1150" spc="-20">
                <a:solidFill>
                  <a:srgbClr val="0C0E0C"/>
                </a:solidFill>
                <a:latin typeface="Times New Roman"/>
                <a:cs typeface="Times New Roman"/>
              </a:rPr>
              <a:t>olunmas1 </a:t>
            </a:r>
            <a:r>
              <a:rPr dirty="0" sz="1150" spc="-40">
                <a:solidFill>
                  <a:srgbClr val="0C0E0C"/>
                </a:solidFill>
                <a:latin typeface="Times New Roman"/>
                <a:cs typeface="Times New Roman"/>
              </a:rPr>
              <a:t>a91smdan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gerekli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tedbirleri</a:t>
            </a:r>
            <a:r>
              <a:rPr dirty="0" sz="1150" spc="4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C0E0C"/>
                </a:solidFill>
                <a:latin typeface="Times New Roman"/>
                <a:cs typeface="Times New Roman"/>
              </a:rPr>
              <a:t>ahr.</a:t>
            </a:r>
            <a:endParaRPr sz="1150">
              <a:latin typeface="Times New Roman"/>
              <a:cs typeface="Times New Roman"/>
            </a:endParaRPr>
          </a:p>
          <a:p>
            <a:pPr algn="just" marL="756285" indent="-239395">
              <a:lnSpc>
                <a:spcPts val="1220"/>
              </a:lnSpc>
              <a:buAutoNum type="arabicParenBoth" startAt="3"/>
              <a:tabLst>
                <a:tab pos="756920" algn="l"/>
              </a:tabLst>
            </a:pPr>
            <a:r>
              <a:rPr dirty="0" sz="1150" spc="50">
                <a:solidFill>
                  <a:srgbClr val="0C0E0C"/>
                </a:solidFill>
                <a:latin typeface="Times New Roman"/>
                <a:cs typeface="Times New Roman"/>
              </a:rPr>
              <a:t>25 </a:t>
            </a:r>
            <a:r>
              <a:rPr dirty="0" sz="1150" spc="-40">
                <a:solidFill>
                  <a:srgbClr val="AFB3AC"/>
                </a:solidFill>
                <a:latin typeface="Times New Roman"/>
                <a:cs typeface="Times New Roman"/>
              </a:rPr>
              <a:t>·</a:t>
            </a:r>
            <a:r>
              <a:rPr dirty="0" sz="1150" spc="-40">
                <a:solidFill>
                  <a:srgbClr val="0C0E0C"/>
                </a:solidFill>
                <a:latin typeface="Times New Roman"/>
                <a:cs typeface="Times New Roman"/>
              </a:rPr>
              <a:t>say1h  </a:t>
            </a:r>
            <a:r>
              <a:rPr dirty="0" sz="1150" spc="-30">
                <a:solidFill>
                  <a:srgbClr val="0C0E0C"/>
                </a:solidFill>
                <a:latin typeface="Times New Roman"/>
                <a:cs typeface="Times New Roman"/>
              </a:rPr>
              <a:t>Uriin 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Gilvenligi 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ve 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Denetimi  </a:t>
            </a:r>
            <a:r>
              <a:rPr dirty="0" sz="1150" spc="-15">
                <a:solidFill>
                  <a:srgbClr val="0C0E0C"/>
                </a:solidFill>
                <a:latin typeface="Times New Roman"/>
                <a:cs typeface="Times New Roman"/>
              </a:rPr>
              <a:t>Tebligi 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kapsammda 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bir 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sanayici</a:t>
            </a:r>
            <a:r>
              <a:rPr dirty="0" sz="1150" spc="9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firmaya</a:t>
            </a:r>
            <a:endParaRPr sz="1150">
              <a:latin typeface="Times New Roman"/>
              <a:cs typeface="Times New Roman"/>
            </a:endParaRPr>
          </a:p>
          <a:p>
            <a:pPr algn="just" marL="27305" marR="45720" indent="23495">
              <a:lnSpc>
                <a:spcPts val="1360"/>
              </a:lnSpc>
              <a:spcBef>
                <a:spcPts val="30"/>
              </a:spcBef>
            </a:pP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aym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anda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yalruzca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bir adet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0">
                <a:solidFill>
                  <a:srgbClr val="0C0E0C"/>
                </a:solidFill>
                <a:latin typeface="Times New Roman"/>
                <a:cs typeface="Times New Roman"/>
              </a:rPr>
              <a:t>yaz1s1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dilzenlenir </a:t>
            </a:r>
            <a:r>
              <a:rPr dirty="0" sz="1150" spc="35">
                <a:solidFill>
                  <a:srgbClr val="0C0E0C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TAREKS 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iizerinden </a:t>
            </a:r>
            <a:r>
              <a:rPr dirty="0" sz="1150" spc="-20">
                <a:solidFill>
                  <a:srgbClr val="0C0E0C"/>
                </a:solidFill>
                <a:latin typeface="Times New Roman"/>
                <a:cs typeface="Times New Roman"/>
              </a:rPr>
              <a:t>onay1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ger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ekle$tirilir.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Firmanm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aym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vergi </a:t>
            </a:r>
            <a:r>
              <a:rPr dirty="0" sz="1150" spc="-15">
                <a:solidFill>
                  <a:srgbClr val="0C0E0C"/>
                </a:solidFill>
                <a:latin typeface="Times New Roman"/>
                <a:cs typeface="Times New Roman"/>
              </a:rPr>
              <a:t>numaras1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sanayi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sicil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kayd1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ile birden 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fazla 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yerle§kede 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faaliyet 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gostermesi  durumunda,  her bir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yerle§ke  i9in  ayn 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bir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iiretim</a:t>
            </a:r>
            <a:r>
              <a:rPr dirty="0" sz="1150" spc="-4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girdisi</a:t>
            </a:r>
            <a:endParaRPr sz="1150">
              <a:latin typeface="Times New Roman"/>
              <a:cs typeface="Times New Roman"/>
            </a:endParaRPr>
          </a:p>
          <a:p>
            <a:pPr algn="just" marL="22225">
              <a:lnSpc>
                <a:spcPts val="1345"/>
              </a:lnSpc>
            </a:pP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0">
                <a:solidFill>
                  <a:srgbClr val="0C0E0C"/>
                </a:solidFill>
                <a:latin typeface="Times New Roman"/>
                <a:cs typeface="Times New Roman"/>
              </a:rPr>
              <a:t>yaz1s1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diizenlenir.</a:t>
            </a:r>
            <a:endParaRPr sz="1150">
              <a:latin typeface="Times New Roman"/>
              <a:cs typeface="Times New Roman"/>
            </a:endParaRPr>
          </a:p>
          <a:p>
            <a:pPr algn="just" marL="17780" marR="38735" indent="448945">
              <a:lnSpc>
                <a:spcPct val="100000"/>
              </a:lnSpc>
              <a:spcBef>
                <a:spcPts val="5"/>
              </a:spcBef>
              <a:buAutoNum type="arabicParenBoth" startAt="7"/>
              <a:tabLst>
                <a:tab pos="738505" algn="l"/>
              </a:tabLst>
            </a:pP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Ba§vuru </a:t>
            </a:r>
            <a:r>
              <a:rPr dirty="0" sz="1150" spc="-65">
                <a:solidFill>
                  <a:srgbClr val="0C0E0C"/>
                </a:solidFill>
                <a:latin typeface="Times New Roman"/>
                <a:cs typeface="Times New Roman"/>
              </a:rPr>
              <a:t>yap1ld1g1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tarihte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ge9erli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olan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raporunun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ge9erlilik</a:t>
            </a:r>
            <a:r>
              <a:rPr dirty="0" sz="1150" spc="29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silresine  baktlmakstzm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0">
                <a:solidFill>
                  <a:srgbClr val="0C0E0C"/>
                </a:solidFill>
                <a:latin typeface="Times New Roman"/>
                <a:cs typeface="Times New Roman"/>
              </a:rPr>
              <a:t>yaz1s1 </a:t>
            </a:r>
            <a:r>
              <a:rPr dirty="0" sz="1100" spc="-65" b="1">
                <a:solidFill>
                  <a:srgbClr val="0C0E0C"/>
                </a:solidFill>
                <a:latin typeface="Times New Roman"/>
                <a:cs typeface="Times New Roman"/>
              </a:rPr>
              <a:t>31 </a:t>
            </a:r>
            <a:r>
              <a:rPr dirty="0" sz="1100" spc="35" b="1">
                <a:solidFill>
                  <a:srgbClr val="0C0E0C"/>
                </a:solidFill>
                <a:latin typeface="Times New Roman"/>
                <a:cs typeface="Times New Roman"/>
              </a:rPr>
              <a:t>Arahk </a:t>
            </a:r>
            <a:r>
              <a:rPr dirty="0" sz="1100" spc="40" b="1">
                <a:solidFill>
                  <a:srgbClr val="0C0E0C"/>
                </a:solidFill>
                <a:latin typeface="Times New Roman"/>
                <a:cs typeface="Times New Roman"/>
              </a:rPr>
              <a:t>2024'e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kadar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ge9erli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olacak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§ekilde</a:t>
            </a:r>
            <a:r>
              <a:rPr dirty="0" sz="1150" spc="-4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dilzenlenir.</a:t>
            </a:r>
            <a:endParaRPr sz="1150">
              <a:latin typeface="Times New Roman"/>
              <a:cs typeface="Times New Roman"/>
            </a:endParaRPr>
          </a:p>
          <a:p>
            <a:pPr algn="just" marL="12700" marR="23495" indent="448309">
              <a:lnSpc>
                <a:spcPts val="1410"/>
              </a:lnSpc>
              <a:spcBef>
                <a:spcPts val="10"/>
              </a:spcBef>
              <a:buAutoNum type="arabicParenBoth" startAt="7"/>
              <a:tabLst>
                <a:tab pos="774700" algn="l"/>
              </a:tabLst>
            </a:pP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i§bu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Genelge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hilkilmlerine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uygun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olmayan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ba§vurulara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45">
                <a:solidFill>
                  <a:srgbClr val="0C0E0C"/>
                </a:solidFill>
                <a:latin typeface="Times New Roman"/>
                <a:cs typeface="Times New Roman"/>
              </a:rPr>
              <a:t>yaz1s1 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diizenlenmez.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372745">
              <a:lnSpc>
                <a:spcPts val="1315"/>
              </a:lnSpc>
            </a:pPr>
            <a:r>
              <a:rPr dirty="0" sz="1100" spc="35" b="1">
                <a:solidFill>
                  <a:srgbClr val="0C0E0C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20" b="1">
                <a:solidFill>
                  <a:srgbClr val="0C0E0C"/>
                </a:solidFill>
                <a:latin typeface="Times New Roman"/>
                <a:cs typeface="Times New Roman"/>
              </a:rPr>
              <a:t>Yazis1</a:t>
            </a:r>
            <a:r>
              <a:rPr dirty="0" sz="1100" spc="20" b="1">
                <a:solidFill>
                  <a:srgbClr val="0C0E0C"/>
                </a:solidFill>
                <a:latin typeface="Times New Roman"/>
                <a:cs typeface="Times New Roman"/>
              </a:rPr>
              <a:t> Yenileme</a:t>
            </a:r>
            <a:endParaRPr sz="1100">
              <a:latin typeface="Times New Roman"/>
              <a:cs typeface="Times New Roman"/>
            </a:endParaRPr>
          </a:p>
          <a:p>
            <a:pPr algn="just" marL="13335" marR="53975" indent="362585">
              <a:lnSpc>
                <a:spcPts val="1360"/>
              </a:lnSpc>
              <a:spcBef>
                <a:spcPts val="60"/>
              </a:spcBef>
            </a:pPr>
            <a:r>
              <a:rPr dirty="0" sz="1100" spc="45" b="1">
                <a:solidFill>
                  <a:srgbClr val="0C0E0C"/>
                </a:solidFill>
                <a:latin typeface="Times New Roman"/>
                <a:cs typeface="Times New Roman"/>
              </a:rPr>
              <a:t>Madde </a:t>
            </a:r>
            <a:r>
              <a:rPr dirty="0" sz="1150" spc="10" b="1">
                <a:solidFill>
                  <a:srgbClr val="0C0E0C"/>
                </a:solidFill>
                <a:latin typeface="Arial"/>
                <a:cs typeface="Arial"/>
              </a:rPr>
              <a:t>4- </a:t>
            </a:r>
            <a:r>
              <a:rPr dirty="0" sz="1100" spc="5">
                <a:solidFill>
                  <a:srgbClr val="0C0E0C"/>
                </a:solidFill>
                <a:latin typeface="Arial"/>
                <a:cs typeface="Arial"/>
              </a:rPr>
              <a:t>(I)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raporunun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yenilenmesi, </a:t>
            </a:r>
            <a:r>
              <a:rPr dirty="0" sz="1150" spc="-35">
                <a:solidFill>
                  <a:srgbClr val="0C0E0C"/>
                </a:solidFill>
                <a:latin typeface="Times New Roman"/>
                <a:cs typeface="Times New Roman"/>
              </a:rPr>
              <a:t>y1lhk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tiiketim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kapasitesinde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degi§iklik  </a:t>
            </a:r>
            <a:r>
              <a:rPr dirty="0" sz="1150" spc="-40">
                <a:solidFill>
                  <a:srgbClr val="0C0E0C"/>
                </a:solidFill>
                <a:latin typeface="Times New Roman"/>
                <a:cs typeface="Times New Roman"/>
              </a:rPr>
              <a:t>yap1lmas1,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mevcut 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olan veya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yeni ilave edilen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ilrilnler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olmas1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vb</a:t>
            </a:r>
            <a:r>
              <a:rPr dirty="0" sz="1150" spc="15">
                <a:solidFill>
                  <a:srgbClr val="282828"/>
                </a:solidFill>
                <a:latin typeface="Times New Roman"/>
                <a:cs typeface="Times New Roman"/>
              </a:rPr>
              <a:t>.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durumunda 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sanayici/tedarik9i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ba§vuru</a:t>
            </a:r>
            <a:r>
              <a:rPr dirty="0" sz="1150" spc="-11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C0E0C"/>
                </a:solidFill>
                <a:latin typeface="Times New Roman"/>
                <a:cs typeface="Times New Roman"/>
              </a:rPr>
              <a:t>yap1hr.</a:t>
            </a:r>
            <a:endParaRPr sz="1150">
              <a:latin typeface="Times New Roman"/>
              <a:cs typeface="Times New Roman"/>
            </a:endParaRPr>
          </a:p>
          <a:p>
            <a:pPr algn="just" marL="687705" indent="-220979">
              <a:lnSpc>
                <a:spcPts val="1285"/>
              </a:lnSpc>
              <a:buAutoNum type="arabicParenBoth" startAt="2"/>
              <a:tabLst>
                <a:tab pos="688340" algn="l"/>
              </a:tabLst>
            </a:pP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105">
                <a:solidFill>
                  <a:srgbClr val="0C0E0C"/>
                </a:solidFill>
                <a:latin typeface="Times New Roman"/>
                <a:cs typeface="Times New Roman"/>
              </a:rPr>
              <a:t>yaz1S1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yenileme</a:t>
            </a:r>
            <a:r>
              <a:rPr dirty="0" sz="1150" spc="4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ba§vurularmda;</a:t>
            </a:r>
            <a:endParaRPr sz="1150">
              <a:latin typeface="Times New Roman"/>
              <a:cs typeface="Times New Roman"/>
            </a:endParaRPr>
          </a:p>
          <a:p>
            <a:pPr algn="just" lvl="1" marL="22225" marR="52069" indent="508634">
              <a:lnSpc>
                <a:spcPct val="97700"/>
              </a:lnSpc>
              <a:spcBef>
                <a:spcPts val="20"/>
              </a:spcBef>
              <a:buAutoNum type="alphaLcParenR"/>
              <a:tabLst>
                <a:tab pos="714375" algn="l"/>
              </a:tabLst>
            </a:pPr>
            <a:r>
              <a:rPr dirty="0" sz="1150" spc="-30">
                <a:solidFill>
                  <a:srgbClr val="0C0E0C"/>
                </a:solidFill>
                <a:latin typeface="Times New Roman"/>
                <a:cs typeface="Times New Roman"/>
              </a:rPr>
              <a:t>Yeni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30">
                <a:solidFill>
                  <a:srgbClr val="0C0E0C"/>
                </a:solidFill>
                <a:latin typeface="Times New Roman"/>
                <a:cs typeface="Times New Roman"/>
              </a:rPr>
              <a:t>yaz1sma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konu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-15">
                <a:solidFill>
                  <a:srgbClr val="0C0E0C"/>
                </a:solidFill>
                <a:latin typeface="Times New Roman"/>
                <a:cs typeface="Times New Roman"/>
              </a:rPr>
              <a:t>artmm1/ilriin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degi§ikligi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vb.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durumlar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i9in 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yeni kapasite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raporu  dilzenlenmi§se, 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Sanayi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Sicil 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Bilgi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sisteminde gilncelleme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firma 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-25">
                <a:solidFill>
                  <a:srgbClr val="0C0E0C"/>
                </a:solidFill>
                <a:latin typeface="Times New Roman"/>
                <a:cs typeface="Times New Roman"/>
              </a:rPr>
              <a:t>yap1hr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ve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fl Miidilrlilgilnce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kontrolii</a:t>
            </a:r>
            <a:r>
              <a:rPr dirty="0" sz="1150" spc="24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saglamr.</a:t>
            </a:r>
            <a:endParaRPr sz="1150">
              <a:latin typeface="Times New Roman"/>
              <a:cs typeface="Times New Roman"/>
            </a:endParaRPr>
          </a:p>
          <a:p>
            <a:pPr lvl="1" marL="26034" marR="58419" indent="485140">
              <a:lnSpc>
                <a:spcPct val="97700"/>
              </a:lnSpc>
              <a:spcBef>
                <a:spcPts val="40"/>
              </a:spcBef>
              <a:buAutoNum type="alphaLcParenR"/>
              <a:tabLst>
                <a:tab pos="675640" algn="l"/>
              </a:tabLst>
            </a:pP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-5">
                <a:solidFill>
                  <a:srgbClr val="0C0E0C"/>
                </a:solidFill>
                <a:latin typeface="Times New Roman"/>
                <a:cs typeface="Times New Roman"/>
              </a:rPr>
              <a:t>degi§ikligi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ilzerine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Sanayi/Ticaret/Sanayi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Ticaret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Odasmca diizenlenen  </a:t>
            </a:r>
            <a:r>
              <a:rPr dirty="0" sz="1150" spc="-40">
                <a:solidFill>
                  <a:srgbClr val="0C0E0C"/>
                </a:solidFill>
                <a:latin typeface="Times New Roman"/>
                <a:cs typeface="Times New Roman"/>
              </a:rPr>
              <a:t>yaz1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ile </a:t>
            </a:r>
            <a:r>
              <a:rPr dirty="0" sz="1150" spc="-15">
                <a:solidFill>
                  <a:srgbClr val="0C0E0C"/>
                </a:solidFill>
                <a:latin typeface="Times New Roman"/>
                <a:cs typeface="Times New Roman"/>
              </a:rPr>
              <a:t>ba§vuru </a:t>
            </a:r>
            <a:r>
              <a:rPr dirty="0" sz="1150" spc="45">
                <a:solidFill>
                  <a:srgbClr val="0C0E0C"/>
                </a:solidFill>
                <a:latin typeface="Times New Roman"/>
                <a:cs typeface="Times New Roman"/>
              </a:rPr>
              <a:t>yapdm1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ise </a:t>
            </a:r>
            <a:r>
              <a:rPr dirty="0" sz="1150" spc="30">
                <a:solidFill>
                  <a:srgbClr val="0C0E0C"/>
                </a:solidFill>
                <a:latin typeface="Times New Roman"/>
                <a:cs typeface="Times New Roman"/>
              </a:rPr>
              <a:t>i </a:t>
            </a:r>
            <a:r>
              <a:rPr dirty="0" sz="1150" spc="55">
                <a:solidFill>
                  <a:srgbClr val="0C0E0C"/>
                </a:solidFill>
                <a:latin typeface="Times New Roman"/>
                <a:cs typeface="Times New Roman"/>
              </a:rPr>
              <a:t>bu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genelgenin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ikinci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maddesinin  </a:t>
            </a:r>
            <a:r>
              <a:rPr dirty="0" sz="1150" spc="15">
                <a:solidFill>
                  <a:srgbClr val="0C0E0C"/>
                </a:solidFill>
                <a:latin typeface="Times New Roman"/>
                <a:cs typeface="Times New Roman"/>
              </a:rPr>
              <a:t>dokuzuncu </a:t>
            </a:r>
            <a:r>
              <a:rPr dirty="0" sz="1150" spc="20">
                <a:solidFill>
                  <a:srgbClr val="0C0E0C"/>
                </a:solidFill>
                <a:latin typeface="Times New Roman"/>
                <a:cs typeface="Times New Roman"/>
              </a:rPr>
              <a:t>flkrasmda 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belirtildigi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§ekilde </a:t>
            </a:r>
            <a:r>
              <a:rPr dirty="0" sz="1150" spc="10">
                <a:solidFill>
                  <a:srgbClr val="0C0E0C"/>
                </a:solidFill>
                <a:latin typeface="Times New Roman"/>
                <a:cs typeface="Times New Roman"/>
              </a:rPr>
              <a:t>Sanayi/Ticaret/Sanayi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Ticaret Odasmca </a:t>
            </a:r>
            <a:r>
              <a:rPr dirty="0" sz="1150">
                <a:solidFill>
                  <a:srgbClr val="0C0E0C"/>
                </a:solidFill>
                <a:latin typeface="Times New Roman"/>
                <a:cs typeface="Times New Roman"/>
              </a:rPr>
              <a:t>dilzenlenen </a:t>
            </a:r>
            <a:r>
              <a:rPr dirty="0" sz="1150" spc="25">
                <a:solidFill>
                  <a:srgbClr val="0C0E0C"/>
                </a:solidFill>
                <a:latin typeface="Times New Roman"/>
                <a:cs typeface="Times New Roman"/>
              </a:rPr>
              <a:t>yazmm</a:t>
            </a:r>
            <a:r>
              <a:rPr dirty="0" sz="1150" spc="7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C0E0C"/>
                </a:solidFill>
                <a:latin typeface="Times New Roman"/>
                <a:cs typeface="Times New Roman"/>
              </a:rPr>
              <a:t>ba§vuruda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373" y="9363041"/>
            <a:ext cx="5701665" cy="44069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ctr" marR="56515">
              <a:lnSpc>
                <a:spcPct val="100000"/>
              </a:lnSpc>
              <a:spcBef>
                <a:spcPts val="215"/>
              </a:spcBef>
            </a:pPr>
            <a:r>
              <a:rPr dirty="0" sz="850" spc="-95">
                <a:solidFill>
                  <a:srgbClr val="461313"/>
                </a:solidFill>
                <a:latin typeface="Times New Roman"/>
                <a:cs typeface="Times New Roman"/>
              </a:rPr>
              <a:t>Du </a:t>
            </a:r>
            <a:r>
              <a:rPr dirty="0" sz="850" spc="-20">
                <a:solidFill>
                  <a:srgbClr val="461313"/>
                </a:solidFill>
                <a:latin typeface="Times New Roman"/>
                <a:cs typeface="Times New Roman"/>
              </a:rPr>
              <a:t>b</a:t>
            </a:r>
            <a:r>
              <a:rPr dirty="0" sz="850" spc="-20">
                <a:solidFill>
                  <a:srgbClr val="6B2424"/>
                </a:solidFill>
                <a:latin typeface="Times New Roman"/>
                <a:cs typeface="Times New Roman"/>
              </a:rPr>
              <a:t>e</a:t>
            </a:r>
            <a:r>
              <a:rPr dirty="0" sz="850" spc="-20">
                <a:solidFill>
                  <a:srgbClr val="0C0E0C"/>
                </a:solidFill>
                <a:latin typeface="Times New Roman"/>
                <a:cs typeface="Times New Roman"/>
              </a:rPr>
              <a:t>i</a:t>
            </a:r>
            <a:r>
              <a:rPr dirty="0" sz="850" spc="-20">
                <a:solidFill>
                  <a:srgbClr val="6B2424"/>
                </a:solidFill>
                <a:latin typeface="Times New Roman"/>
                <a:cs typeface="Times New Roman"/>
              </a:rPr>
              <a:t>ge </a:t>
            </a:r>
            <a:r>
              <a:rPr dirty="0" sz="850" spc="-30">
                <a:solidFill>
                  <a:srgbClr val="6B2424"/>
                </a:solidFill>
                <a:latin typeface="Times New Roman"/>
                <a:cs typeface="Times New Roman"/>
              </a:rPr>
              <a:t>g</a:t>
            </a:r>
            <a:r>
              <a:rPr dirty="0" sz="850" spc="-30">
                <a:solidFill>
                  <a:srgbClr val="461313"/>
                </a:solidFill>
                <a:latin typeface="Times New Roman"/>
                <a:cs typeface="Times New Roman"/>
              </a:rPr>
              <a:t>ii</a:t>
            </a:r>
            <a:r>
              <a:rPr dirty="0" sz="850" spc="-30">
                <a:solidFill>
                  <a:srgbClr val="6B2424"/>
                </a:solidFill>
                <a:latin typeface="Times New Roman"/>
                <a:cs typeface="Times New Roman"/>
              </a:rPr>
              <a:t>ve</a:t>
            </a:r>
            <a:r>
              <a:rPr dirty="0" sz="850" spc="-30">
                <a:solidFill>
                  <a:srgbClr val="461313"/>
                </a:solidFill>
                <a:latin typeface="Times New Roman"/>
                <a:cs typeface="Times New Roman"/>
              </a:rPr>
              <a:t>nli </a:t>
            </a:r>
            <a:r>
              <a:rPr dirty="0" sz="850" spc="-45">
                <a:solidFill>
                  <a:srgbClr val="6B2424"/>
                </a:solidFill>
                <a:latin typeface="Times New Roman"/>
                <a:cs typeface="Times New Roman"/>
              </a:rPr>
              <a:t>e</a:t>
            </a:r>
            <a:r>
              <a:rPr dirty="0" sz="850" spc="-45">
                <a:solidFill>
                  <a:srgbClr val="461313"/>
                </a:solidFill>
                <a:latin typeface="Times New Roman"/>
                <a:cs typeface="Times New Roman"/>
              </a:rPr>
              <a:t>l</a:t>
            </a:r>
            <a:r>
              <a:rPr dirty="0" sz="850" spc="-45">
                <a:solidFill>
                  <a:srgbClr val="6B2424"/>
                </a:solidFill>
                <a:latin typeface="Times New Roman"/>
                <a:cs typeface="Times New Roman"/>
              </a:rPr>
              <a:t>ek </a:t>
            </a:r>
            <a:r>
              <a:rPr dirty="0" sz="850" spc="-40">
                <a:solidFill>
                  <a:srgbClr val="461313"/>
                </a:solidFill>
                <a:latin typeface="Times New Roman"/>
                <a:cs typeface="Times New Roman"/>
              </a:rPr>
              <a:t>l</a:t>
            </a:r>
            <a:r>
              <a:rPr dirty="0" sz="850" spc="-40">
                <a:solidFill>
                  <a:srgbClr val="6B2424"/>
                </a:solidFill>
                <a:latin typeface="Times New Roman"/>
                <a:cs typeface="Times New Roman"/>
              </a:rPr>
              <a:t>ro</a:t>
            </a:r>
            <a:r>
              <a:rPr dirty="0" sz="850" spc="-40">
                <a:solidFill>
                  <a:srgbClr val="461313"/>
                </a:solidFill>
                <a:latin typeface="Times New Roman"/>
                <a:cs typeface="Times New Roman"/>
              </a:rPr>
              <a:t>ni </a:t>
            </a:r>
            <a:r>
              <a:rPr dirty="0" sz="850" spc="-85">
                <a:solidFill>
                  <a:srgbClr val="6B2424"/>
                </a:solidFill>
                <a:latin typeface="Times New Roman"/>
                <a:cs typeface="Times New Roman"/>
              </a:rPr>
              <a:t>k </a:t>
            </a:r>
            <a:r>
              <a:rPr dirty="0" sz="850" spc="-110">
                <a:solidFill>
                  <a:srgbClr val="542828"/>
                </a:solidFill>
                <a:latin typeface="Times New Roman"/>
                <a:cs typeface="Times New Roman"/>
              </a:rPr>
              <a:t>im </a:t>
            </a:r>
            <a:r>
              <a:rPr dirty="0" sz="850" spc="-10">
                <a:solidFill>
                  <a:srgbClr val="803336"/>
                </a:solidFill>
                <a:latin typeface="Times New Roman"/>
                <a:cs typeface="Times New Roman"/>
              </a:rPr>
              <a:t>za </a:t>
            </a:r>
            <a:r>
              <a:rPr dirty="0" sz="850" spc="-35">
                <a:solidFill>
                  <a:srgbClr val="461313"/>
                </a:solidFill>
                <a:latin typeface="Times New Roman"/>
                <a:cs typeface="Times New Roman"/>
              </a:rPr>
              <a:t>li</a:t>
            </a:r>
            <a:r>
              <a:rPr dirty="0" sz="850" spc="-35">
                <a:solidFill>
                  <a:srgbClr val="6B2424"/>
                </a:solidFill>
                <a:latin typeface="Times New Roman"/>
                <a:cs typeface="Times New Roman"/>
              </a:rPr>
              <a:t>e </a:t>
            </a:r>
            <a:r>
              <a:rPr dirty="0" sz="850" spc="-110">
                <a:solidFill>
                  <a:srgbClr val="461313"/>
                </a:solidFill>
                <a:latin typeface="Times New Roman"/>
                <a:cs typeface="Times New Roman"/>
              </a:rPr>
              <a:t>im </a:t>
            </a:r>
            <a:r>
              <a:rPr dirty="0" sz="850" spc="-65">
                <a:solidFill>
                  <a:srgbClr val="803336"/>
                </a:solidFill>
                <a:latin typeface="Times New Roman"/>
                <a:cs typeface="Times New Roman"/>
              </a:rPr>
              <a:t>za</a:t>
            </a:r>
            <a:r>
              <a:rPr dirty="0" sz="850" spc="-65">
                <a:solidFill>
                  <a:srgbClr val="461313"/>
                </a:solidFill>
                <a:latin typeface="Times New Roman"/>
                <a:cs typeface="Times New Roman"/>
              </a:rPr>
              <a:t>l</a:t>
            </a:r>
            <a:r>
              <a:rPr dirty="0" sz="850" spc="-65">
                <a:solidFill>
                  <a:srgbClr val="803336"/>
                </a:solidFill>
                <a:latin typeface="Times New Roman"/>
                <a:cs typeface="Times New Roman"/>
              </a:rPr>
              <a:t>a</a:t>
            </a:r>
            <a:r>
              <a:rPr dirty="0" sz="850" spc="-65">
                <a:solidFill>
                  <a:srgbClr val="461313"/>
                </a:solidFill>
                <a:latin typeface="Times New Roman"/>
                <a:cs typeface="Times New Roman"/>
              </a:rPr>
              <a:t>n</a:t>
            </a:r>
            <a:r>
              <a:rPr dirty="0" sz="850" spc="-65">
                <a:solidFill>
                  <a:srgbClr val="6B2424"/>
                </a:solidFill>
                <a:latin typeface="Times New Roman"/>
                <a:cs typeface="Times New Roman"/>
              </a:rPr>
              <a:t>m</a:t>
            </a:r>
            <a:r>
              <a:rPr dirty="0" sz="850" spc="-65">
                <a:solidFill>
                  <a:srgbClr val="461313"/>
                </a:solidFill>
                <a:latin typeface="Times New Roman"/>
                <a:cs typeface="Times New Roman"/>
              </a:rPr>
              <a:t>1</a:t>
            </a:r>
            <a:r>
              <a:rPr dirty="0" sz="850" spc="-95">
                <a:solidFill>
                  <a:srgbClr val="461313"/>
                </a:solidFill>
                <a:latin typeface="Times New Roman"/>
                <a:cs typeface="Times New Roman"/>
              </a:rPr>
              <a:t> </a:t>
            </a:r>
            <a:r>
              <a:rPr dirty="0" sz="850" spc="-105">
                <a:solidFill>
                  <a:srgbClr val="461313"/>
                </a:solidFill>
                <a:latin typeface="Times New Roman"/>
                <a:cs typeface="Times New Roman"/>
              </a:rPr>
              <a:t>11r</a:t>
            </a:r>
            <a:r>
              <a:rPr dirty="0" sz="850" spc="-105">
                <a:solidFill>
                  <a:srgbClr val="827980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algn="ctr" marL="12065" marR="5080" indent="-48260">
              <a:lnSpc>
                <a:spcPts val="990"/>
              </a:lnSpc>
              <a:spcBef>
                <a:spcPts val="180"/>
              </a:spcBef>
              <a:tabLst>
                <a:tab pos="4993640" algn="l"/>
                <a:tab pos="5288915" algn="l"/>
                <a:tab pos="5445125" algn="l"/>
              </a:tabLst>
            </a:pPr>
            <a:r>
              <a:rPr dirty="0" u="heavy" sz="850" spc="-40">
                <a:solidFill>
                  <a:srgbClr val="0C0E0C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Beige Dogrulama</a:t>
            </a:r>
            <a:r>
              <a:rPr dirty="0" sz="850" spc="-4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850" spc="-45">
                <a:solidFill>
                  <a:srgbClr val="0C0E0C"/>
                </a:solidFill>
                <a:latin typeface="Times New Roman"/>
                <a:cs typeface="Times New Roman"/>
              </a:rPr>
              <a:t>Kodu</a:t>
            </a:r>
            <a:r>
              <a:rPr dirty="0" sz="850" spc="-45">
                <a:solidFill>
                  <a:srgbClr val="282828"/>
                </a:solidFill>
                <a:latin typeface="Times New Roman"/>
                <a:cs typeface="Times New Roman"/>
              </a:rPr>
              <a:t>: </a:t>
            </a:r>
            <a:r>
              <a:rPr dirty="0" sz="850" spc="15">
                <a:solidFill>
                  <a:srgbClr val="0C0E0C"/>
                </a:solidFill>
                <a:latin typeface="Times New Roman"/>
                <a:cs typeface="Times New Roman"/>
              </a:rPr>
              <a:t>B72F779E-8970-46SA-9824-3CSBl </a:t>
            </a:r>
            <a:r>
              <a:rPr dirty="0" sz="850" spc="20">
                <a:solidFill>
                  <a:srgbClr val="0C0E0C"/>
                </a:solidFill>
                <a:latin typeface="Times New Roman"/>
                <a:cs typeface="Times New Roman"/>
              </a:rPr>
              <a:t>6 </a:t>
            </a:r>
            <a:r>
              <a:rPr dirty="0" sz="850" spc="10">
                <a:solidFill>
                  <a:srgbClr val="0C0E0C"/>
                </a:solidFill>
                <a:latin typeface="Times New Roman"/>
                <a:cs typeface="Times New Roman"/>
              </a:rPr>
              <a:t>l </a:t>
            </a:r>
            <a:r>
              <a:rPr dirty="0" sz="850" spc="20">
                <a:solidFill>
                  <a:srgbClr val="0C0E0C"/>
                </a:solidFill>
                <a:latin typeface="Times New Roman"/>
                <a:cs typeface="Times New Roman"/>
              </a:rPr>
              <a:t>828DC </a:t>
            </a:r>
            <a:r>
              <a:rPr dirty="0" u="heavy" sz="850" spc="-40">
                <a:solidFill>
                  <a:srgbClr val="0C0E0C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850" spc="-65">
                <a:solidFill>
                  <a:srgbClr val="0C0E0C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DoQmlama </a:t>
            </a:r>
            <a:r>
              <a:rPr dirty="0" u="heavy" sz="850" spc="-25">
                <a:solidFill>
                  <a:srgbClr val="0C0E0C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Adrcsi</a:t>
            </a:r>
            <a:r>
              <a:rPr dirty="0" u="heavy" sz="850" spc="-25">
                <a:solidFill>
                  <a:srgbClr val="282828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u="heavy" sz="850" spc="-25">
                <a:solidFill>
                  <a:srgbClr val="0C0E0C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https</a:t>
            </a:r>
            <a:r>
              <a:rPr dirty="0" u="heavy" sz="850" spc="-25">
                <a:solidFill>
                  <a:srgbClr val="282828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u="heavy" sz="850" spc="-25">
                <a:solidFill>
                  <a:srgbClr val="0C0E0C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//c-belgc</a:t>
            </a:r>
            <a:r>
              <a:rPr dirty="0" u="heavy" sz="850" spc="-25">
                <a:solidFill>
                  <a:srgbClr val="282828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50" spc="-25">
                <a:solidFill>
                  <a:srgbClr val="0C0E0C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sanayi</a:t>
            </a:r>
            <a:r>
              <a:rPr dirty="0" u="heavy" sz="850" spc="-25">
                <a:solidFill>
                  <a:srgbClr val="3A3634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50" spc="-25">
                <a:solidFill>
                  <a:srgbClr val="0C0E0C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gov</a:t>
            </a:r>
            <a:r>
              <a:rPr dirty="0" u="heavy" sz="850" spc="-25">
                <a:solidFill>
                  <a:srgbClr val="282828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50" spc="-25">
                <a:solidFill>
                  <a:srgbClr val="0C0E0C"/>
                </a:solidFill>
                <a:uFill>
                  <a:solidFill>
                    <a:srgbClr val="0C0E0C"/>
                  </a:solidFill>
                </a:uFill>
                <a:latin typeface="Times New Roman"/>
                <a:cs typeface="Times New Roman"/>
              </a:rPr>
              <a:t>tr/ </a:t>
            </a:r>
            <a:r>
              <a:rPr dirty="0" sz="850" spc="-2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0C0E0C"/>
                </a:solidFill>
                <a:latin typeface="Times New Roman"/>
                <a:cs typeface="Times New Roman"/>
              </a:rPr>
              <a:t>Mustafa </a:t>
            </a:r>
            <a:r>
              <a:rPr dirty="0" sz="850" spc="-45">
                <a:solidFill>
                  <a:srgbClr val="0C0E0C"/>
                </a:solidFill>
                <a:latin typeface="Times New Roman"/>
                <a:cs typeface="Times New Roman"/>
              </a:rPr>
              <a:t>Kcmal  </a:t>
            </a:r>
            <a:r>
              <a:rPr dirty="0" sz="850" spc="-40">
                <a:solidFill>
                  <a:srgbClr val="0C0E0C"/>
                </a:solidFill>
                <a:latin typeface="Times New Roman"/>
                <a:cs typeface="Times New Roman"/>
              </a:rPr>
              <a:t>Mahallcsi </a:t>
            </a:r>
            <a:r>
              <a:rPr dirty="0" sz="850" spc="-45">
                <a:solidFill>
                  <a:srgbClr val="0C0E0C"/>
                </a:solidFill>
                <a:latin typeface="Times New Roman"/>
                <a:cs typeface="Times New Roman"/>
              </a:rPr>
              <a:t>Dumlupmar </a:t>
            </a:r>
            <a:r>
              <a:rPr dirty="0" sz="850" spc="-20">
                <a:solidFill>
                  <a:srgbClr val="0C0E0C"/>
                </a:solidFill>
                <a:latin typeface="Times New Roman"/>
                <a:cs typeface="Times New Roman"/>
              </a:rPr>
              <a:t>Buivan Eskitchir </a:t>
            </a:r>
            <a:r>
              <a:rPr dirty="0" sz="850" spc="-65">
                <a:solidFill>
                  <a:srgbClr val="0C0E0C"/>
                </a:solidFill>
                <a:latin typeface="Times New Roman"/>
                <a:cs typeface="Times New Roman"/>
              </a:rPr>
              <a:t>Yolu </a:t>
            </a:r>
            <a:r>
              <a:rPr dirty="0" sz="850" spc="-20">
                <a:solidFill>
                  <a:srgbClr val="0C0E0C"/>
                </a:solidFill>
                <a:latin typeface="Times New Roman"/>
                <a:cs typeface="Times New Roman"/>
              </a:rPr>
              <a:t>215I </a:t>
            </a:r>
            <a:r>
              <a:rPr dirty="0" sz="850" spc="-5">
                <a:solidFill>
                  <a:srgbClr val="594D4B"/>
                </a:solidFill>
                <a:latin typeface="Times New Roman"/>
                <a:cs typeface="Times New Roman"/>
              </a:rPr>
              <a:t>,</a:t>
            </a:r>
            <a:r>
              <a:rPr dirty="0" sz="850" spc="-5">
                <a:solidFill>
                  <a:srgbClr val="0C0E0C"/>
                </a:solidFill>
                <a:latin typeface="Times New Roman"/>
                <a:cs typeface="Times New Roman"/>
              </a:rPr>
              <a:t>CaddcNo: </a:t>
            </a:r>
            <a:r>
              <a:rPr dirty="0" sz="850" spc="-60">
                <a:solidFill>
                  <a:srgbClr val="0C0E0C"/>
                </a:solidFill>
                <a:latin typeface="Times New Roman"/>
                <a:cs typeface="Times New Roman"/>
              </a:rPr>
              <a:t>I </a:t>
            </a:r>
            <a:r>
              <a:rPr dirty="0" sz="850" spc="-30">
                <a:solidFill>
                  <a:srgbClr val="0C0E0C"/>
                </a:solidFill>
                <a:latin typeface="Times New Roman"/>
                <a:cs typeface="Times New Roman"/>
              </a:rPr>
              <a:t>54 </a:t>
            </a:r>
            <a:r>
              <a:rPr dirty="0" sz="850" spc="-35">
                <a:solidFill>
                  <a:srgbClr val="0C0E0C"/>
                </a:solidFill>
                <a:latin typeface="Times New Roman"/>
                <a:cs typeface="Times New Roman"/>
              </a:rPr>
              <a:t>065IO</a:t>
            </a:r>
            <a:r>
              <a:rPr dirty="0" sz="850" spc="11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850" spc="-45">
                <a:solidFill>
                  <a:srgbClr val="0C0E0C"/>
                </a:solidFill>
                <a:latin typeface="Times New Roman"/>
                <a:cs typeface="Times New Roman"/>
              </a:rPr>
              <a:t>c;ankaya</a:t>
            </a:r>
            <a:r>
              <a:rPr dirty="0" sz="850" spc="35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850" spc="-50">
                <a:solidFill>
                  <a:srgbClr val="0C0E0C"/>
                </a:solidFill>
                <a:latin typeface="Times New Roman"/>
                <a:cs typeface="Times New Roman"/>
              </a:rPr>
              <a:t>/ANKARA	</a:t>
            </a:r>
            <a:r>
              <a:rPr dirty="0" sz="850" spc="-20">
                <a:solidFill>
                  <a:srgbClr val="0C0E0C"/>
                </a:solidFill>
                <a:latin typeface="Times New Roman"/>
                <a:cs typeface="Times New Roman"/>
              </a:rPr>
              <a:t>.,	.	</a:t>
            </a:r>
            <a:r>
              <a:rPr dirty="0" sz="850" spc="-25">
                <a:solidFill>
                  <a:srgbClr val="0C0E0C"/>
                </a:solidFill>
                <a:latin typeface="Times New Roman"/>
                <a:cs typeface="Times New Roman"/>
              </a:rPr>
              <a:t>·</a:t>
            </a:r>
            <a:r>
              <a:rPr dirty="0" sz="850" spc="15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800" spc="20">
                <a:solidFill>
                  <a:srgbClr val="0C0E0C"/>
                </a:solidFill>
                <a:latin typeface="Times New Roman"/>
                <a:cs typeface="Times New Roman"/>
              </a:rPr>
              <a:t>Ii]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53926" y="9798537"/>
          <a:ext cx="5722620" cy="377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7395"/>
                <a:gridCol w="2716530"/>
                <a:gridCol w="386079"/>
                <a:gridCol w="603250"/>
              </a:tblGrid>
              <a:tr h="251518">
                <a:tc>
                  <a:txBody>
                    <a:bodyPr/>
                    <a:lstStyle/>
                    <a:p>
                      <a:pPr marL="33020">
                        <a:lnSpc>
                          <a:spcPts val="930"/>
                        </a:lnSpc>
                      </a:pPr>
                      <a:r>
                        <a:rPr dirty="0" sz="850" spc="-4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Tclcfon</a:t>
                      </a:r>
                      <a:r>
                        <a:rPr dirty="0" sz="850" spc="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2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850" spc="2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03122015395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95044">
                        <a:lnSpc>
                          <a:spcPts val="915"/>
                        </a:lnSpc>
                      </a:pPr>
                      <a:r>
                        <a:rPr dirty="0" sz="850" spc="-3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Bllgi </a:t>
                      </a:r>
                      <a:r>
                        <a:rPr dirty="0" sz="850" spc="-2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850" spc="-8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850" spc="-3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850" spc="-4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Ebru </a:t>
                      </a:r>
                      <a:r>
                        <a:rPr dirty="0" sz="850" spc="-5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EBEPERI</a:t>
                      </a:r>
                      <a:r>
                        <a:rPr dirty="0" sz="850" spc="-12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2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OZT0RK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991869">
                        <a:lnSpc>
                          <a:spcPts val="969"/>
                        </a:lnSpc>
                      </a:pPr>
                      <a:r>
                        <a:rPr dirty="0" sz="850" spc="-4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Milhendis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ts val="915"/>
                        </a:lnSpc>
                      </a:pPr>
                      <a:r>
                        <a:rPr dirty="0" sz="850" spc="-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' </a:t>
                      </a:r>
                      <a:r>
                        <a:rPr dirty="0" sz="850" spc="-1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z="850" spc="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1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'.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ts val="969"/>
                        </a:lnSpc>
                      </a:pPr>
                      <a:r>
                        <a:rPr dirty="0" sz="85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25794">
                <a:tc>
                  <a:txBody>
                    <a:bodyPr/>
                    <a:lstStyle/>
                    <a:p>
                      <a:pPr marL="31750">
                        <a:lnSpc>
                          <a:spcPts val="890"/>
                        </a:lnSpc>
                      </a:pPr>
                      <a:r>
                        <a:rPr dirty="0" sz="850" spc="-2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Faks</a:t>
                      </a:r>
                      <a:r>
                        <a:rPr dirty="0" sz="850" spc="-20">
                          <a:solidFill>
                            <a:srgbClr val="594D4B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850" spc="-2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03122015453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86790">
                        <a:lnSpc>
                          <a:spcPts val="890"/>
                        </a:lnSpc>
                      </a:pPr>
                      <a:r>
                        <a:rPr dirty="0" sz="850" spc="-3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c•posta:ebru.ebepcri@sanayi.gov.tr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ts val="890"/>
                        </a:lnSpc>
                      </a:pPr>
                      <a:r>
                        <a:rPr dirty="0" sz="850" spc="-20">
                          <a:solidFill>
                            <a:srgbClr val="594D4B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z="850" spc="65">
                          <a:solidFill>
                            <a:srgbClr val="594D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20">
                          <a:solidFill>
                            <a:srgbClr val="3A3634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890"/>
                        </a:lnSpc>
                        <a:tabLst>
                          <a:tab pos="360045" algn="l"/>
                        </a:tabLst>
                      </a:pPr>
                      <a:r>
                        <a:rPr dirty="0" sz="850" spc="-6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•	•</a:t>
                      </a:r>
                      <a:r>
                        <a:rPr dirty="0" sz="850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55">
                          <a:solidFill>
                            <a:srgbClr val="0C0E0C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72976" y="10270690"/>
            <a:ext cx="246888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C0E0C"/>
                </a:solidFill>
                <a:latin typeface="Times New Roman"/>
                <a:cs typeface="Times New Roman"/>
              </a:rPr>
              <a:t>Kcp</a:t>
            </a:r>
            <a:r>
              <a:rPr dirty="0" sz="850" spc="-35">
                <a:solidFill>
                  <a:srgbClr val="282828"/>
                </a:solidFill>
                <a:latin typeface="Times New Roman"/>
                <a:cs typeface="Times New Roman"/>
              </a:rPr>
              <a:t>:</a:t>
            </a:r>
            <a:r>
              <a:rPr dirty="0" sz="850" spc="-35">
                <a:solidFill>
                  <a:srgbClr val="0C0E0C"/>
                </a:solidFill>
                <a:latin typeface="Times New Roman"/>
                <a:cs typeface="Times New Roman"/>
              </a:rPr>
              <a:t>sanayivcteknolojibalcanlig</a:t>
            </a:r>
            <a:r>
              <a:rPr dirty="0" sz="850" spc="-35">
                <a:solidFill>
                  <a:srgbClr val="282828"/>
                </a:solidFill>
                <a:latin typeface="Times New Roman"/>
                <a:cs typeface="Times New Roman"/>
              </a:rPr>
              <a:t>i.</a:t>
            </a:r>
            <a:r>
              <a:rPr dirty="0" sz="850" spc="-35">
                <a:solidFill>
                  <a:srgbClr val="0C0E0C"/>
                </a:solidFill>
                <a:latin typeface="Times New Roman"/>
                <a:cs typeface="Times New Roman"/>
              </a:rPr>
              <a:t>sanayiu </a:t>
            </a:r>
            <a:r>
              <a:rPr dirty="0" sz="850" spc="-45">
                <a:solidFill>
                  <a:srgbClr val="0C0E0C"/>
                </a:solidFill>
                <a:latin typeface="Times New Roman"/>
                <a:cs typeface="Times New Roman"/>
              </a:rPr>
              <a:t>runlcri</a:t>
            </a:r>
            <a:r>
              <a:rPr dirty="0" sz="850" spc="-45">
                <a:solidFill>
                  <a:srgbClr val="282828"/>
                </a:solidFill>
                <a:latin typeface="Times New Roman"/>
                <a:cs typeface="Times New Roman"/>
              </a:rPr>
              <a:t>@</a:t>
            </a:r>
            <a:r>
              <a:rPr dirty="0" sz="850" spc="-45">
                <a:solidFill>
                  <a:srgbClr val="0C0E0C"/>
                </a:solidFill>
                <a:latin typeface="Times New Roman"/>
                <a:cs typeface="Times New Roman"/>
              </a:rPr>
              <a:t>hsOl.</a:t>
            </a:r>
            <a:r>
              <a:rPr dirty="0" sz="850" spc="5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0C0E0C"/>
                </a:solidFill>
                <a:latin typeface="Times New Roman"/>
                <a:cs typeface="Times New Roman"/>
              </a:rPr>
              <a:t>kcp</a:t>
            </a:r>
            <a:r>
              <a:rPr dirty="0" sz="850" spc="-25">
                <a:solidFill>
                  <a:srgbClr val="282828"/>
                </a:solidFill>
                <a:latin typeface="Times New Roman"/>
                <a:cs typeface="Times New Roman"/>
              </a:rPr>
              <a:t>.</a:t>
            </a:r>
            <a:r>
              <a:rPr dirty="0" sz="850" spc="-25">
                <a:solidFill>
                  <a:srgbClr val="0C0E0C"/>
                </a:solidFill>
                <a:latin typeface="Times New Roman"/>
                <a:cs typeface="Times New Roman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3087" y="10270690"/>
            <a:ext cx="142240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C0E0C"/>
                </a:solidFill>
                <a:latin typeface="Times New Roman"/>
                <a:cs typeface="Times New Roman"/>
              </a:rPr>
              <a:t>Internet adrcsi:</a:t>
            </a:r>
            <a:r>
              <a:rPr dirty="0" sz="850" spc="20">
                <a:solidFill>
                  <a:srgbClr val="0C0E0C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0C0E0C"/>
                </a:solidFill>
                <a:latin typeface="Times New Roman"/>
                <a:cs typeface="Times New Roman"/>
                <a:hlinkClick r:id="rId3"/>
              </a:rPr>
              <a:t>www.sanayi.gov</a:t>
            </a:r>
            <a:r>
              <a:rPr dirty="0" sz="850" spc="-30">
                <a:solidFill>
                  <a:srgbClr val="3A3634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50" spc="-30">
                <a:solidFill>
                  <a:srgbClr val="0C0E0C"/>
                </a:solidFill>
                <a:latin typeface="Times New Roman"/>
                <a:cs typeface="Times New Roman"/>
                <a:hlinkClick r:id="rId3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8706" y="10283393"/>
            <a:ext cx="69278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250" algn="l"/>
              </a:tabLst>
            </a:pPr>
            <a:r>
              <a:rPr dirty="0" sz="750" spc="50">
                <a:solidFill>
                  <a:srgbClr val="0C0E0C"/>
                </a:solidFill>
                <a:latin typeface="Arial"/>
                <a:cs typeface="Arial"/>
              </a:rPr>
              <a:t>[!). </a:t>
            </a:r>
            <a:r>
              <a:rPr dirty="0" sz="750" spc="204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z="750" spc="100">
                <a:solidFill>
                  <a:srgbClr val="282828"/>
                </a:solidFill>
                <a:latin typeface="Arial"/>
                <a:cs typeface="Arial"/>
              </a:rPr>
              <a:t>·</a:t>
            </a:r>
            <a:r>
              <a:rPr dirty="0" sz="750" spc="100">
                <a:solidFill>
                  <a:srgbClr val="594D4B"/>
                </a:solidFill>
                <a:latin typeface="Arial"/>
                <a:cs typeface="Arial"/>
              </a:rPr>
              <a:t>·	</a:t>
            </a:r>
            <a:r>
              <a:rPr dirty="0" sz="750" spc="-25">
                <a:solidFill>
                  <a:srgbClr val="0C0E0C"/>
                </a:solidFill>
                <a:latin typeface="Arial"/>
                <a:cs typeface="Arial"/>
              </a:rPr>
              <a:t>• </a:t>
            </a:r>
            <a:r>
              <a:rPr dirty="0" sz="750" spc="-25">
                <a:solidFill>
                  <a:srgbClr val="AFB3AC"/>
                </a:solidFill>
                <a:latin typeface="Arial"/>
                <a:cs typeface="Arial"/>
              </a:rPr>
              <a:t>·</a:t>
            </a:r>
            <a:r>
              <a:rPr dirty="0" sz="750" spc="50">
                <a:solidFill>
                  <a:srgbClr val="AFB3AC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0C0E0C"/>
                </a:solidFill>
                <a:latin typeface="Arial"/>
                <a:cs typeface="Arial"/>
              </a:rPr>
              <a:t>•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7023" y="344335"/>
            <a:ext cx="136715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50">
                <a:solidFill>
                  <a:srgbClr val="1A1C1C"/>
                </a:solidFill>
                <a:latin typeface="Times New Roman"/>
                <a:cs typeface="Times New Roman"/>
              </a:rPr>
              <a:t>T.C </a:t>
            </a:r>
            <a:r>
              <a:rPr dirty="0" sz="650" spc="-65">
                <a:solidFill>
                  <a:srgbClr val="313434"/>
                </a:solidFill>
                <a:latin typeface="Times New Roman"/>
                <a:cs typeface="Times New Roman"/>
              </a:rPr>
              <a:t>SANA</a:t>
            </a:r>
            <a:r>
              <a:rPr dirty="0" sz="650" spc="-65">
                <a:solidFill>
                  <a:srgbClr val="0A0A0A"/>
                </a:solidFill>
                <a:latin typeface="Times New Roman"/>
                <a:cs typeface="Times New Roman"/>
              </a:rPr>
              <a:t>YI </a:t>
            </a:r>
            <a:r>
              <a:rPr dirty="0" sz="600" spc="-75">
                <a:solidFill>
                  <a:srgbClr val="313434"/>
                </a:solidFill>
                <a:latin typeface="Arial"/>
                <a:cs typeface="Arial"/>
              </a:rPr>
              <a:t>VP. </a:t>
            </a:r>
            <a:r>
              <a:rPr dirty="0" sz="650" spc="-10">
                <a:solidFill>
                  <a:srgbClr val="313434"/>
                </a:solidFill>
                <a:latin typeface="Times New Roman"/>
                <a:cs typeface="Times New Roman"/>
              </a:rPr>
              <a:t>TIXNO</a:t>
            </a:r>
            <a:r>
              <a:rPr dirty="0" sz="650" spc="-10">
                <a:solidFill>
                  <a:srgbClr val="0A0A0A"/>
                </a:solidFill>
                <a:latin typeface="Times New Roman"/>
                <a:cs typeface="Times New Roman"/>
              </a:rPr>
              <a:t>l.01!</a:t>
            </a:r>
            <a:r>
              <a:rPr dirty="0" sz="650" spc="-6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650" spc="-70">
                <a:solidFill>
                  <a:srgbClr val="0A0A0A"/>
                </a:solidFill>
                <a:latin typeface="Times New Roman"/>
                <a:cs typeface="Times New Roman"/>
              </a:rPr>
              <a:t>BAJCANUOI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3305" y="399012"/>
            <a:ext cx="14617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0269" algn="l"/>
              </a:tabLst>
            </a:pPr>
            <a:r>
              <a:rPr dirty="0" sz="650" spc="-55">
                <a:solidFill>
                  <a:srgbClr val="313434"/>
                </a:solidFill>
                <a:latin typeface="Arial"/>
                <a:cs typeface="Arial"/>
              </a:rPr>
              <a:t>M, </a:t>
            </a:r>
            <a:r>
              <a:rPr dirty="0" sz="650" spc="25">
                <a:solidFill>
                  <a:srgbClr val="565654"/>
                </a:solidFill>
                <a:latin typeface="Arial"/>
                <a:cs typeface="Arial"/>
              </a:rPr>
              <a:t>!cl&gt;ji</a:t>
            </a:r>
            <a:r>
              <a:rPr dirty="0" sz="650" spc="25">
                <a:solidFill>
                  <a:srgbClr val="313434"/>
                </a:solidFill>
                <a:latin typeface="Arial"/>
                <a:cs typeface="Arial"/>
              </a:rPr>
              <a:t>""</a:t>
            </a:r>
            <a:r>
              <a:rPr dirty="0" sz="650" spc="120">
                <a:solidFill>
                  <a:srgbClr val="313434"/>
                </a:solidFill>
                <a:latin typeface="Arial"/>
                <a:cs typeface="Arial"/>
              </a:rPr>
              <a:t> </a:t>
            </a:r>
            <a:r>
              <a:rPr dirty="0" sz="850" spc="-60">
                <a:solidFill>
                  <a:srgbClr val="424446"/>
                </a:solidFill>
                <a:latin typeface="Times New Roman"/>
                <a:cs typeface="Times New Roman"/>
              </a:rPr>
              <a:t>Saa</a:t>
            </a:r>
            <a:r>
              <a:rPr dirty="0" sz="850" spc="-60">
                <a:solidFill>
                  <a:srgbClr val="1A1C1C"/>
                </a:solidFill>
                <a:latin typeface="Times New Roman"/>
                <a:cs typeface="Times New Roman"/>
              </a:rPr>
              <a:t>y;</a:t>
            </a:r>
            <a:r>
              <a:rPr dirty="0" sz="850" spc="-40">
                <a:solidFill>
                  <a:srgbClr val="1A1C1C"/>
                </a:solidFill>
                <a:latin typeface="Times New Roman"/>
                <a:cs typeface="Times New Roman"/>
              </a:rPr>
              <a:t> </a:t>
            </a:r>
            <a:r>
              <a:rPr dirty="0" sz="650" spc="-80">
                <a:solidFill>
                  <a:srgbClr val="313434"/>
                </a:solidFill>
                <a:latin typeface="Arial"/>
                <a:cs typeface="Arial"/>
              </a:rPr>
              <a:t>0	</a:t>
            </a:r>
            <a:r>
              <a:rPr dirty="0" sz="650" spc="-10">
                <a:solidFill>
                  <a:srgbClr val="0A0A0A"/>
                </a:solidFill>
                <a:latin typeface="Arial"/>
                <a:cs typeface="Arial"/>
              </a:rPr>
              <a:t>06YnJiii 0-1</a:t>
            </a:r>
            <a:r>
              <a:rPr dirty="0" sz="650" spc="10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0A0A0A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3600" y="504515"/>
            <a:ext cx="30353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45">
                <a:solidFill>
                  <a:srgbClr val="424446"/>
                </a:solidFill>
                <a:latin typeface="Times New Roman"/>
                <a:cs typeface="Times New Roman"/>
              </a:rPr>
              <a:t>IW</a:t>
            </a:r>
            <a:r>
              <a:rPr dirty="0" sz="650" spc="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z="650" spc="-55">
                <a:solidFill>
                  <a:srgbClr val="1A1C1C"/>
                </a:solidFill>
                <a:latin typeface="Times New Roman"/>
                <a:cs typeface="Times New Roman"/>
              </a:rPr>
              <a:t>I</a:t>
            </a:r>
            <a:r>
              <a:rPr dirty="0" sz="650" spc="-55">
                <a:solidFill>
                  <a:srgbClr val="424446"/>
                </a:solidFill>
                <a:latin typeface="Times New Roman"/>
                <a:cs typeface="Times New Roman"/>
              </a:rPr>
              <a:t>OO'l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7814" y="504515"/>
            <a:ext cx="448309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30">
                <a:solidFill>
                  <a:srgbClr val="0A0A0A"/>
                </a:solidFill>
                <a:latin typeface="Times New Roman"/>
                <a:cs typeface="Times New Roman"/>
              </a:rPr>
              <a:t>I0.o6-</a:t>
            </a:r>
            <a:r>
              <a:rPr dirty="0" sz="650" spc="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650" spc="-45">
                <a:solidFill>
                  <a:srgbClr val="0A0A0A"/>
                </a:solidFill>
                <a:latin typeface="Times New Roman"/>
                <a:cs typeface="Times New Roman"/>
              </a:rPr>
              <a:t>139d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0708" y="544752"/>
            <a:ext cx="173418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190">
                <a:solidFill>
                  <a:srgbClr val="313434"/>
                </a:solidFill>
                <a:latin typeface="Times New Roman"/>
                <a:cs typeface="Times New Roman"/>
              </a:rPr>
              <a:t>11 </a:t>
            </a:r>
            <a:r>
              <a:rPr dirty="0" sz="2200" spc="-280">
                <a:solidFill>
                  <a:srgbClr val="565654"/>
                </a:solidFill>
                <a:latin typeface="Times New Roman"/>
                <a:cs typeface="Times New Roman"/>
              </a:rPr>
              <a:t>· </a:t>
            </a:r>
            <a:r>
              <a:rPr dirty="0" sz="2050" spc="110" b="1">
                <a:solidFill>
                  <a:srgbClr val="1A1C1C"/>
                </a:solidFill>
                <a:latin typeface="Arial"/>
                <a:cs typeface="Arial"/>
              </a:rPr>
              <a:t>11111</a:t>
            </a:r>
            <a:r>
              <a:rPr dirty="0" sz="2050" spc="-229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2050" spc="-75" b="1">
                <a:solidFill>
                  <a:srgbClr val="0A0A0A"/>
                </a:solidFill>
                <a:latin typeface="Arial"/>
                <a:cs typeface="Arial"/>
              </a:rPr>
              <a:t>111</a:t>
            </a:r>
            <a:endParaRPr sz="2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3934" y="1368181"/>
            <a:ext cx="5795645" cy="7507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36525">
              <a:lnSpc>
                <a:spcPts val="1255"/>
              </a:lnSpc>
              <a:spcBef>
                <a:spcPts val="100"/>
              </a:spcBef>
            </a:pP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istenilen belgeler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ktsmma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eklenmesi</a:t>
            </a:r>
            <a:r>
              <a:rPr dirty="0" sz="1150" spc="204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zorunludur.</a:t>
            </a:r>
            <a:endParaRPr sz="1150">
              <a:latin typeface="Times New Roman"/>
              <a:cs typeface="Times New Roman"/>
            </a:endParaRPr>
          </a:p>
          <a:p>
            <a:pPr algn="just" marL="134620" marR="57150" indent="438784">
              <a:lnSpc>
                <a:spcPct val="89800"/>
              </a:lnSpc>
              <a:spcBef>
                <a:spcPts val="45"/>
              </a:spcBef>
            </a:pP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c) </a:t>
            </a:r>
            <a:r>
              <a:rPr dirty="0" sz="1400" spc="-95">
                <a:solidFill>
                  <a:srgbClr val="0A0A0A"/>
                </a:solidFill>
                <a:latin typeface="Times New Roman"/>
                <a:cs typeface="Times New Roman"/>
              </a:rPr>
              <a:t>iI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miidiirliigil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tarafmdan, </a:t>
            </a:r>
            <a:r>
              <a:rPr dirty="0" sz="1150" spc="-90">
                <a:solidFill>
                  <a:srgbClr val="0A0A0A"/>
                </a:solidFill>
                <a:latin typeface="Times New Roman"/>
                <a:cs typeface="Times New Roman"/>
              </a:rPr>
              <a:t>y1l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i9erisinde </a:t>
            </a:r>
            <a:r>
              <a:rPr dirty="0" sz="1150" spc="-45">
                <a:solidFill>
                  <a:srgbClr val="0A0A0A"/>
                </a:solidFill>
                <a:latin typeface="Times New Roman"/>
                <a:cs typeface="Times New Roman"/>
              </a:rPr>
              <a:t>yap1lan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ithalat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miktan kapasite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raporunda 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belirtilen </a:t>
            </a:r>
            <a:r>
              <a:rPr dirty="0" sz="1150" spc="-35">
                <a:solidFill>
                  <a:srgbClr val="0A0A0A"/>
                </a:solidFill>
                <a:latin typeface="Times New Roman"/>
                <a:cs typeface="Times New Roman"/>
              </a:rPr>
              <a:t>mik1ardan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dii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iilerek kalan </a:t>
            </a:r>
            <a:r>
              <a:rPr dirty="0" sz="1150">
                <a:solidFill>
                  <a:srgbClr val="1A1C1C"/>
                </a:solidFill>
                <a:latin typeface="Times New Roman"/>
                <a:cs typeface="Times New Roman"/>
              </a:rPr>
              <a:t>kullamm </a:t>
            </a:r>
            <a:r>
              <a:rPr dirty="0" sz="1150" spc="-5">
                <a:solidFill>
                  <a:srgbClr val="1A1C1C"/>
                </a:solidFill>
                <a:latin typeface="Times New Roman"/>
                <a:cs typeface="Times New Roman"/>
              </a:rPr>
              <a:t>miktarlan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iizerinden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firmaya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yeni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muafiyet  </a:t>
            </a:r>
            <a:r>
              <a:rPr dirty="0" sz="1150" spc="-65">
                <a:solidFill>
                  <a:srgbClr val="0A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diizenlenir</a:t>
            </a:r>
            <a:r>
              <a:rPr dirty="0" sz="1150" spc="5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(Ek-2).</a:t>
            </a:r>
            <a:endParaRPr sz="1150">
              <a:latin typeface="Times New Roman"/>
              <a:cs typeface="Times New Roman"/>
            </a:endParaRPr>
          </a:p>
          <a:p>
            <a:pPr algn="just" marL="133985" marR="43815" indent="438784">
              <a:lnSpc>
                <a:spcPts val="1310"/>
              </a:lnSpc>
              <a:spcBef>
                <a:spcPts val="80"/>
              </a:spcBef>
              <a:buSzPct val="85185"/>
              <a:buFont typeface="Times New Roman"/>
              <a:buAutoNum type="arabicParenBoth" startAt="3"/>
              <a:tabLst>
                <a:tab pos="824230" algn="l"/>
              </a:tabLst>
            </a:pPr>
            <a:r>
              <a:rPr dirty="0" sz="1350" spc="10">
                <a:solidFill>
                  <a:srgbClr val="0A0A0A"/>
                </a:solidFill>
                <a:latin typeface="Arial"/>
                <a:cs typeface="Arial"/>
              </a:rPr>
              <a:t>ii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miidiirliigil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tarafmdan yeni muafiy</a:t>
            </a:r>
            <a:r>
              <a:rPr dirty="0" sz="1150">
                <a:solidFill>
                  <a:srgbClr val="313434"/>
                </a:solidFill>
                <a:latin typeface="Times New Roman"/>
                <a:cs typeface="Times New Roman"/>
              </a:rPr>
              <a:t>e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 </a:t>
            </a:r>
            <a:r>
              <a:rPr dirty="0" sz="1150" spc="-85">
                <a:solidFill>
                  <a:srgbClr val="0A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finnaya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teslim edilmeden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once 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TAREKS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iizerinden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kullamm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miktarlan </a:t>
            </a:r>
            <a:r>
              <a:rPr dirty="0" sz="1150" spc="-5">
                <a:solidFill>
                  <a:srgbClr val="1A1C1C"/>
                </a:solidFill>
                <a:latin typeface="Times New Roman"/>
                <a:cs typeface="Times New Roman"/>
              </a:rPr>
              <a:t>tekrar </a:t>
            </a:r>
            <a:r>
              <a:rPr dirty="0" sz="1150" spc="-10">
                <a:solidFill>
                  <a:srgbClr val="1A1C1C"/>
                </a:solidFill>
                <a:latin typeface="Times New Roman"/>
                <a:cs typeface="Times New Roman"/>
              </a:rPr>
              <a:t>kontrol</a:t>
            </a:r>
            <a:r>
              <a:rPr dirty="0" sz="1150" spc="-145">
                <a:solidFill>
                  <a:srgbClr val="1A1C1C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algn="just" marL="787400" indent="-211454">
              <a:lnSpc>
                <a:spcPts val="1240"/>
              </a:lnSpc>
              <a:buAutoNum type="arabicParenBoth" startAt="3"/>
              <a:tabLst>
                <a:tab pos="787400" algn="l"/>
              </a:tabLst>
            </a:pP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il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miidiirliigil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daha </a:t>
            </a:r>
            <a:r>
              <a:rPr dirty="0" sz="1150" spc="5">
                <a:solidFill>
                  <a:srgbClr val="1A1C1C"/>
                </a:solidFill>
                <a:latin typeface="Times New Roman"/>
                <a:cs typeface="Times New Roman"/>
              </a:rPr>
              <a:t>once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diizenlenen </a:t>
            </a:r>
            <a:r>
              <a:rPr dirty="0" sz="1150" spc="-15">
                <a:solidFill>
                  <a:srgbClr val="1A1C1C"/>
                </a:solidFill>
                <a:latin typeface="Times New Roman"/>
                <a:cs typeface="Times New Roman"/>
              </a:rPr>
              <a:t>muafiyetin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iptali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gen,ekle</a:t>
            </a:r>
            <a:r>
              <a:rPr dirty="0" sz="1150" spc="2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tirilir.</a:t>
            </a:r>
            <a:endParaRPr sz="1150">
              <a:latin typeface="Times New Roman"/>
              <a:cs typeface="Times New Roman"/>
            </a:endParaRPr>
          </a:p>
          <a:p>
            <a:pPr algn="just" marL="136525" marR="52069" indent="438784">
              <a:lnSpc>
                <a:spcPct val="95800"/>
              </a:lnSpc>
              <a:spcBef>
                <a:spcPts val="25"/>
              </a:spcBef>
              <a:buAutoNum type="arabicParenBoth" startAt="3"/>
              <a:tabLst>
                <a:tab pos="793115" algn="l"/>
              </a:tabLst>
            </a:pP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Fim1alann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5">
                <a:solidFill>
                  <a:srgbClr val="0A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yenileme </a:t>
            </a:r>
            <a:r>
              <a:rPr dirty="0" sz="1150" spc="90">
                <a:solidFill>
                  <a:srgbClr val="0A0A0A"/>
                </a:solidFill>
                <a:latin typeface="Times New Roman"/>
                <a:cs typeface="Times New Roman"/>
              </a:rPr>
              <a:t>b </a:t>
            </a:r>
            <a:r>
              <a:rPr dirty="0" sz="1150" spc="75">
                <a:solidFill>
                  <a:srgbClr val="0A0A0A"/>
                </a:solidFill>
                <a:latin typeface="Times New Roman"/>
                <a:cs typeface="Times New Roman"/>
              </a:rPr>
              <a:t>vurulan,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gerektiginde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Sanayi 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Teknoloji ii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Miidiirliigii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yetkililerince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firmaya </a:t>
            </a:r>
            <a:r>
              <a:rPr dirty="0" sz="1150">
                <a:solidFill>
                  <a:srgbClr val="1A1C1C"/>
                </a:solidFill>
                <a:latin typeface="Times New Roman"/>
                <a:cs typeface="Times New Roman"/>
              </a:rPr>
              <a:t>ait </a:t>
            </a:r>
            <a:r>
              <a:rPr dirty="0" sz="1150" spc="-30">
                <a:solidFill>
                  <a:srgbClr val="1A1C1C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tesisi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yerinde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ziyaret edilerek 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gerekli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incelemeler yapildlktan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sonra</a:t>
            </a:r>
            <a:r>
              <a:rPr dirty="0" sz="1150" spc="16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tamamlamr.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584835">
              <a:lnSpc>
                <a:spcPts val="1345"/>
              </a:lnSpc>
            </a:pPr>
            <a:r>
              <a:rPr dirty="0" sz="1150" spc="-5" b="1">
                <a:solidFill>
                  <a:srgbClr val="0A0A0A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-20" b="1">
                <a:solidFill>
                  <a:srgbClr val="0A0A0A"/>
                </a:solidFill>
                <a:latin typeface="Times New Roman"/>
                <a:cs typeface="Times New Roman"/>
              </a:rPr>
              <a:t>Yapdacak</a:t>
            </a:r>
            <a:r>
              <a:rPr dirty="0" sz="1150" spc="-105" b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 b="1">
                <a:solidFill>
                  <a:srgbClr val="0A0A0A"/>
                </a:solidFill>
                <a:latin typeface="Times New Roman"/>
                <a:cs typeface="Times New Roman"/>
              </a:rPr>
              <a:t>Bildirimler</a:t>
            </a:r>
            <a:endParaRPr sz="1150">
              <a:latin typeface="Times New Roman"/>
              <a:cs typeface="Times New Roman"/>
            </a:endParaRPr>
          </a:p>
          <a:p>
            <a:pPr algn="just" marL="585470">
              <a:lnSpc>
                <a:spcPts val="1300"/>
              </a:lnSpc>
            </a:pPr>
            <a:r>
              <a:rPr dirty="0" sz="1150" b="1">
                <a:solidFill>
                  <a:srgbClr val="0A0A0A"/>
                </a:solidFill>
                <a:latin typeface="Times New Roman"/>
                <a:cs typeface="Times New Roman"/>
              </a:rPr>
              <a:t>Madde </a:t>
            </a:r>
            <a:r>
              <a:rPr dirty="0" sz="1150" spc="40" b="1">
                <a:solidFill>
                  <a:srgbClr val="0A0A0A"/>
                </a:solidFill>
                <a:latin typeface="Times New Roman"/>
                <a:cs typeface="Times New Roman"/>
              </a:rPr>
              <a:t>5- </a:t>
            </a:r>
            <a:r>
              <a:rPr dirty="0" sz="1050" spc="35">
                <a:solidFill>
                  <a:srgbClr val="0A0A0A"/>
                </a:solidFill>
                <a:latin typeface="Arial"/>
                <a:cs typeface="Arial"/>
              </a:rPr>
              <a:t>(1)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Teknoloji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ii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Miidiirliiklerince;</a:t>
            </a:r>
            <a:endParaRPr sz="1150">
              <a:latin typeface="Times New Roman"/>
              <a:cs typeface="Times New Roman"/>
            </a:endParaRPr>
          </a:p>
          <a:p>
            <a:pPr algn="just" marL="132715" marR="46990" indent="452755">
              <a:lnSpc>
                <a:spcPts val="1290"/>
              </a:lnSpc>
              <a:spcBef>
                <a:spcPts val="70"/>
              </a:spcBef>
              <a:buAutoNum type="alphaLcParenR"/>
              <a:tabLst>
                <a:tab pos="805180" algn="l"/>
              </a:tabLst>
            </a:pP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Belirtilen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artlann</a:t>
            </a:r>
            <a:r>
              <a:rPr dirty="0" sz="1150" spc="3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saglanmamas1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durumunda,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iiretim 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5">
                <a:solidFill>
                  <a:srgbClr val="0A0A0A"/>
                </a:solidFill>
                <a:latin typeface="Times New Roman"/>
                <a:cs typeface="Times New Roman"/>
              </a:rPr>
              <a:t>yaz1s1 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diizenlenmeyip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firmaya,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gerek9esi belirtilerek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yazth/elektronik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posta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ile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(firma 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e-posta 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adresini beyan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etmi§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ise) bilgi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verilir.</a:t>
            </a:r>
            <a:endParaRPr sz="1150">
              <a:latin typeface="Times New Roman"/>
              <a:cs typeface="Times New Roman"/>
            </a:endParaRPr>
          </a:p>
          <a:p>
            <a:pPr algn="just" marL="748665" indent="-173355">
              <a:lnSpc>
                <a:spcPts val="1190"/>
              </a:lnSpc>
              <a:buAutoNum type="alphaLcParenR"/>
              <a:tabLst>
                <a:tab pos="749300" algn="l"/>
              </a:tabLst>
            </a:pP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Belirtilen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§artlann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saglanmas1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durumunda, </a:t>
            </a:r>
            <a:r>
              <a:rPr dirty="0" sz="1150" spc="-35">
                <a:solidFill>
                  <a:srgbClr val="0A0A0A"/>
                </a:solidFill>
                <a:latin typeface="Times New Roman"/>
                <a:cs typeface="Times New Roman"/>
              </a:rPr>
              <a:t>ba§vuru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sahibi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firma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ise</a:t>
            </a:r>
            <a:r>
              <a:rPr dirty="0" sz="1150" spc="28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geregi</a:t>
            </a:r>
            <a:endParaRPr sz="1150">
              <a:latin typeface="Times New Roman"/>
              <a:cs typeface="Times New Roman"/>
            </a:endParaRPr>
          </a:p>
          <a:p>
            <a:pPr algn="just" marL="111125" marR="64769" indent="13335">
              <a:lnSpc>
                <a:spcPts val="1290"/>
              </a:lnSpc>
              <a:spcBef>
                <a:spcPts val="80"/>
              </a:spcBef>
            </a:pP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i9in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sanayici firmaya,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ba§vuru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sahibi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sanayici adma </a:t>
            </a:r>
            <a:r>
              <a:rPr dirty="0" sz="1150" spc="-25">
                <a:solidFill>
                  <a:srgbClr val="1A1C1C"/>
                </a:solidFill>
                <a:latin typeface="Times New Roman"/>
                <a:cs typeface="Times New Roman"/>
              </a:rPr>
              <a:t>tedarik9i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firma ise geregi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i9in tedarik9i 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finnaya,</a:t>
            </a:r>
            <a:r>
              <a:rPr dirty="0" sz="1150" spc="7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bilgi</a:t>
            </a:r>
            <a:r>
              <a:rPr dirty="0" sz="1150" spc="6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i9in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 sanayici</a:t>
            </a:r>
            <a:r>
              <a:rPr dirty="0" sz="1150" spc="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firmaya</a:t>
            </a:r>
            <a:r>
              <a:rPr dirty="0" sz="1150" spc="6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hitaben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iiretim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girdisi</a:t>
            </a:r>
            <a:r>
              <a:rPr dirty="0" sz="1150" spc="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muafiyet</a:t>
            </a:r>
            <a:r>
              <a:rPr dirty="0" sz="1150" spc="5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75">
                <a:solidFill>
                  <a:srgbClr val="0A0A0A"/>
                </a:solidFill>
                <a:latin typeface="Times New Roman"/>
                <a:cs typeface="Times New Roman"/>
              </a:rPr>
              <a:t>yaz1s1</a:t>
            </a:r>
            <a:r>
              <a:rPr dirty="0" sz="1150" spc="-6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diizenlenir.</a:t>
            </a:r>
            <a:endParaRPr sz="1150">
              <a:latin typeface="Times New Roman"/>
              <a:cs typeface="Times New Roman"/>
            </a:endParaRPr>
          </a:p>
          <a:p>
            <a:pPr algn="just" marL="733425" indent="-181610">
              <a:lnSpc>
                <a:spcPts val="1180"/>
              </a:lnSpc>
              <a:buAutoNum type="alphaLcParenR" startAt="3"/>
              <a:tabLst>
                <a:tab pos="734060" algn="l"/>
              </a:tabLst>
            </a:pP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Dretim Girdisi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-75">
                <a:solidFill>
                  <a:srgbClr val="0A0A0A"/>
                </a:solidFill>
                <a:latin typeface="Times New Roman"/>
                <a:cs typeface="Times New Roman"/>
              </a:rPr>
              <a:t>yaz1s1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teslim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edilmeden/iletilmeden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once</a:t>
            </a:r>
            <a:r>
              <a:rPr dirty="0" sz="1150" spc="-7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Beige</a:t>
            </a:r>
            <a:endParaRPr sz="1150">
              <a:latin typeface="Times New Roman"/>
              <a:cs typeface="Times New Roman"/>
            </a:endParaRPr>
          </a:p>
          <a:p>
            <a:pPr algn="just" marL="90170">
              <a:lnSpc>
                <a:spcPts val="1335"/>
              </a:lnSpc>
            </a:pP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Odeme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(2.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Odeme)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durumu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kontrol</a:t>
            </a:r>
            <a:r>
              <a:rPr dirty="0" sz="1150" spc="8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501650">
              <a:lnSpc>
                <a:spcPts val="1245"/>
              </a:lnSpc>
              <a:spcBef>
                <a:spcPts val="5"/>
              </a:spcBef>
            </a:pPr>
            <a:r>
              <a:rPr dirty="0" sz="1100" spc="45" b="1">
                <a:solidFill>
                  <a:srgbClr val="0A0A0A"/>
                </a:solidFill>
                <a:latin typeface="Times New Roman"/>
                <a:cs typeface="Times New Roman"/>
              </a:rPr>
              <a:t>Bakanhga  </a:t>
            </a:r>
            <a:r>
              <a:rPr dirty="0" sz="1100" spc="10" b="1">
                <a:solidFill>
                  <a:srgbClr val="0A0A0A"/>
                </a:solidFill>
                <a:latin typeface="Times New Roman"/>
                <a:cs typeface="Times New Roman"/>
              </a:rPr>
              <a:t>Yapllacak</a:t>
            </a:r>
            <a:r>
              <a:rPr dirty="0" sz="1100" spc="-135" b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 b="1">
                <a:solidFill>
                  <a:srgbClr val="0A0A0A"/>
                </a:solidFill>
                <a:latin typeface="Times New Roman"/>
                <a:cs typeface="Times New Roman"/>
              </a:rPr>
              <a:t>Bildirimler</a:t>
            </a:r>
            <a:endParaRPr sz="1150">
              <a:latin typeface="Times New Roman"/>
              <a:cs typeface="Times New Roman"/>
            </a:endParaRPr>
          </a:p>
          <a:p>
            <a:pPr algn="just" marL="12700" marR="5080" indent="471170">
              <a:lnSpc>
                <a:spcPts val="1310"/>
              </a:lnSpc>
              <a:spcBef>
                <a:spcPts val="114"/>
              </a:spcBef>
              <a:tabLst>
                <a:tab pos="4521200" algn="l"/>
              </a:tabLst>
            </a:pPr>
            <a:r>
              <a:rPr dirty="0" sz="1100" spc="10" b="1">
                <a:solidFill>
                  <a:srgbClr val="0A0A0A"/>
                </a:solidFill>
                <a:latin typeface="Times New Roman"/>
                <a:cs typeface="Times New Roman"/>
              </a:rPr>
              <a:t>Mad </a:t>
            </a:r>
            <a:r>
              <a:rPr dirty="0" sz="1100" spc="5" b="1">
                <a:solidFill>
                  <a:srgbClr val="0A0A0A"/>
                </a:solidFill>
                <a:latin typeface="Times New Roman"/>
                <a:cs typeface="Times New Roman"/>
              </a:rPr>
              <a:t>de </a:t>
            </a:r>
            <a:r>
              <a:rPr dirty="0" sz="1100" spc="5" b="1" i="1">
                <a:solidFill>
                  <a:srgbClr val="0A0A0A"/>
                </a:solidFill>
                <a:latin typeface="Times New Roman"/>
                <a:cs typeface="Times New Roman"/>
              </a:rPr>
              <a:t>6- </a:t>
            </a:r>
            <a:r>
              <a:rPr dirty="0" sz="1050" spc="5" i="1">
                <a:solidFill>
                  <a:srgbClr val="0A0A0A"/>
                </a:solidFill>
                <a:latin typeface="Times New Roman"/>
                <a:cs typeface="Times New Roman"/>
              </a:rPr>
              <a:t>(1)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Teknoloji </a:t>
            </a:r>
            <a:r>
              <a:rPr dirty="0" sz="1300" spc="-10">
                <a:solidFill>
                  <a:srgbClr val="0A0A0A"/>
                </a:solidFill>
                <a:latin typeface="Arial"/>
                <a:cs typeface="Arial"/>
              </a:rPr>
              <a:t>ii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Miidiirliiklerince,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25 </a:t>
            </a:r>
            <a:r>
              <a:rPr dirty="0" sz="1150" spc="-45">
                <a:solidFill>
                  <a:srgbClr val="0A0A0A"/>
                </a:solidFill>
                <a:latin typeface="Times New Roman"/>
                <a:cs typeface="Times New Roman"/>
              </a:rPr>
              <a:t>say1h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Uriin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ve 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Tebliginin 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6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nci</a:t>
            </a:r>
            <a:r>
              <a:rPr dirty="0" sz="1150" spc="-8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maddesi</a:t>
            </a:r>
            <a:r>
              <a:rPr dirty="0" sz="1150" spc="7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kapsammda;	</a:t>
            </a:r>
            <a:r>
              <a:rPr dirty="0" sz="1150" spc="-150">
                <a:solidFill>
                  <a:srgbClr val="BABCB6"/>
                </a:solidFill>
                <a:latin typeface="Times New Roman"/>
                <a:cs typeface="Times New Roman"/>
              </a:rPr>
              <a:t>,  </a:t>
            </a:r>
            <a:r>
              <a:rPr dirty="0" sz="1150" spc="-170">
                <a:solidFill>
                  <a:srgbClr val="919599"/>
                </a:solidFill>
                <a:latin typeface="Times New Roman"/>
                <a:cs typeface="Times New Roman"/>
              </a:rPr>
              <a:t>--</a:t>
            </a:r>
            <a:endParaRPr sz="1150">
              <a:latin typeface="Times New Roman"/>
              <a:cs typeface="Times New Roman"/>
            </a:endParaRPr>
          </a:p>
          <a:p>
            <a:pPr algn="just" marL="694055" indent="-210185">
              <a:lnSpc>
                <a:spcPts val="1135"/>
              </a:lnSpc>
              <a:buAutoNum type="alphaLcParenR"/>
              <a:tabLst>
                <a:tab pos="694690" algn="l"/>
              </a:tabLst>
            </a:pP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Olumlu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degerlendirildigi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takdirde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dilzenlenecek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olan 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Uretim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Girdisi</a:t>
            </a:r>
            <a:r>
              <a:rPr dirty="0" sz="1150" spc="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Muafiyet</a:t>
            </a:r>
            <a:endParaRPr sz="1150">
              <a:latin typeface="Times New Roman"/>
              <a:cs typeface="Times New Roman"/>
            </a:endParaRPr>
          </a:p>
          <a:p>
            <a:pPr algn="just" marL="49530" marR="19685" indent="-7620">
              <a:lnSpc>
                <a:spcPct val="92300"/>
              </a:lnSpc>
              <a:spcBef>
                <a:spcPts val="35"/>
              </a:spcBef>
            </a:pP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yazilanmn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hirer </a:t>
            </a:r>
            <a:r>
              <a:rPr dirty="0" sz="1150" spc="40">
                <a:solidFill>
                  <a:srgbClr val="0A0A0A"/>
                </a:solidFill>
                <a:latin typeface="Times New Roman"/>
                <a:cs typeface="Times New Roman"/>
              </a:rPr>
              <a:t>omegi,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"il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Miidiirliigii 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ad1"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"firma 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ad1"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ile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isimlendirilerek </a:t>
            </a:r>
            <a:r>
              <a:rPr dirty="0" sz="1150" spc="55">
                <a:solidFill>
                  <a:srgbClr val="0A0A0A"/>
                </a:solidFill>
                <a:latin typeface="Times New Roman"/>
                <a:cs typeface="Times New Roman"/>
              </a:rPr>
              <a:t>".pdf'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dosya 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formatmda, Bakanhgmuz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Metroloji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Uriinleri Giivenligi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Genel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Miidiirliigii'ne 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(ithalat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Denetim Birimi)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elektronik posta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yoluyla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(sugithalat@sanayi.gov.tr)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iletilir</a:t>
            </a:r>
            <a:r>
              <a:rPr dirty="0" sz="1150">
                <a:solidFill>
                  <a:srgbClr val="313434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algn="just" marL="68580" marR="36195" indent="454659">
              <a:lnSpc>
                <a:spcPts val="1310"/>
              </a:lnSpc>
              <a:spcBef>
                <a:spcPts val="10"/>
              </a:spcBef>
              <a:buAutoNum type="alphaLcParenR" startAt="2"/>
              <a:tabLst>
                <a:tab pos="737870" algn="l"/>
              </a:tabLst>
            </a:pP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Olumlu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ya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da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olumsuz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degerlendirilen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iiretim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ba§vurulanmn 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tamamma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ili§kin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veriler,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Ek-3'de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iletilen </a:t>
            </a:r>
            <a:r>
              <a:rPr dirty="0" sz="1150" spc="25">
                <a:solidFill>
                  <a:srgbClr val="1A1C1C"/>
                </a:solidFill>
                <a:latin typeface="Times New Roman"/>
                <a:cs typeface="Times New Roman"/>
              </a:rPr>
              <a:t>"UGM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Ba vurulan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Takip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Listesi-2024-25" excel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dosyasmm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birinci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sayfasmdaki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tabloya, kendinden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onceki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aylara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ait 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ba vurulan da 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kapsayacak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§ekilde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ikinci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sayfasmda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yer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alan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izahatlara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dikkat  edilmek</a:t>
            </a:r>
            <a:r>
              <a:rPr dirty="0" sz="1150" spc="1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suretiyle</a:t>
            </a:r>
            <a:endParaRPr sz="1150">
              <a:latin typeface="Times New Roman"/>
              <a:cs typeface="Times New Roman"/>
            </a:endParaRPr>
          </a:p>
          <a:p>
            <a:pPr algn="just" marL="67945" marR="43815">
              <a:lnSpc>
                <a:spcPts val="1330"/>
              </a:lnSpc>
              <a:spcBef>
                <a:spcPts val="5"/>
              </a:spcBef>
            </a:pP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doldurularak, bir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sonraki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aym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ilk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haftas1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i,;inde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".xis"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veya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".xlsx"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formatmda,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Bakanhgnmz 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Metroloji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Uriinleri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Genel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Miidiirliigii'ne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(ithalat  Denetim 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Birimi) 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elektronik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posta yoluyla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(sugithalat@sanayi.gov.tr)</a:t>
            </a:r>
            <a:r>
              <a:rPr dirty="0" sz="1150" spc="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iletilir.</a:t>
            </a:r>
            <a:endParaRPr sz="1150">
              <a:latin typeface="Times New Roman"/>
              <a:cs typeface="Times New Roman"/>
            </a:endParaRPr>
          </a:p>
          <a:p>
            <a:pPr algn="just" marL="62865" marR="46355" indent="448945">
              <a:lnSpc>
                <a:spcPct val="91000"/>
              </a:lnSpc>
              <a:spcBef>
                <a:spcPts val="30"/>
              </a:spcBef>
              <a:buAutoNum type="alphaLcParenR" startAt="3"/>
              <a:tabLst>
                <a:tab pos="709295" algn="l"/>
              </a:tabLst>
            </a:pP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9 </a:t>
            </a:r>
            <a:r>
              <a:rPr dirty="0" sz="1150" spc="-35">
                <a:solidFill>
                  <a:srgbClr val="0A0A0A"/>
                </a:solidFill>
                <a:latin typeface="Times New Roman"/>
                <a:cs typeface="Times New Roman"/>
              </a:rPr>
              <a:t>say1h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Uriin</a:t>
            </a:r>
            <a:r>
              <a:rPr dirty="0" sz="1150" spc="2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Tebligi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kapsammdaki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ba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vurular </a:t>
            </a:r>
            <a:r>
              <a:rPr dirty="0" sz="1200" spc="-35" i="1">
                <a:solidFill>
                  <a:srgbClr val="0A0A0A"/>
                </a:solidFill>
                <a:latin typeface="Times New Roman"/>
                <a:cs typeface="Times New Roman"/>
              </a:rPr>
              <a:t>(UGM  </a:t>
            </a:r>
            <a:r>
              <a:rPr dirty="0" sz="1200" spc="20" i="1">
                <a:solidFill>
                  <a:srgbClr val="0A0A0A"/>
                </a:solidFill>
                <a:latin typeface="Times New Roman"/>
                <a:cs typeface="Times New Roman"/>
              </a:rPr>
              <a:t>Ba </a:t>
            </a:r>
            <a:r>
              <a:rPr dirty="0" sz="1200" spc="15" i="1">
                <a:solidFill>
                  <a:srgbClr val="0A0A0A"/>
                </a:solidFill>
                <a:latin typeface="Times New Roman"/>
                <a:cs typeface="Times New Roman"/>
              </a:rPr>
              <a:t>vurulan </a:t>
            </a:r>
            <a:r>
              <a:rPr dirty="0" sz="1200" spc="-35" i="1">
                <a:solidFill>
                  <a:srgbClr val="0A0A0A"/>
                </a:solidFill>
                <a:latin typeface="Times New Roman"/>
                <a:cs typeface="Times New Roman"/>
              </a:rPr>
              <a:t>Takip </a:t>
            </a:r>
            <a:r>
              <a:rPr dirty="0" sz="1200" spc="-10" i="1">
                <a:solidFill>
                  <a:srgbClr val="0A0A0A"/>
                </a:solidFill>
                <a:latin typeface="Times New Roman"/>
                <a:cs typeface="Times New Roman"/>
              </a:rPr>
              <a:t>Listesi-2024-9)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ile </a:t>
            </a:r>
            <a:r>
              <a:rPr dirty="0" sz="1150" spc="40">
                <a:solidFill>
                  <a:srgbClr val="0A0A0A"/>
                </a:solidFill>
                <a:latin typeface="Times New Roman"/>
                <a:cs typeface="Times New Roman"/>
              </a:rPr>
              <a:t>25 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say1h </a:t>
            </a:r>
            <a:r>
              <a:rPr dirty="0" sz="1350" spc="-80">
                <a:solidFill>
                  <a:srgbClr val="0A0A0A"/>
                </a:solidFill>
                <a:latin typeface="Arial"/>
                <a:cs typeface="Arial"/>
              </a:rPr>
              <a:t>Oriin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Denetimi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Tebligi 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kapsammdaki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ba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vurular </a:t>
            </a:r>
            <a:r>
              <a:rPr dirty="0" sz="1200" spc="-20" i="1">
                <a:solidFill>
                  <a:srgbClr val="0A0A0A"/>
                </a:solidFill>
                <a:latin typeface="Times New Roman"/>
                <a:cs typeface="Times New Roman"/>
              </a:rPr>
              <a:t>(UGM Ba$vurulan </a:t>
            </a:r>
            <a:r>
              <a:rPr dirty="0" sz="1200" spc="-45" i="1">
                <a:solidFill>
                  <a:srgbClr val="0A0A0A"/>
                </a:solidFill>
                <a:latin typeface="Times New Roman"/>
                <a:cs typeface="Times New Roman"/>
              </a:rPr>
              <a:t>Takip </a:t>
            </a:r>
            <a:r>
              <a:rPr dirty="0" sz="1200" spc="-15" i="1">
                <a:solidFill>
                  <a:srgbClr val="0A0A0A"/>
                </a:solidFill>
                <a:latin typeface="Times New Roman"/>
                <a:cs typeface="Times New Roman"/>
              </a:rPr>
              <a:t>Listesi-2024-25) </a:t>
            </a:r>
            <a:r>
              <a:rPr dirty="0" sz="1150" spc="40">
                <a:solidFill>
                  <a:srgbClr val="0A0A0A"/>
                </a:solidFill>
                <a:latin typeface="Times New Roman"/>
                <a:cs typeface="Times New Roman"/>
              </a:rPr>
              <a:t>ayn ayn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kendi tablolanna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i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lenecek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olup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tek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tablo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halinde</a:t>
            </a:r>
            <a:r>
              <a:rPr dirty="0" sz="1150" spc="13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iletilmeyecektir.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502284">
              <a:lnSpc>
                <a:spcPts val="1220"/>
              </a:lnSpc>
              <a:spcBef>
                <a:spcPts val="5"/>
              </a:spcBef>
            </a:pPr>
            <a:r>
              <a:rPr dirty="0" sz="1100" spc="20" b="1">
                <a:solidFill>
                  <a:srgbClr val="0A0A0A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35" b="1">
                <a:solidFill>
                  <a:srgbClr val="0A0A0A"/>
                </a:solidFill>
                <a:latin typeface="Times New Roman"/>
                <a:cs typeface="Times New Roman"/>
              </a:rPr>
              <a:t>Yazasma </a:t>
            </a:r>
            <a:r>
              <a:rPr dirty="0" sz="1100" spc="45" b="1">
                <a:solidFill>
                  <a:srgbClr val="0A0A0A"/>
                </a:solidFill>
                <a:latin typeface="Times New Roman"/>
                <a:cs typeface="Times New Roman"/>
              </a:rPr>
              <a:t>ili </a:t>
            </a:r>
            <a:r>
              <a:rPr dirty="0" sz="1100" spc="75" b="1">
                <a:solidFill>
                  <a:srgbClr val="0A0A0A"/>
                </a:solidFill>
                <a:latin typeface="Times New Roman"/>
                <a:cs typeface="Times New Roman"/>
              </a:rPr>
              <a:t>kin </a:t>
            </a:r>
            <a:r>
              <a:rPr dirty="0" sz="1100" spc="40" b="1">
                <a:solidFill>
                  <a:srgbClr val="0A0A0A"/>
                </a:solidFill>
                <a:latin typeface="Arial"/>
                <a:cs typeface="Arial"/>
              </a:rPr>
              <a:t>TAREKS</a:t>
            </a:r>
            <a:r>
              <a:rPr dirty="0" sz="1100" spc="60" b="1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z="1150" spc="30" b="1">
                <a:solidFill>
                  <a:srgbClr val="0A0A0A"/>
                </a:solidFill>
                <a:latin typeface="Times New Roman"/>
                <a:cs typeface="Times New Roman"/>
              </a:rPr>
              <a:t>hlemleri</a:t>
            </a:r>
            <a:endParaRPr sz="1150">
              <a:latin typeface="Times New Roman"/>
              <a:cs typeface="Times New Roman"/>
            </a:endParaRPr>
          </a:p>
          <a:p>
            <a:pPr marL="502284">
              <a:lnSpc>
                <a:spcPts val="1550"/>
              </a:lnSpc>
            </a:pPr>
            <a:r>
              <a:rPr dirty="0" sz="1100" spc="35" b="1">
                <a:solidFill>
                  <a:srgbClr val="0A0A0A"/>
                </a:solidFill>
                <a:latin typeface="Times New Roman"/>
                <a:cs typeface="Times New Roman"/>
              </a:rPr>
              <a:t>Madde </a:t>
            </a:r>
            <a:r>
              <a:rPr dirty="0" sz="1150" spc="40">
                <a:solidFill>
                  <a:srgbClr val="0A0A0A"/>
                </a:solidFill>
                <a:latin typeface="Times New Roman"/>
                <a:cs typeface="Times New Roman"/>
              </a:rPr>
              <a:t>7-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Teknoloji </a:t>
            </a:r>
            <a:r>
              <a:rPr dirty="0" sz="1450" spc="-300">
                <a:solidFill>
                  <a:srgbClr val="0A0A0A"/>
                </a:solidFill>
                <a:latin typeface="Times New Roman"/>
                <a:cs typeface="Times New Roman"/>
              </a:rPr>
              <a:t>11</a:t>
            </a:r>
            <a:r>
              <a:rPr dirty="0" sz="1450" spc="-26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Miidiirliiklerince;</a:t>
            </a:r>
            <a:endParaRPr sz="1150">
              <a:latin typeface="Times New Roman"/>
              <a:cs typeface="Times New Roman"/>
            </a:endParaRPr>
          </a:p>
          <a:p>
            <a:pPr algn="just" marL="58419" marR="48895" indent="438150">
              <a:lnSpc>
                <a:spcPts val="1330"/>
              </a:lnSpc>
              <a:spcBef>
                <a:spcPts val="55"/>
              </a:spcBef>
            </a:pPr>
            <a:r>
              <a:rPr dirty="0" sz="1100">
                <a:solidFill>
                  <a:srgbClr val="0A0A0A"/>
                </a:solidFill>
                <a:latin typeface="Arial"/>
                <a:cs typeface="Arial"/>
              </a:rPr>
              <a:t>(I)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Finnanm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girdisi  muafiyet  </a:t>
            </a:r>
            <a:r>
              <a:rPr dirty="0" sz="1150" spc="-55">
                <a:solidFill>
                  <a:srgbClr val="0A0A0A"/>
                </a:solidFill>
                <a:latin typeface="Times New Roman"/>
                <a:cs typeface="Times New Roman"/>
              </a:rPr>
              <a:t>yaz1sm1 </a:t>
            </a:r>
            <a:r>
              <a:rPr dirty="0" sz="1150" spc="-70">
                <a:solidFill>
                  <a:srgbClr val="0A0A0A"/>
                </a:solidFill>
                <a:latin typeface="Times New Roman"/>
                <a:cs typeface="Times New Roman"/>
              </a:rPr>
              <a:t>D1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Ticarette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Risk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Esash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Kontrol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Sistemi'ne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(TAREKS)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yiiklemesinin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akabinde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gerekli incelemeler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yaptlarak onay/ret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z="1150" spc="-114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lemleri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3239" y="9252288"/>
            <a:ext cx="5378450" cy="3149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ctr" marR="17780">
              <a:lnSpc>
                <a:spcPct val="100000"/>
              </a:lnSpc>
              <a:spcBef>
                <a:spcPts val="219"/>
              </a:spcBef>
            </a:pPr>
            <a:r>
              <a:rPr dirty="0" sz="850" spc="-70">
                <a:solidFill>
                  <a:srgbClr val="420F0F"/>
                </a:solidFill>
                <a:latin typeface="Times New Roman"/>
                <a:cs typeface="Times New Roman"/>
              </a:rPr>
              <a:t>Bu </a:t>
            </a:r>
            <a:r>
              <a:rPr dirty="0" sz="850" spc="-40">
                <a:solidFill>
                  <a:srgbClr val="420F0F"/>
                </a:solidFill>
                <a:latin typeface="Times New Roman"/>
                <a:cs typeface="Times New Roman"/>
              </a:rPr>
              <a:t>b</a:t>
            </a:r>
            <a:r>
              <a:rPr dirty="0" sz="850" spc="-40">
                <a:solidFill>
                  <a:srgbClr val="641818"/>
                </a:solidFill>
                <a:latin typeface="Times New Roman"/>
                <a:cs typeface="Times New Roman"/>
              </a:rPr>
              <a:t>e</a:t>
            </a:r>
            <a:r>
              <a:rPr dirty="0" sz="850" spc="-40">
                <a:solidFill>
                  <a:srgbClr val="420F0F"/>
                </a:solidFill>
                <a:latin typeface="Times New Roman"/>
                <a:cs typeface="Times New Roman"/>
              </a:rPr>
              <a:t>i</a:t>
            </a:r>
            <a:r>
              <a:rPr dirty="0" sz="850" spc="-40">
                <a:solidFill>
                  <a:srgbClr val="641818"/>
                </a:solidFill>
                <a:latin typeface="Times New Roman"/>
                <a:cs typeface="Times New Roman"/>
              </a:rPr>
              <a:t>ge </a:t>
            </a:r>
            <a:r>
              <a:rPr dirty="0" sz="850" spc="-40">
                <a:solidFill>
                  <a:srgbClr val="7B2626"/>
                </a:solidFill>
                <a:latin typeface="Times New Roman"/>
                <a:cs typeface="Times New Roman"/>
              </a:rPr>
              <a:t>g</a:t>
            </a:r>
            <a:r>
              <a:rPr dirty="0" sz="850" spc="-40">
                <a:solidFill>
                  <a:srgbClr val="420F0F"/>
                </a:solidFill>
                <a:latin typeface="Times New Roman"/>
                <a:cs typeface="Times New Roman"/>
              </a:rPr>
              <a:t>ii</a:t>
            </a:r>
            <a:r>
              <a:rPr dirty="0" sz="850" spc="-40">
                <a:solidFill>
                  <a:srgbClr val="641818"/>
                </a:solidFill>
                <a:latin typeface="Times New Roman"/>
                <a:cs typeface="Times New Roman"/>
              </a:rPr>
              <a:t>ve</a:t>
            </a:r>
            <a:r>
              <a:rPr dirty="0" sz="850" spc="-40">
                <a:solidFill>
                  <a:srgbClr val="420F0F"/>
                </a:solidFill>
                <a:latin typeface="Times New Roman"/>
                <a:cs typeface="Times New Roman"/>
              </a:rPr>
              <a:t>nli </a:t>
            </a:r>
            <a:r>
              <a:rPr dirty="0" sz="850" spc="-30">
                <a:solidFill>
                  <a:srgbClr val="7B2626"/>
                </a:solidFill>
                <a:latin typeface="Times New Roman"/>
                <a:cs typeface="Times New Roman"/>
              </a:rPr>
              <a:t>e</a:t>
            </a:r>
            <a:r>
              <a:rPr dirty="0" sz="850" spc="-30">
                <a:solidFill>
                  <a:srgbClr val="420F0F"/>
                </a:solidFill>
                <a:latin typeface="Times New Roman"/>
                <a:cs typeface="Times New Roman"/>
              </a:rPr>
              <a:t>l</a:t>
            </a:r>
            <a:r>
              <a:rPr dirty="0" sz="850" spc="-30">
                <a:solidFill>
                  <a:srgbClr val="641818"/>
                </a:solidFill>
                <a:latin typeface="Times New Roman"/>
                <a:cs typeface="Times New Roman"/>
              </a:rPr>
              <a:t>ek</a:t>
            </a:r>
            <a:r>
              <a:rPr dirty="0" sz="850" spc="-30">
                <a:solidFill>
                  <a:srgbClr val="420F0F"/>
                </a:solidFill>
                <a:latin typeface="Times New Roman"/>
                <a:cs typeface="Times New Roman"/>
              </a:rPr>
              <a:t>t</a:t>
            </a:r>
            <a:r>
              <a:rPr dirty="0" sz="850" spc="-30">
                <a:solidFill>
                  <a:srgbClr val="641818"/>
                </a:solidFill>
                <a:latin typeface="Times New Roman"/>
                <a:cs typeface="Times New Roman"/>
              </a:rPr>
              <a:t>ro</a:t>
            </a:r>
            <a:r>
              <a:rPr dirty="0" sz="850" spc="-30">
                <a:solidFill>
                  <a:srgbClr val="420F0F"/>
                </a:solidFill>
                <a:latin typeface="Times New Roman"/>
                <a:cs typeface="Times New Roman"/>
              </a:rPr>
              <a:t>ni</a:t>
            </a:r>
            <a:r>
              <a:rPr dirty="0" sz="850" spc="-30">
                <a:solidFill>
                  <a:srgbClr val="641818"/>
                </a:solidFill>
                <a:latin typeface="Times New Roman"/>
                <a:cs typeface="Times New Roman"/>
              </a:rPr>
              <a:t>k </a:t>
            </a:r>
            <a:r>
              <a:rPr dirty="0" sz="850" spc="-120">
                <a:solidFill>
                  <a:srgbClr val="420F0F"/>
                </a:solidFill>
                <a:latin typeface="Times New Roman"/>
                <a:cs typeface="Times New Roman"/>
              </a:rPr>
              <a:t>im </a:t>
            </a:r>
            <a:r>
              <a:rPr dirty="0" sz="850" spc="-45">
                <a:solidFill>
                  <a:srgbClr val="7B2626"/>
                </a:solidFill>
                <a:latin typeface="Times New Roman"/>
                <a:cs typeface="Times New Roman"/>
              </a:rPr>
              <a:t>za </a:t>
            </a:r>
            <a:r>
              <a:rPr dirty="0" sz="850" spc="-30">
                <a:solidFill>
                  <a:srgbClr val="420F0F"/>
                </a:solidFill>
                <a:latin typeface="Times New Roman"/>
                <a:cs typeface="Times New Roman"/>
              </a:rPr>
              <a:t>il</a:t>
            </a:r>
            <a:r>
              <a:rPr dirty="0" sz="850" spc="-30">
                <a:solidFill>
                  <a:srgbClr val="7B2626"/>
                </a:solidFill>
                <a:latin typeface="Times New Roman"/>
                <a:cs typeface="Times New Roman"/>
              </a:rPr>
              <a:t>e </a:t>
            </a:r>
            <a:r>
              <a:rPr dirty="0" sz="850" spc="-120">
                <a:solidFill>
                  <a:srgbClr val="420F0F"/>
                </a:solidFill>
                <a:latin typeface="Times New Roman"/>
                <a:cs typeface="Times New Roman"/>
              </a:rPr>
              <a:t>im </a:t>
            </a:r>
            <a:r>
              <a:rPr dirty="0" sz="850" spc="-70">
                <a:solidFill>
                  <a:srgbClr val="7B2626"/>
                </a:solidFill>
                <a:latin typeface="Times New Roman"/>
                <a:cs typeface="Times New Roman"/>
              </a:rPr>
              <a:t>za</a:t>
            </a:r>
            <a:r>
              <a:rPr dirty="0" sz="850" spc="-70">
                <a:solidFill>
                  <a:srgbClr val="420F0F"/>
                </a:solidFill>
                <a:latin typeface="Times New Roman"/>
                <a:cs typeface="Times New Roman"/>
              </a:rPr>
              <a:t>l</a:t>
            </a:r>
            <a:r>
              <a:rPr dirty="0" sz="850" spc="-70">
                <a:solidFill>
                  <a:srgbClr val="7B2626"/>
                </a:solidFill>
                <a:latin typeface="Times New Roman"/>
                <a:cs typeface="Times New Roman"/>
              </a:rPr>
              <a:t>anm</a:t>
            </a:r>
            <a:r>
              <a:rPr dirty="0" sz="850" spc="-70">
                <a:solidFill>
                  <a:srgbClr val="420F0F"/>
                </a:solidFill>
                <a:latin typeface="Times New Roman"/>
                <a:cs typeface="Times New Roman"/>
              </a:rPr>
              <a:t>1</a:t>
            </a:r>
            <a:r>
              <a:rPr dirty="0" sz="850" spc="-55">
                <a:solidFill>
                  <a:srgbClr val="420F0F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7B2626"/>
                </a:solidFill>
                <a:latin typeface="Times New Roman"/>
                <a:cs typeface="Times New Roman"/>
              </a:rPr>
              <a:t>j</a:t>
            </a:r>
            <a:r>
              <a:rPr dirty="0" sz="850" spc="-30">
                <a:solidFill>
                  <a:srgbClr val="420F0F"/>
                </a:solidFill>
                <a:latin typeface="Times New Roman"/>
                <a:cs typeface="Times New Roman"/>
              </a:rPr>
              <a:t>llr</a:t>
            </a:r>
            <a:r>
              <a:rPr dirty="0" sz="850" spc="-30">
                <a:solidFill>
                  <a:srgbClr val="7C6460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u="heavy" sz="750" spc="20"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800" spc="-25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Times New Roman"/>
                <a:cs typeface="Times New Roman"/>
              </a:rPr>
              <a:t>DoeruJama</a:t>
            </a:r>
            <a:r>
              <a:rPr dirty="0" sz="800" spc="-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-20">
                <a:solidFill>
                  <a:srgbClr val="0A0A0A"/>
                </a:solidFill>
                <a:latin typeface="Times New Roman"/>
                <a:cs typeface="Times New Roman"/>
              </a:rPr>
              <a:t>Kodu</a:t>
            </a:r>
            <a:r>
              <a:rPr dirty="0" sz="800" spc="-20">
                <a:solidFill>
                  <a:srgbClr val="313434"/>
                </a:solidFill>
                <a:latin typeface="Times New Roman"/>
                <a:cs typeface="Times New Roman"/>
              </a:rPr>
              <a:t>: </a:t>
            </a:r>
            <a:r>
              <a:rPr dirty="0" sz="850" spc="10">
                <a:solidFill>
                  <a:srgbClr val="0A0A0A"/>
                </a:solidFill>
                <a:latin typeface="Times New Roman"/>
                <a:cs typeface="Times New Roman"/>
              </a:rPr>
              <a:t>B72F779E-8970-465A-9824-3C5B </a:t>
            </a:r>
            <a:r>
              <a:rPr dirty="0" sz="800" spc="5">
                <a:solidFill>
                  <a:srgbClr val="0A0A0A"/>
                </a:solidFill>
                <a:latin typeface="Times New Roman"/>
                <a:cs typeface="Times New Roman"/>
              </a:rPr>
              <a:t>l </a:t>
            </a:r>
            <a:r>
              <a:rPr dirty="0" sz="850" spc="15">
                <a:solidFill>
                  <a:srgbClr val="0A0A0A"/>
                </a:solidFill>
                <a:latin typeface="Times New Roman"/>
                <a:cs typeface="Times New Roman"/>
              </a:rPr>
              <a:t>6 </a:t>
            </a:r>
            <a:r>
              <a:rPr dirty="0" sz="800" spc="5">
                <a:solidFill>
                  <a:srgbClr val="0A0A0A"/>
                </a:solidFill>
                <a:latin typeface="Times New Roman"/>
                <a:cs typeface="Times New Roman"/>
              </a:rPr>
              <a:t>l </a:t>
            </a:r>
            <a:r>
              <a:rPr dirty="0" sz="850" spc="25">
                <a:solidFill>
                  <a:srgbClr val="0A0A0A"/>
                </a:solidFill>
                <a:latin typeface="Times New Roman"/>
                <a:cs typeface="Times New Roman"/>
              </a:rPr>
              <a:t>828DC </a:t>
            </a:r>
            <a:r>
              <a:rPr dirty="0" u="heavy" sz="750" spc="10"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800" spc="-45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Times New Roman"/>
                <a:cs typeface="Times New Roman"/>
              </a:rPr>
              <a:t>Do&amp;rulama</a:t>
            </a:r>
            <a:r>
              <a:rPr dirty="0" u="heavy" sz="800" spc="-15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800" spc="-5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Times New Roman"/>
                <a:cs typeface="Times New Roman"/>
              </a:rPr>
              <a:t>Adresi:https://e-bclgc.sanayi.gov.tr</a:t>
            </a:r>
            <a:r>
              <a:rPr dirty="0" sz="800" spc="-5">
                <a:solidFill>
                  <a:srgbClr val="0A0A0A"/>
                </a:solidFill>
                <a:latin typeface="Times New Roman"/>
                <a:cs typeface="Times New Roman"/>
              </a:rPr>
              <a:t>/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32340" y="9550043"/>
            <a:ext cx="0" cy="145415"/>
          </a:xfrm>
          <a:custGeom>
            <a:avLst/>
            <a:gdLst/>
            <a:ahLst/>
            <a:cxnLst/>
            <a:rect l="l" t="t" r="r" b="b"/>
            <a:pathLst>
              <a:path w="0" h="145415">
                <a:moveTo>
                  <a:pt x="0" y="0"/>
                </a:moveTo>
                <a:lnTo>
                  <a:pt x="0" y="145397"/>
                </a:lnTo>
              </a:path>
            </a:pathLst>
          </a:custGeom>
          <a:ln w="6163">
            <a:solidFill>
              <a:srgbClr val="C3BD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93510" y="9541615"/>
            <a:ext cx="516953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52365" algn="l"/>
                <a:tab pos="5135245" algn="l"/>
              </a:tabLst>
            </a:pPr>
            <a:r>
              <a:rPr dirty="0" sz="800" spc="-10">
                <a:solidFill>
                  <a:srgbClr val="0A0A0A"/>
                </a:solidFill>
                <a:latin typeface="Times New Roman"/>
                <a:cs typeface="Times New Roman"/>
              </a:rPr>
              <a:t>Mustaf</a:t>
            </a:r>
            <a:r>
              <a:rPr dirty="0" sz="800" spc="-5">
                <a:solidFill>
                  <a:srgbClr val="0A0A0A"/>
                </a:solidFill>
                <a:latin typeface="Times New Roman"/>
                <a:cs typeface="Times New Roman"/>
              </a:rPr>
              <a:t>a</a:t>
            </a:r>
            <a:r>
              <a:rPr dirty="0" sz="800" spc="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-20">
                <a:solidFill>
                  <a:srgbClr val="0A0A0A"/>
                </a:solidFill>
                <a:latin typeface="Times New Roman"/>
                <a:cs typeface="Times New Roman"/>
              </a:rPr>
              <a:t>Kcma</a:t>
            </a:r>
            <a:r>
              <a:rPr dirty="0" sz="800" spc="-1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z="800" spc="3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-20">
                <a:solidFill>
                  <a:srgbClr val="0A0A0A"/>
                </a:solidFill>
                <a:latin typeface="Times New Roman"/>
                <a:cs typeface="Times New Roman"/>
              </a:rPr>
              <a:t>Mahallcs</a:t>
            </a:r>
            <a:r>
              <a:rPr dirty="0" sz="800" spc="-1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z="800" spc="6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solidFill>
                  <a:srgbClr val="0A0A0A"/>
                </a:solidFill>
                <a:latin typeface="Times New Roman"/>
                <a:cs typeface="Times New Roman"/>
              </a:rPr>
              <a:t>Dumlupma</a:t>
            </a:r>
            <a:r>
              <a:rPr dirty="0" sz="800" spc="-15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z="800" spc="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-50">
                <a:solidFill>
                  <a:srgbClr val="0A0A0A"/>
                </a:solidFill>
                <a:latin typeface="Times New Roman"/>
                <a:cs typeface="Times New Roman"/>
              </a:rPr>
              <a:t>Du</a:t>
            </a:r>
            <a:r>
              <a:rPr dirty="0" sz="800" spc="-2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z="800" spc="-1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0A0A0A"/>
                </a:solidFill>
                <a:latin typeface="Times New Roman"/>
                <a:cs typeface="Times New Roman"/>
              </a:rPr>
              <a:t>van</a:t>
            </a:r>
            <a:r>
              <a:rPr dirty="0" sz="800" spc="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-5">
                <a:solidFill>
                  <a:srgbClr val="1A1C1C"/>
                </a:solidFill>
                <a:latin typeface="Times New Roman"/>
                <a:cs typeface="Times New Roman"/>
              </a:rPr>
              <a:t>Eskitchi</a:t>
            </a:r>
            <a:r>
              <a:rPr dirty="0" sz="800">
                <a:solidFill>
                  <a:srgbClr val="1A1C1C"/>
                </a:solidFill>
                <a:latin typeface="Times New Roman"/>
                <a:cs typeface="Times New Roman"/>
              </a:rPr>
              <a:t>r</a:t>
            </a:r>
            <a:r>
              <a:rPr dirty="0" sz="800" spc="45">
                <a:solidFill>
                  <a:srgbClr val="1A1C1C"/>
                </a:solidFill>
                <a:latin typeface="Times New Roman"/>
                <a:cs typeface="Times New Roman"/>
              </a:rPr>
              <a:t> </a:t>
            </a:r>
            <a:r>
              <a:rPr dirty="0" sz="800" spc="-45">
                <a:solidFill>
                  <a:srgbClr val="0A0A0A"/>
                </a:solidFill>
                <a:latin typeface="Times New Roman"/>
                <a:cs typeface="Times New Roman"/>
              </a:rPr>
              <a:t>Yol</a:t>
            </a:r>
            <a:r>
              <a:rPr dirty="0" sz="800" spc="-40">
                <a:solidFill>
                  <a:srgbClr val="0A0A0A"/>
                </a:solidFill>
                <a:latin typeface="Times New Roman"/>
                <a:cs typeface="Times New Roman"/>
              </a:rPr>
              <a:t>u</a:t>
            </a:r>
            <a:r>
              <a:rPr dirty="0" sz="800" spc="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-30">
                <a:solidFill>
                  <a:srgbClr val="0A0A0A"/>
                </a:solidFill>
                <a:latin typeface="Times New Roman"/>
                <a:cs typeface="Times New Roman"/>
              </a:rPr>
              <a:t>2</a:t>
            </a:r>
            <a:r>
              <a:rPr dirty="0" sz="800" spc="10">
                <a:solidFill>
                  <a:srgbClr val="0A0A0A"/>
                </a:solidFill>
                <a:latin typeface="Times New Roman"/>
                <a:cs typeface="Times New Roman"/>
              </a:rPr>
              <a:t>1</a:t>
            </a:r>
            <a:r>
              <a:rPr dirty="0" sz="800" spc="-70" i="1">
                <a:solidFill>
                  <a:srgbClr val="0A0A0A"/>
                </a:solidFill>
                <a:latin typeface="Times New Roman"/>
                <a:cs typeface="Times New Roman"/>
              </a:rPr>
              <a:t>S</a:t>
            </a:r>
            <a:r>
              <a:rPr dirty="0" sz="800" spc="-65" i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1A1C1C"/>
                </a:solidFill>
                <a:latin typeface="Times New Roman"/>
                <a:cs typeface="Times New Roman"/>
              </a:rPr>
              <a:t>I.Caddc</a:t>
            </a:r>
            <a:r>
              <a:rPr dirty="0" sz="800" spc="35">
                <a:solidFill>
                  <a:srgbClr val="1A1C1C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0A0A0A"/>
                </a:solidFill>
                <a:latin typeface="Times New Roman"/>
                <a:cs typeface="Times New Roman"/>
              </a:rPr>
              <a:t>No</a:t>
            </a:r>
            <a:r>
              <a:rPr dirty="0" sz="800">
                <a:solidFill>
                  <a:srgbClr val="0A0A0A"/>
                </a:solidFill>
                <a:latin typeface="Times New Roman"/>
                <a:cs typeface="Times New Roman"/>
              </a:rPr>
              <a:t>:</a:t>
            </a:r>
            <a:r>
              <a:rPr dirty="0" sz="800" spc="-30">
                <a:solidFill>
                  <a:srgbClr val="0A0A0A"/>
                </a:solidFill>
                <a:latin typeface="Times New Roman"/>
                <a:cs typeface="Times New Roman"/>
              </a:rPr>
              <a:t>1S4</a:t>
            </a:r>
            <a:r>
              <a:rPr dirty="0" sz="800" spc="1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-5">
                <a:solidFill>
                  <a:srgbClr val="0A0A0A"/>
                </a:solidFill>
                <a:latin typeface="Times New Roman"/>
                <a:cs typeface="Times New Roman"/>
              </a:rPr>
              <a:t>06510</a:t>
            </a:r>
            <a:r>
              <a:rPr dirty="0" sz="800" spc="-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90" b="1">
                <a:solidFill>
                  <a:srgbClr val="1A1C1C"/>
                </a:solidFill>
                <a:latin typeface="Times New Roman"/>
                <a:cs typeface="Times New Roman"/>
              </a:rPr>
              <a:t>Cankay</a:t>
            </a:r>
            <a:r>
              <a:rPr dirty="0" sz="850" spc="-75" b="1">
                <a:solidFill>
                  <a:srgbClr val="1A1C1C"/>
                </a:solidFill>
                <a:latin typeface="Times New Roman"/>
                <a:cs typeface="Times New Roman"/>
              </a:rPr>
              <a:t>a</a:t>
            </a:r>
            <a:r>
              <a:rPr dirty="0" sz="850" spc="25" b="1">
                <a:solidFill>
                  <a:srgbClr val="1A1C1C"/>
                </a:solidFill>
                <a:latin typeface="Times New Roman"/>
                <a:cs typeface="Times New Roman"/>
              </a:rPr>
              <a:t> </a:t>
            </a:r>
            <a:r>
              <a:rPr dirty="0" sz="850" spc="-70" b="1">
                <a:solidFill>
                  <a:srgbClr val="0A0A0A"/>
                </a:solidFill>
                <a:latin typeface="Times New Roman"/>
                <a:cs typeface="Times New Roman"/>
              </a:rPr>
              <a:t>/ANKAR</a:t>
            </a:r>
            <a:r>
              <a:rPr dirty="0" sz="850" spc="-70" b="1">
                <a:solidFill>
                  <a:srgbClr val="0A0A0A"/>
                </a:solidFill>
                <a:latin typeface="Times New Roman"/>
                <a:cs typeface="Times New Roman"/>
              </a:rPr>
              <a:t>A</a:t>
            </a:r>
            <a:r>
              <a:rPr dirty="0" sz="850" b="1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.,</a:t>
            </a:r>
            <a:r>
              <a:rPr dirty="0" sz="8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850" spc="-50">
                <a:solidFill>
                  <a:srgbClr val="BABCB6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85821" y="9661943"/>
            <a:ext cx="93980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0A0A0A"/>
                </a:solidFill>
                <a:latin typeface="Times New Roman"/>
                <a:cs typeface="Times New Roman"/>
              </a:rPr>
              <a:t>Tclcfon</a:t>
            </a:r>
            <a:r>
              <a:rPr dirty="0" sz="800" spc="-2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0A0A0A"/>
                </a:solidFill>
                <a:latin typeface="Times New Roman"/>
                <a:cs typeface="Times New Roman"/>
              </a:rPr>
              <a:t>:03122015395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63340" y="9541615"/>
            <a:ext cx="377190" cy="270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35"/>
              </a:lnSpc>
              <a:spcBef>
                <a:spcPts val="100"/>
              </a:spcBef>
            </a:pPr>
            <a:r>
              <a:rPr dirty="0" sz="850" spc="-50">
                <a:solidFill>
                  <a:srgbClr val="313434"/>
                </a:solidFill>
                <a:latin typeface="Times New Roman"/>
                <a:cs typeface="Times New Roman"/>
              </a:rPr>
              <a:t>.  .  </a:t>
            </a:r>
            <a:r>
              <a:rPr dirty="0" sz="850" spc="-65">
                <a:solidFill>
                  <a:srgbClr val="1A1C1C"/>
                </a:solidFill>
                <a:latin typeface="Times New Roman"/>
                <a:cs typeface="Times New Roman"/>
              </a:rPr>
              <a:t>·    </a:t>
            </a:r>
            <a:r>
              <a:rPr dirty="0" sz="850" spc="-55">
                <a:solidFill>
                  <a:srgbClr val="1A1C1C"/>
                </a:solidFill>
                <a:latin typeface="Times New Roman"/>
                <a:cs typeface="Times New Roman"/>
              </a:rPr>
              <a:t> </a:t>
            </a:r>
            <a:r>
              <a:rPr dirty="0" sz="700" spc="-55">
                <a:solidFill>
                  <a:srgbClr val="0A0A0A"/>
                </a:solidFill>
                <a:latin typeface="Times New Roman"/>
                <a:cs typeface="Times New Roman"/>
              </a:rPr>
              <a:t>Ii)</a:t>
            </a:r>
            <a:endParaRPr sz="700">
              <a:latin typeface="Times New Roman"/>
              <a:cs typeface="Times New Roman"/>
            </a:endParaRPr>
          </a:p>
          <a:p>
            <a:pPr marL="109855">
              <a:lnSpc>
                <a:spcPts val="994"/>
              </a:lnSpc>
              <a:tabLst>
                <a:tab pos="304800" algn="l"/>
              </a:tabLst>
            </a:pPr>
            <a:r>
              <a:rPr dirty="0" sz="900" spc="-35">
                <a:solidFill>
                  <a:srgbClr val="0A0A0A"/>
                </a:solidFill>
                <a:latin typeface="Arial"/>
                <a:cs typeface="Arial"/>
              </a:rPr>
              <a:t>.</a:t>
            </a:r>
            <a:r>
              <a:rPr dirty="0" sz="900" spc="-35">
                <a:solidFill>
                  <a:srgbClr val="0A0A0A"/>
                </a:solidFill>
                <a:latin typeface="Arial"/>
                <a:cs typeface="Arial"/>
              </a:rPr>
              <a:t>	</a:t>
            </a:r>
            <a:r>
              <a:rPr dirty="0" sz="900" spc="-25">
                <a:solidFill>
                  <a:srgbClr val="1A1C1C"/>
                </a:solidFill>
                <a:latin typeface="Arial"/>
                <a:cs typeface="Arial"/>
              </a:rPr>
              <a:t>'</a:t>
            </a:r>
            <a:r>
              <a:rPr dirty="0" sz="900" spc="-150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424446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37125" y="9791320"/>
            <a:ext cx="62674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7375" algn="l"/>
              </a:tabLst>
            </a:pPr>
            <a:r>
              <a:rPr dirty="0" sz="800" spc="-10">
                <a:solidFill>
                  <a:srgbClr val="313434"/>
                </a:solidFill>
                <a:latin typeface="Times New Roman"/>
                <a:cs typeface="Times New Roman"/>
              </a:rPr>
              <a:t>.</a:t>
            </a:r>
            <a:r>
              <a:rPr dirty="0" sz="800" spc="-10">
                <a:solidFill>
                  <a:srgbClr val="313434"/>
                </a:solidFill>
                <a:latin typeface="Times New Roman"/>
                <a:cs typeface="Times New Roman"/>
              </a:rPr>
              <a:t> </a:t>
            </a:r>
            <a:r>
              <a:rPr dirty="0" sz="800" spc="10">
                <a:solidFill>
                  <a:srgbClr val="313434"/>
                </a:solidFill>
                <a:latin typeface="Times New Roman"/>
                <a:cs typeface="Times New Roman"/>
              </a:rPr>
              <a:t> </a:t>
            </a:r>
            <a:r>
              <a:rPr dirty="0" sz="800" spc="20">
                <a:solidFill>
                  <a:srgbClr val="0A0A0A"/>
                </a:solidFill>
                <a:latin typeface="Times New Roman"/>
                <a:cs typeface="Times New Roman"/>
              </a:rPr>
              <a:t>.</a:t>
            </a:r>
            <a:r>
              <a:rPr dirty="0" sz="800" spc="7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25">
                <a:solidFill>
                  <a:srgbClr val="1A1C1C"/>
                </a:solidFill>
                <a:latin typeface="Times New Roman"/>
                <a:cs typeface="Times New Roman"/>
              </a:rPr>
              <a:t>·</a:t>
            </a:r>
            <a:r>
              <a:rPr dirty="0" sz="800">
                <a:solidFill>
                  <a:srgbClr val="1A1C1C"/>
                </a:solidFill>
                <a:latin typeface="Times New Roman"/>
                <a:cs typeface="Times New Roman"/>
              </a:rPr>
              <a:t>   </a:t>
            </a:r>
            <a:r>
              <a:rPr dirty="0" sz="800" spc="-90">
                <a:solidFill>
                  <a:srgbClr val="1A1C1C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0A0A0A"/>
                </a:solidFill>
                <a:latin typeface="Times New Roman"/>
                <a:cs typeface="Times New Roman"/>
              </a:rPr>
              <a:t>•</a:t>
            </a:r>
            <a:r>
              <a:rPr dirty="0" sz="80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800">
                <a:solidFill>
                  <a:srgbClr val="565654"/>
                </a:solidFill>
                <a:latin typeface="Times New Roman"/>
                <a:cs typeface="Times New Roman"/>
              </a:rPr>
              <a:t>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84163" y="9920696"/>
            <a:ext cx="82232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0">
                <a:solidFill>
                  <a:srgbClr val="0A0A0A"/>
                </a:solidFill>
                <a:latin typeface="Times New Roman"/>
                <a:cs typeface="Times New Roman"/>
              </a:rPr>
              <a:t>Falcs</a:t>
            </a:r>
            <a:r>
              <a:rPr dirty="0" sz="800" spc="-40">
                <a:solidFill>
                  <a:srgbClr val="313434"/>
                </a:solidFill>
                <a:latin typeface="Times New Roman"/>
                <a:cs typeface="Times New Roman"/>
              </a:rPr>
              <a:t>:</a:t>
            </a:r>
            <a:r>
              <a:rPr dirty="0" sz="800" spc="-40">
                <a:solidFill>
                  <a:srgbClr val="0A0A0A"/>
                </a:solidFill>
                <a:latin typeface="Times New Roman"/>
                <a:cs typeface="Times New Roman"/>
              </a:rPr>
              <a:t>031</a:t>
            </a:r>
            <a:r>
              <a:rPr dirty="0" sz="800" spc="-7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10">
                <a:solidFill>
                  <a:srgbClr val="0A0A0A"/>
                </a:solidFill>
                <a:latin typeface="Times New Roman"/>
                <a:cs typeface="Times New Roman"/>
              </a:rPr>
              <a:t>22015453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31273" y="9649236"/>
            <a:ext cx="1521460" cy="419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solidFill>
                  <a:srgbClr val="0A0A0A"/>
                </a:solidFill>
                <a:latin typeface="Times New Roman"/>
                <a:cs typeface="Times New Roman"/>
              </a:rPr>
              <a:t>Dilgi </a:t>
            </a:r>
            <a:r>
              <a:rPr dirty="0" sz="800" spc="50">
                <a:solidFill>
                  <a:srgbClr val="0A0A0A"/>
                </a:solidFill>
                <a:latin typeface="Times New Roman"/>
                <a:cs typeface="Times New Roman"/>
              </a:rPr>
              <a:t>! in: </a:t>
            </a:r>
            <a:r>
              <a:rPr dirty="0" sz="800" spc="-20">
                <a:solidFill>
                  <a:srgbClr val="1A1C1C"/>
                </a:solidFill>
                <a:latin typeface="Times New Roman"/>
                <a:cs typeface="Times New Roman"/>
              </a:rPr>
              <a:t>Ebru </a:t>
            </a:r>
            <a:r>
              <a:rPr dirty="0" sz="800" spc="-25">
                <a:solidFill>
                  <a:srgbClr val="1A1C1C"/>
                </a:solidFill>
                <a:latin typeface="Times New Roman"/>
                <a:cs typeface="Times New Roman"/>
              </a:rPr>
              <a:t>EDEPERI</a:t>
            </a:r>
            <a:r>
              <a:rPr dirty="0" sz="800" spc="-85">
                <a:solidFill>
                  <a:srgbClr val="1A1C1C"/>
                </a:solidFill>
                <a:latin typeface="Times New Roman"/>
                <a:cs typeface="Times New Roman"/>
              </a:rPr>
              <a:t> </a:t>
            </a:r>
            <a:r>
              <a:rPr dirty="0" sz="900" spc="-85">
                <a:solidFill>
                  <a:srgbClr val="0A0A0A"/>
                </a:solidFill>
                <a:latin typeface="Arial"/>
                <a:cs typeface="Arial"/>
              </a:rPr>
              <a:t>OzTORK</a:t>
            </a:r>
            <a:endParaRPr sz="9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40"/>
              </a:spcBef>
            </a:pPr>
            <a:r>
              <a:rPr dirty="0" sz="800" spc="-20">
                <a:solidFill>
                  <a:srgbClr val="0A0A0A"/>
                </a:solidFill>
                <a:latin typeface="Times New Roman"/>
                <a:cs typeface="Times New Roman"/>
              </a:rPr>
              <a:t>Milhcndis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800" spc="-5">
                <a:solidFill>
                  <a:srgbClr val="0A0A0A"/>
                </a:solidFill>
                <a:latin typeface="Times New Roman"/>
                <a:cs typeface="Times New Roman"/>
                <a:hlinkClick r:id="rId2"/>
              </a:rPr>
              <a:t>e-posta</a:t>
            </a:r>
            <a:r>
              <a:rPr dirty="0" sz="800" spc="-5">
                <a:solidFill>
                  <a:srgbClr val="313434"/>
                </a:solidFill>
                <a:latin typeface="Times New Roman"/>
                <a:cs typeface="Times New Roman"/>
                <a:hlinkClick r:id="rId2"/>
              </a:rPr>
              <a:t>:</a:t>
            </a:r>
            <a:r>
              <a:rPr dirty="0" sz="800" spc="-5">
                <a:solidFill>
                  <a:srgbClr val="0A0A0A"/>
                </a:solidFill>
                <a:latin typeface="Times New Roman"/>
                <a:cs typeface="Times New Roman"/>
                <a:hlinkClick r:id="rId2"/>
              </a:rPr>
              <a:t>cbru.cbcpcri@sanayi</a:t>
            </a:r>
            <a:r>
              <a:rPr dirty="0" sz="800" spc="-5">
                <a:solidFill>
                  <a:srgbClr val="565654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00" spc="-5">
                <a:solidFill>
                  <a:srgbClr val="0A0A0A"/>
                </a:solidFill>
                <a:latin typeface="Times New Roman"/>
                <a:cs typeface="Times New Roman"/>
                <a:hlinkClick r:id="rId2"/>
              </a:rPr>
              <a:t>gov.tr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81081" y="10142484"/>
            <a:ext cx="24504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0A0A0A"/>
                </a:solidFill>
                <a:latin typeface="Times New Roman"/>
                <a:cs typeface="Times New Roman"/>
                <a:hlinkClick r:id="rId3"/>
              </a:rPr>
              <a:t>Kcp:sanayivetcknolojibakanligi.sanayiurunlcri@hsOl</a:t>
            </a:r>
            <a:r>
              <a:rPr dirty="0" sz="800" spc="-10">
                <a:solidFill>
                  <a:srgbClr val="313434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00" spc="-10">
                <a:solidFill>
                  <a:srgbClr val="0A0A0A"/>
                </a:solidFill>
                <a:latin typeface="Times New Roman"/>
                <a:cs typeface="Times New Roman"/>
                <a:hlinkClick r:id="rId3"/>
              </a:rPr>
              <a:t>kep</a:t>
            </a:r>
            <a:r>
              <a:rPr dirty="0" sz="800" spc="-10">
                <a:solidFill>
                  <a:srgbClr val="424446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00" spc="-10">
                <a:solidFill>
                  <a:srgbClr val="0A0A0A"/>
                </a:solidFill>
                <a:latin typeface="Times New Roman"/>
                <a:cs typeface="Times New Roman"/>
                <a:hlinkClick r:id="rId3"/>
              </a:rPr>
              <a:t>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35576" y="10136130"/>
            <a:ext cx="14192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solidFill>
                  <a:srgbClr val="0A0A0A"/>
                </a:solidFill>
                <a:latin typeface="Times New Roman"/>
                <a:cs typeface="Times New Roman"/>
              </a:rPr>
              <a:t>Internet </a:t>
            </a:r>
            <a:r>
              <a:rPr dirty="0" sz="850" spc="-55" b="1">
                <a:solidFill>
                  <a:srgbClr val="0A0A0A"/>
                </a:solidFill>
                <a:latin typeface="Times New Roman"/>
                <a:cs typeface="Times New Roman"/>
              </a:rPr>
              <a:t>adresi</a:t>
            </a:r>
            <a:r>
              <a:rPr dirty="0" sz="850" spc="-55" b="1">
                <a:solidFill>
                  <a:srgbClr val="313434"/>
                </a:solidFill>
                <a:latin typeface="Times New Roman"/>
                <a:cs typeface="Times New Roman"/>
              </a:rPr>
              <a:t>:</a:t>
            </a:r>
            <a:r>
              <a:rPr dirty="0" sz="850" spc="-15" b="1">
                <a:solidFill>
                  <a:srgbClr val="313434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0A0A0A"/>
                </a:solidFill>
                <a:latin typeface="Times New Roman"/>
                <a:cs typeface="Times New Roman"/>
                <a:hlinkClick r:id="rId4"/>
              </a:rPr>
              <a:t>www.sanayi.gov.tr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31317" y="10148837"/>
            <a:ext cx="57404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925" algn="l"/>
                <a:tab pos="470534" algn="l"/>
              </a:tabLst>
            </a:pPr>
            <a:r>
              <a:rPr dirty="0" sz="750" spc="-5" b="1">
                <a:solidFill>
                  <a:srgbClr val="0A0A0A"/>
                </a:solidFill>
                <a:latin typeface="Arial"/>
                <a:cs typeface="Arial"/>
              </a:rPr>
              <a:t>[!I</a:t>
            </a:r>
            <a:r>
              <a:rPr dirty="0" sz="750" spc="-85" b="1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z="750" spc="-5" b="1">
                <a:solidFill>
                  <a:srgbClr val="313434"/>
                </a:solidFill>
                <a:latin typeface="Arial"/>
                <a:cs typeface="Arial"/>
              </a:rPr>
              <a:t>.	</a:t>
            </a:r>
            <a:r>
              <a:rPr dirty="0" sz="750" spc="-5">
                <a:solidFill>
                  <a:srgbClr val="313434"/>
                </a:solidFill>
                <a:latin typeface="Arial"/>
                <a:cs typeface="Arial"/>
              </a:rPr>
              <a:t>'·	</a:t>
            </a:r>
            <a:r>
              <a:rPr dirty="0" sz="750" spc="-30">
                <a:solidFill>
                  <a:srgbClr val="0A0A0A"/>
                </a:solidFill>
                <a:latin typeface="Arial"/>
                <a:cs typeface="Arial"/>
              </a:rPr>
              <a:t>•</a:t>
            </a:r>
            <a:r>
              <a:rPr dirty="0" sz="750" spc="-25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z="750" spc="-30">
                <a:solidFill>
                  <a:srgbClr val="A8A59C"/>
                </a:solidFill>
                <a:latin typeface="Arial"/>
                <a:cs typeface="Arial"/>
              </a:rPr>
              <a:t>·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3160" y="231940"/>
            <a:ext cx="138938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">
                <a:solidFill>
                  <a:srgbClr val="0F1111"/>
                </a:solidFill>
                <a:latin typeface="Times New Roman"/>
                <a:cs typeface="Times New Roman"/>
              </a:rPr>
              <a:t>T.C </a:t>
            </a:r>
            <a:r>
              <a:rPr dirty="0" sz="600" spc="-35">
                <a:solidFill>
                  <a:srgbClr val="0F1111"/>
                </a:solidFill>
                <a:latin typeface="Times New Roman"/>
                <a:cs typeface="Times New Roman"/>
              </a:rPr>
              <a:t>SANAYI </a:t>
            </a:r>
            <a:r>
              <a:rPr dirty="0" sz="600" spc="-10">
                <a:solidFill>
                  <a:srgbClr val="0F1111"/>
                </a:solidFill>
                <a:latin typeface="Times New Roman"/>
                <a:cs typeface="Times New Roman"/>
              </a:rPr>
              <a:t>VI.TI.ICNOLOn</a:t>
            </a:r>
            <a:r>
              <a:rPr dirty="0" sz="600" spc="-6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600" spc="-25">
                <a:solidFill>
                  <a:srgbClr val="0F1111"/>
                </a:solidFill>
                <a:latin typeface="Times New Roman"/>
                <a:cs typeface="Times New Roman"/>
              </a:rPr>
              <a:t>BAICANUOI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29726" y="317445"/>
            <a:ext cx="149542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4875" algn="l"/>
              </a:tabLst>
            </a:pPr>
            <a:r>
              <a:rPr dirty="0" sz="600" spc="-20">
                <a:solidFill>
                  <a:srgbClr val="0F1111"/>
                </a:solidFill>
                <a:latin typeface="Arial"/>
                <a:cs typeface="Arial"/>
              </a:rPr>
              <a:t>M,  </a:t>
            </a:r>
            <a:r>
              <a:rPr dirty="0" sz="600" spc="-15">
                <a:solidFill>
                  <a:srgbClr val="0F1111"/>
                </a:solidFill>
                <a:latin typeface="Arial"/>
                <a:cs typeface="Arial"/>
              </a:rPr>
              <a:t>t</a:t>
            </a:r>
            <a:r>
              <a:rPr dirty="0" sz="600" spc="-15">
                <a:solidFill>
                  <a:srgbClr val="2B2B2A"/>
                </a:solidFill>
                <a:latin typeface="Arial"/>
                <a:cs typeface="Arial"/>
              </a:rPr>
              <a:t>.,</a:t>
            </a:r>
            <a:r>
              <a:rPr dirty="0" sz="600" spc="-110">
                <a:solidFill>
                  <a:srgbClr val="2B2B2A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0F1111"/>
                </a:solidFill>
                <a:latin typeface="Arial"/>
                <a:cs typeface="Arial"/>
              </a:rPr>
              <a:t>lo</a:t>
            </a:r>
            <a:r>
              <a:rPr dirty="0" sz="600" spc="-5">
                <a:solidFill>
                  <a:srgbClr val="2B2B2A"/>
                </a:solidFill>
                <a:latin typeface="Arial"/>
                <a:cs typeface="Arial"/>
              </a:rPr>
              <a:t>ji</a:t>
            </a:r>
            <a:r>
              <a:rPr dirty="0" u="heavy" sz="600" spc="120">
                <a:solidFill>
                  <a:srgbClr val="0F1111"/>
                </a:solidFill>
                <a:uFill>
                  <a:solidFill>
                    <a:srgbClr val="0F1111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600" spc="15">
                <a:solidFill>
                  <a:srgbClr val="0F1111"/>
                </a:solidFill>
                <a:uFill>
                  <a:solidFill>
                    <a:srgbClr val="0F1111"/>
                  </a:solidFill>
                </a:uFill>
                <a:latin typeface="Arial"/>
                <a:cs typeface="Arial"/>
              </a:rPr>
              <a:t>-	</a:t>
            </a:r>
            <a:r>
              <a:rPr dirty="0" sz="600" spc="20">
                <a:solidFill>
                  <a:srgbClr val="0F1111"/>
                </a:solidFill>
                <a:latin typeface="Arial"/>
                <a:cs typeface="Arial"/>
              </a:rPr>
              <a:t>Ollwll!ili </a:t>
            </a:r>
            <a:r>
              <a:rPr dirty="0" sz="600" spc="35">
                <a:solidFill>
                  <a:srgbClr val="0F1111"/>
                </a:solidFill>
                <a:latin typeface="Arial"/>
                <a:cs typeface="Arial"/>
              </a:rPr>
              <a:t>O.• </a:t>
            </a:r>
            <a:r>
              <a:rPr dirty="0" sz="600" spc="20">
                <a:solidFill>
                  <a:srgbClr val="2B2B2A"/>
                </a:solidFill>
                <a:latin typeface="Arial"/>
                <a:cs typeface="Arial"/>
              </a:rPr>
              <a:t>I</a:t>
            </a:r>
            <a:r>
              <a:rPr dirty="0" sz="600" spc="-55">
                <a:solidFill>
                  <a:srgbClr val="2B2B2A"/>
                </a:solidFill>
                <a:latin typeface="Arial"/>
                <a:cs typeface="Arial"/>
              </a:rPr>
              <a:t> </a:t>
            </a:r>
            <a:r>
              <a:rPr dirty="0" sz="600" spc="70">
                <a:solidFill>
                  <a:srgbClr val="0F1111"/>
                </a:solidFill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2196" y="374427"/>
            <a:ext cx="120523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0570" algn="l"/>
              </a:tabLst>
            </a:pPr>
            <a:r>
              <a:rPr dirty="0" sz="650" spc="-30">
                <a:solidFill>
                  <a:srgbClr val="0F1111"/>
                </a:solidFill>
                <a:latin typeface="Times New Roman"/>
                <a:cs typeface="Times New Roman"/>
              </a:rPr>
              <a:t>11.()1/JJJ	</a:t>
            </a:r>
            <a:r>
              <a:rPr dirty="0" sz="650" spc="-75">
                <a:solidFill>
                  <a:srgbClr val="0F1111"/>
                </a:solidFill>
                <a:latin typeface="Times New Roman"/>
                <a:cs typeface="Times New Roman"/>
              </a:rPr>
              <a:t>10.DtS-S-441396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28227" y="440359"/>
            <a:ext cx="1946275" cy="323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0840" algn="l"/>
              </a:tabLst>
            </a:pPr>
            <a:r>
              <a:rPr dirty="0" sz="1950" spc="-135">
                <a:solidFill>
                  <a:srgbClr val="0F1111"/>
                </a:solidFill>
                <a:latin typeface="Arial"/>
                <a:cs typeface="Arial"/>
              </a:rPr>
              <a:t>II	</a:t>
            </a:r>
            <a:r>
              <a:rPr dirty="0" sz="1950" spc="145" b="1">
                <a:solidFill>
                  <a:srgbClr val="0F1111"/>
                </a:solidFill>
                <a:latin typeface="Arial"/>
                <a:cs typeface="Arial"/>
              </a:rPr>
              <a:t>11111111</a:t>
            </a:r>
            <a:r>
              <a:rPr dirty="0" sz="1950" spc="-45" b="1">
                <a:solidFill>
                  <a:srgbClr val="0F1111"/>
                </a:solidFill>
                <a:latin typeface="Arial"/>
                <a:cs typeface="Arial"/>
              </a:rPr>
              <a:t> </a:t>
            </a:r>
            <a:r>
              <a:rPr dirty="0" sz="1950" spc="70" b="1">
                <a:solidFill>
                  <a:srgbClr val="0F1111"/>
                </a:solidFill>
                <a:latin typeface="Arial"/>
                <a:cs typeface="Arial"/>
              </a:rPr>
              <a:t>Ill</a:t>
            </a:r>
            <a:endParaRPr sz="1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12" y="1051912"/>
            <a:ext cx="5850255" cy="78778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3505">
              <a:lnSpc>
                <a:spcPts val="1350"/>
              </a:lnSpc>
              <a:spcBef>
                <a:spcPts val="100"/>
              </a:spcBef>
            </a:pP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elektronik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imza </a:t>
            </a:r>
            <a:r>
              <a:rPr dirty="0" sz="1150" spc="-40">
                <a:solidFill>
                  <a:srgbClr val="0F1111"/>
                </a:solidFill>
                <a:latin typeface="Times New Roman"/>
                <a:cs typeface="Times New Roman"/>
              </a:rPr>
              <a:t>vas1tas1yla </a:t>
            </a:r>
            <a:r>
              <a:rPr dirty="0" sz="1150" spc="90">
                <a:solidFill>
                  <a:srgbClr val="0F1111"/>
                </a:solidFill>
                <a:latin typeface="Times New Roman"/>
                <a:cs typeface="Times New Roman"/>
              </a:rPr>
              <a:t>ge </a:t>
            </a:r>
            <a:r>
              <a:rPr dirty="0" sz="1150" spc="75">
                <a:solidFill>
                  <a:srgbClr val="0F1111"/>
                </a:solidFill>
                <a:latin typeface="Times New Roman"/>
                <a:cs typeface="Times New Roman"/>
              </a:rPr>
              <a:t>ekle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50">
                <a:solidFill>
                  <a:srgbClr val="0F1111"/>
                </a:solidFill>
                <a:latin typeface="Times New Roman"/>
                <a:cs typeface="Times New Roman"/>
              </a:rPr>
              <a:t>tirilir.</a:t>
            </a:r>
            <a:endParaRPr sz="1150">
              <a:latin typeface="Times New Roman"/>
              <a:cs typeface="Times New Roman"/>
            </a:endParaRPr>
          </a:p>
          <a:p>
            <a:pPr marL="85090" marR="31115" indent="458470">
              <a:lnSpc>
                <a:spcPts val="1200"/>
              </a:lnSpc>
              <a:spcBef>
                <a:spcPts val="160"/>
              </a:spcBef>
              <a:buSzPct val="91304"/>
              <a:buAutoNum type="arabicParenBoth" startAt="2"/>
              <a:tabLst>
                <a:tab pos="763905" algn="l"/>
              </a:tabLst>
            </a:pP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Onay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i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lemi </a:t>
            </a:r>
            <a:r>
              <a:rPr dirty="0" sz="1150" spc="85">
                <a:solidFill>
                  <a:srgbClr val="0F1111"/>
                </a:solidFill>
                <a:latin typeface="Times New Roman"/>
                <a:cs typeface="Times New Roman"/>
              </a:rPr>
              <a:t>ge </a:t>
            </a:r>
            <a:r>
              <a:rPr dirty="0" sz="1150" spc="70">
                <a:solidFill>
                  <a:srgbClr val="0F1111"/>
                </a:solidFill>
                <a:latin typeface="Times New Roman"/>
                <a:cs typeface="Times New Roman"/>
              </a:rPr>
              <a:t>ekle </a:t>
            </a:r>
            <a:r>
              <a:rPr dirty="0" sz="1150" spc="75">
                <a:solidFill>
                  <a:srgbClr val="0F1111"/>
                </a:solidFill>
                <a:latin typeface="Times New Roman"/>
                <a:cs typeface="Times New Roman"/>
              </a:rPr>
              <a:t>tinneden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once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verilen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yazt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ile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sisteme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yilklenen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yazmm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aym 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olup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olmadtgmm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kontrolii </a:t>
            </a:r>
            <a:r>
              <a:rPr dirty="0" sz="1150" spc="-20">
                <a:solidFill>
                  <a:srgbClr val="0F1111"/>
                </a:solidFill>
                <a:latin typeface="Times New Roman"/>
                <a:cs typeface="Times New Roman"/>
              </a:rPr>
              <a:t>yapthr</a:t>
            </a:r>
            <a:r>
              <a:rPr dirty="0" sz="1150" spc="5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2B2B2A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84455" marR="20955" indent="448945">
              <a:lnSpc>
                <a:spcPct val="93800"/>
              </a:lnSpc>
              <a:spcBef>
                <a:spcPts val="165"/>
              </a:spcBef>
              <a:buAutoNum type="arabicParenBoth" startAt="2"/>
              <a:tabLst>
                <a:tab pos="783590" algn="l"/>
              </a:tabLst>
            </a:pP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TAR</a:t>
            </a:r>
            <a:r>
              <a:rPr dirty="0" sz="1150" spc="15">
                <a:solidFill>
                  <a:srgbClr val="2B2B2A"/>
                </a:solidFill>
                <a:latin typeface="Times New Roman"/>
                <a:cs typeface="Times New Roman"/>
              </a:rPr>
              <a:t>EK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S</a:t>
            </a:r>
            <a:r>
              <a:rPr dirty="0" sz="1150" spc="15">
                <a:solidFill>
                  <a:srgbClr val="2B2B2A"/>
                </a:solidFill>
                <a:latin typeface="Times New Roman"/>
                <a:cs typeface="Times New Roman"/>
              </a:rPr>
              <a:t>'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te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finna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unvam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(ba vuruyu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yapan: </a:t>
            </a:r>
            <a:r>
              <a:rPr dirty="0" sz="1150" spc="-25">
                <a:solidFill>
                  <a:srgbClr val="0F1111"/>
                </a:solidFill>
                <a:latin typeface="Times New Roman"/>
                <a:cs typeface="Times New Roman"/>
              </a:rPr>
              <a:t>imalat91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veya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tedarik9i), </a:t>
            </a:r>
            <a:r>
              <a:rPr dirty="0" sz="1150" spc="-30">
                <a:solidFill>
                  <a:srgbClr val="0F1111"/>
                </a:solidFill>
                <a:latin typeface="Times New Roman"/>
                <a:cs typeface="Times New Roman"/>
              </a:rPr>
              <a:t>imalat91  </a:t>
            </a:r>
            <a:r>
              <a:rPr dirty="0" sz="1150" spc="45">
                <a:solidFill>
                  <a:srgbClr val="0F1111"/>
                </a:solidFill>
                <a:latin typeface="Times New Roman"/>
                <a:cs typeface="Times New Roman"/>
              </a:rPr>
              <a:t>finua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ww</a:t>
            </a:r>
            <a:r>
              <a:rPr dirty="0" sz="1150" spc="30">
                <a:solidFill>
                  <a:srgbClr val="2B2B2A"/>
                </a:solidFill>
                <a:latin typeface="Times New Roman"/>
                <a:cs typeface="Times New Roman"/>
              </a:rPr>
              <a:t>a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m</a:t>
            </a:r>
            <a:r>
              <a:rPr dirty="0" sz="1150" spc="30">
                <a:solidFill>
                  <a:srgbClr val="2B2B2A"/>
                </a:solidFill>
                <a:latin typeface="Times New Roman"/>
                <a:cs typeface="Times New Roman"/>
              </a:rPr>
              <a:t>, </a:t>
            </a:r>
            <a:r>
              <a:rPr dirty="0" sz="1150" spc="5">
                <a:solidFill>
                  <a:srgbClr val="2B2B2A"/>
                </a:solidFill>
                <a:latin typeface="Times New Roman"/>
                <a:cs typeface="Times New Roman"/>
              </a:rPr>
              <a:t>be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</a:t>
            </a:r>
            <a:r>
              <a:rPr dirty="0" sz="1150" spc="5">
                <a:solidFill>
                  <a:srgbClr val="2B2B2A"/>
                </a:solidFill>
                <a:latin typeface="Times New Roman"/>
                <a:cs typeface="Times New Roman"/>
              </a:rPr>
              <a:t>ge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tipi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(iiretim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5">
                <a:solidFill>
                  <a:srgbClr val="0F1111"/>
                </a:solidFill>
                <a:latin typeface="Times New Roman"/>
                <a:cs typeface="Times New Roman"/>
              </a:rPr>
              <a:t>se9ilmi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olmahdtr),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GTlP,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kota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miktan,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kalan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miktar, </a:t>
            </a:r>
            <a:r>
              <a:rPr dirty="0" sz="1150" spc="5">
                <a:solidFill>
                  <a:srgbClr val="2B2B2A"/>
                </a:solidFill>
                <a:latin typeface="Times New Roman"/>
                <a:cs typeface="Times New Roman"/>
              </a:rPr>
              <a:t> </a:t>
            </a:r>
            <a:r>
              <a:rPr dirty="0" sz="1150" spc="-100">
                <a:solidFill>
                  <a:srgbClr val="2B2B2A"/>
                </a:solidFill>
                <a:latin typeface="Times New Roman"/>
                <a:cs typeface="Times New Roman"/>
              </a:rPr>
              <a:t>m</a:t>
            </a:r>
            <a:r>
              <a:rPr dirty="0" sz="1150" spc="-100">
                <a:solidFill>
                  <a:srgbClr val="0F1111"/>
                </a:solidFill>
                <a:latin typeface="Times New Roman"/>
                <a:cs typeface="Times New Roman"/>
              </a:rPr>
              <a:t>ik</a:t>
            </a:r>
            <a:r>
              <a:rPr dirty="0" sz="1150" spc="-100">
                <a:solidFill>
                  <a:srgbClr val="2B2B2A"/>
                </a:solidFill>
                <a:latin typeface="Times New Roman"/>
                <a:cs typeface="Times New Roman"/>
              </a:rPr>
              <a:t>1</a:t>
            </a:r>
            <a:r>
              <a:rPr dirty="0" sz="1150" spc="-100">
                <a:solidFill>
                  <a:srgbClr val="0F1111"/>
                </a:solidFill>
                <a:latin typeface="Times New Roman"/>
                <a:cs typeface="Times New Roman"/>
              </a:rPr>
              <a:t>.</a:t>
            </a:r>
            <a:r>
              <a:rPr dirty="0" sz="1150" spc="-100">
                <a:solidFill>
                  <a:srgbClr val="2B2B2A"/>
                </a:solidFill>
                <a:latin typeface="Times New Roman"/>
                <a:cs typeface="Times New Roman"/>
              </a:rPr>
              <a:t>:</a:t>
            </a:r>
            <a:r>
              <a:rPr dirty="0" sz="1150" spc="-100">
                <a:solidFill>
                  <a:srgbClr val="0F1111"/>
                </a:solidFill>
                <a:latin typeface="Times New Roman"/>
                <a:cs typeface="Times New Roman"/>
              </a:rPr>
              <a:t>ar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b</a:t>
            </a:r>
            <a:r>
              <a:rPr dirty="0" sz="1150" spc="10">
                <a:solidFill>
                  <a:srgbClr val="2B2B2A"/>
                </a:solidFill>
                <a:latin typeface="Times New Roman"/>
                <a:cs typeface="Times New Roman"/>
              </a:rPr>
              <a:t>i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rimlerinin </a:t>
            </a:r>
            <a:r>
              <a:rPr dirty="0" sz="1200" spc="15">
                <a:solidFill>
                  <a:srgbClr val="0F1111"/>
                </a:solidFill>
                <a:latin typeface="Times New Roman"/>
                <a:cs typeface="Times New Roman"/>
              </a:rPr>
              <a:t>ii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miidiirliigiimiizce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verilen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i9erigi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ile aym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olup </a:t>
            </a:r>
            <a:r>
              <a:rPr dirty="0" sz="1150" spc="-40">
                <a:solidFill>
                  <a:srgbClr val="0F1111"/>
                </a:solidFill>
                <a:latin typeface="Times New Roman"/>
                <a:cs typeface="Times New Roman"/>
              </a:rPr>
              <a:t>olmad1g1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kontrol 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edilir</a:t>
            </a:r>
            <a:r>
              <a:rPr dirty="0" sz="1150" spc="5">
                <a:solidFill>
                  <a:srgbClr val="2B2B2A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algn="just" marL="76200" marR="22860" indent="450850">
              <a:lnSpc>
                <a:spcPct val="95800"/>
              </a:lnSpc>
              <a:spcBef>
                <a:spcPts val="75"/>
              </a:spcBef>
              <a:buAutoNum type="arabicParenBoth" startAt="2"/>
              <a:tabLst>
                <a:tab pos="747395" algn="l"/>
              </a:tabLst>
            </a:pP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Daha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once </a:t>
            </a:r>
            <a:r>
              <a:rPr dirty="0" sz="1150" spc="60">
                <a:solidFill>
                  <a:srgbClr val="0F1111"/>
                </a:solidFill>
                <a:latin typeface="Times New Roman"/>
                <a:cs typeface="Times New Roman"/>
              </a:rPr>
              <a:t>onaylanmt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kullammda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olan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yaz1lanna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ili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kin 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iptal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i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lemleri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TAREKS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iizerinden </a:t>
            </a:r>
            <a:r>
              <a:rPr dirty="0" sz="1150" spc="45">
                <a:solidFill>
                  <a:srgbClr val="0F1111"/>
                </a:solidFill>
                <a:latin typeface="Times New Roman"/>
                <a:cs typeface="Times New Roman"/>
              </a:rPr>
              <a:t>de e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zamanh olarak </a:t>
            </a:r>
            <a:r>
              <a:rPr dirty="0" sz="1150" spc="-10">
                <a:solidFill>
                  <a:srgbClr val="0F1111"/>
                </a:solidFill>
                <a:latin typeface="Times New Roman"/>
                <a:cs typeface="Times New Roman"/>
              </a:rPr>
              <a:t>yiiriitiiliir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ilgili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yazilann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kullammt 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iptal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512445">
              <a:lnSpc>
                <a:spcPts val="1350"/>
              </a:lnSpc>
            </a:pPr>
            <a:r>
              <a:rPr dirty="0" sz="1150" spc="10" b="1">
                <a:solidFill>
                  <a:srgbClr val="0F1111"/>
                </a:solidFill>
                <a:latin typeface="Times New Roman"/>
                <a:cs typeface="Times New Roman"/>
              </a:rPr>
              <a:t>Denetim</a:t>
            </a:r>
            <a:endParaRPr sz="1150">
              <a:latin typeface="Times New Roman"/>
              <a:cs typeface="Times New Roman"/>
            </a:endParaRPr>
          </a:p>
          <a:p>
            <a:pPr marL="508634">
              <a:lnSpc>
                <a:spcPts val="1320"/>
              </a:lnSpc>
            </a:pPr>
            <a:r>
              <a:rPr dirty="0" sz="1150" spc="20" b="1">
                <a:solidFill>
                  <a:srgbClr val="0F1111"/>
                </a:solidFill>
                <a:latin typeface="Times New Roman"/>
                <a:cs typeface="Times New Roman"/>
              </a:rPr>
              <a:t>Madde </a:t>
            </a:r>
            <a:r>
              <a:rPr dirty="0" sz="1150" spc="15" b="1">
                <a:solidFill>
                  <a:srgbClr val="0F1111"/>
                </a:solidFill>
                <a:latin typeface="Times New Roman"/>
                <a:cs typeface="Times New Roman"/>
              </a:rPr>
              <a:t>8-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(I)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Sanayi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Teknoloji ii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Miidiirliiklerince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gerekli</a:t>
            </a:r>
            <a:r>
              <a:rPr dirty="0" sz="1150" spc="-16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hallerde;</a:t>
            </a:r>
            <a:endParaRPr sz="1150">
              <a:latin typeface="Times New Roman"/>
              <a:cs typeface="Times New Roman"/>
            </a:endParaRPr>
          </a:p>
          <a:p>
            <a:pPr algn="just" marL="44450" marR="5080" indent="455295">
              <a:lnSpc>
                <a:spcPct val="97600"/>
              </a:lnSpc>
              <a:spcBef>
                <a:spcPts val="5"/>
              </a:spcBef>
              <a:buAutoNum type="alphaLcParenR"/>
              <a:tabLst>
                <a:tab pos="671830" algn="l"/>
              </a:tabLst>
            </a:pP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0">
                <a:solidFill>
                  <a:srgbClr val="0F1111"/>
                </a:solidFill>
                <a:latin typeface="Times New Roman"/>
                <a:cs typeface="Times New Roman"/>
              </a:rPr>
              <a:t>iiriin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ve/veya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nihai </a:t>
            </a:r>
            <a:r>
              <a:rPr dirty="0" sz="1150" spc="-10">
                <a:solidFill>
                  <a:srgbClr val="0F1111"/>
                </a:solidFill>
                <a:latin typeface="Times New Roman"/>
                <a:cs typeface="Times New Roman"/>
              </a:rPr>
              <a:t>iiriin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Bakanhguruz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yetki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sorumluluk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alamnda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bulunan 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mevzuat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ise </a:t>
            </a:r>
            <a:r>
              <a:rPr dirty="0" sz="1150" spc="-30">
                <a:solidFill>
                  <a:srgbClr val="0F1111"/>
                </a:solidFill>
                <a:latin typeface="Times New Roman"/>
                <a:cs typeface="Times New Roman"/>
              </a:rPr>
              <a:t>yaz1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diizenlenmeden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once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veya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sonra;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iiriin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</a:t>
            </a:r>
            <a:r>
              <a:rPr dirty="0" sz="1150" spc="40">
                <a:solidFill>
                  <a:srgbClr val="2B2B2A"/>
                </a:solidFill>
                <a:latin typeface="Times New Roman"/>
                <a:cs typeface="Times New Roman"/>
              </a:rPr>
              <a:t>/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veya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nihai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iiriine  </a:t>
            </a:r>
            <a:r>
              <a:rPr dirty="0" sz="1150" spc="-10">
                <a:solidFill>
                  <a:srgbClr val="0F1111"/>
                </a:solidFill>
                <a:latin typeface="Times New Roman"/>
                <a:cs typeface="Times New Roman"/>
              </a:rPr>
              <a:t>ili k:in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teknik mevzuat gereklerine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ili </a:t>
            </a:r>
            <a:r>
              <a:rPr dirty="0" sz="1150" spc="45">
                <a:solidFill>
                  <a:srgbClr val="0F1111"/>
                </a:solidFill>
                <a:latin typeface="Times New Roman"/>
                <a:cs typeface="Times New Roman"/>
              </a:rPr>
              <a:t>kin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beige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ve dokiimanlar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firrnadan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talep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edilerek</a:t>
            </a:r>
            <a:r>
              <a:rPr dirty="0" sz="1150" spc="8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(teknik</a:t>
            </a:r>
            <a:endParaRPr sz="1150">
              <a:latin typeface="Times New Roman"/>
              <a:cs typeface="Times New Roman"/>
            </a:endParaRPr>
          </a:p>
          <a:p>
            <a:pPr algn="just" marL="38100" marR="12700" indent="-635">
              <a:lnSpc>
                <a:spcPts val="1370"/>
              </a:lnSpc>
              <a:spcBef>
                <a:spcPts val="45"/>
              </a:spcBef>
            </a:pP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dosya,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uygunluk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beyanlan</a:t>
            </a:r>
            <a:r>
              <a:rPr dirty="0" sz="1150" spc="30">
                <a:solidFill>
                  <a:srgbClr val="2B2B2A"/>
                </a:solidFill>
                <a:latin typeface="Times New Roman"/>
                <a:cs typeface="Times New Roman"/>
              </a:rPr>
              <a:t>,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sertifikalan,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test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raporlan,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vb.)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incelenir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ve/veya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firma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iiretim  tesisi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ziyaret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edilerek bu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dogrulamalar</a:t>
            </a:r>
            <a:r>
              <a:rPr dirty="0" sz="1150" spc="6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saglamr.</a:t>
            </a:r>
            <a:endParaRPr sz="1150">
              <a:latin typeface="Times New Roman"/>
              <a:cs typeface="Times New Roman"/>
            </a:endParaRPr>
          </a:p>
          <a:p>
            <a:pPr algn="just" marL="38100" marR="21590" indent="448309">
              <a:lnSpc>
                <a:spcPts val="1350"/>
              </a:lnSpc>
              <a:spcBef>
                <a:spcPts val="15"/>
              </a:spcBef>
              <a:buAutoNum type="alphaLcParenR" startAt="2"/>
              <a:tabLst>
                <a:tab pos="659130" algn="l"/>
              </a:tabLst>
            </a:pP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55">
                <a:solidFill>
                  <a:srgbClr val="0F1111"/>
                </a:solidFill>
                <a:latin typeface="Times New Roman"/>
                <a:cs typeface="Times New Roman"/>
              </a:rPr>
              <a:t>yaz1s1mn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diizenlendigi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ytl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i9erisinde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firrna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yerinde ziyaret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edilerek 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ithalati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yaptlan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iiriinlerin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iiretimde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kullamhp </a:t>
            </a:r>
            <a:r>
              <a:rPr dirty="0" sz="1150" spc="-20">
                <a:solidFill>
                  <a:srgbClr val="0F1111"/>
                </a:solidFill>
                <a:latin typeface="Times New Roman"/>
                <a:cs typeface="Times New Roman"/>
              </a:rPr>
              <a:t>kullamlmad1g1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kontrol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algn="just" marL="646430" indent="-160020">
              <a:lnSpc>
                <a:spcPts val="1310"/>
              </a:lnSpc>
              <a:buAutoNum type="alphaLcParenR" startAt="2"/>
              <a:tabLst>
                <a:tab pos="647065" algn="l"/>
              </a:tabLst>
            </a:pP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ithalatI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yaptlan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iiriinlerin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firmada </a:t>
            </a:r>
            <a:r>
              <a:rPr dirty="0" sz="1150" spc="-30">
                <a:solidFill>
                  <a:srgbClr val="0F1111"/>
                </a:solidFill>
                <a:latin typeface="Times New Roman"/>
                <a:cs typeface="Times New Roman"/>
              </a:rPr>
              <a:t>depoland1g1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alanlar </a:t>
            </a:r>
            <a:r>
              <a:rPr dirty="0" sz="1150" spc="55">
                <a:solidFill>
                  <a:srgbClr val="0F1111"/>
                </a:solidFill>
                <a:latin typeface="Times New Roman"/>
                <a:cs typeface="Times New Roman"/>
              </a:rPr>
              <a:t>da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kontrol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algn="just" marL="51435" marR="46990" indent="441325">
              <a:lnSpc>
                <a:spcPct val="92200"/>
              </a:lnSpc>
              <a:spcBef>
                <a:spcPts val="95"/>
              </a:spcBef>
              <a:buAutoNum type="arabicParenBoth" startAt="2"/>
              <a:tabLst>
                <a:tab pos="769620" algn="l"/>
              </a:tabLst>
            </a:pP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Piyasa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gozetimi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faaliyetleri</a:t>
            </a:r>
            <a:r>
              <a:rPr dirty="0" sz="1150" spc="29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dogrultusunda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(PGD) Bakanhgimtz 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sorumlulugunda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olan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iiriiniin </a:t>
            </a:r>
            <a:r>
              <a:rPr dirty="0" sz="1150" spc="45">
                <a:solidFill>
                  <a:srgbClr val="0F1111"/>
                </a:solidFill>
                <a:latin typeface="Times New Roman"/>
                <a:cs typeface="Times New Roman"/>
              </a:rPr>
              <a:t>de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dahil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oldugu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nihai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iiriinlere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ait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teknik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dosya </a:t>
            </a:r>
            <a:r>
              <a:rPr dirty="0" sz="1150" spc="55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ekleri 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incelenir.</a:t>
            </a:r>
            <a:endParaRPr sz="1150">
              <a:latin typeface="Times New Roman"/>
              <a:cs typeface="Times New Roman"/>
            </a:endParaRPr>
          </a:p>
          <a:p>
            <a:pPr algn="just" marL="46355" marR="76835" indent="471170">
              <a:lnSpc>
                <a:spcPct val="94600"/>
              </a:lnSpc>
              <a:spcBef>
                <a:spcPts val="114"/>
              </a:spcBef>
              <a:buAutoNum type="arabicParenBoth" startAt="2"/>
              <a:tabLst>
                <a:tab pos="739140" algn="l"/>
              </a:tabLst>
            </a:pP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Uretim girdisi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5">
                <a:solidFill>
                  <a:srgbClr val="0F1111"/>
                </a:solidFill>
                <a:latin typeface="Times New Roman"/>
                <a:cs typeface="Times New Roman"/>
              </a:rPr>
              <a:t>yaz1s1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diizenlenmesi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oncesinde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ya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da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sonrasmda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yaptlacak 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denetimlere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ili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kin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diizenlenecek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PGD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tutanaklannda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denetim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nedenine "ithalat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denetimi </a:t>
            </a:r>
            <a:r>
              <a:rPr dirty="0" sz="1100" spc="25">
                <a:solidFill>
                  <a:srgbClr val="0F1111"/>
                </a:solidFill>
                <a:latin typeface="Times New Roman"/>
                <a:cs typeface="Times New Roman"/>
              </a:rPr>
              <a:t>&gt; 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0">
                <a:solidFill>
                  <a:srgbClr val="0F1111"/>
                </a:solidFill>
                <a:latin typeface="Times New Roman"/>
                <a:cs typeface="Times New Roman"/>
              </a:rPr>
              <a:t>yaz1s1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oncesi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veya 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sonras1"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se9ilerek,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a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tklama </a:t>
            </a:r>
            <a:r>
              <a:rPr dirty="0" sz="1150" spc="-35">
                <a:solidFill>
                  <a:srgbClr val="0F1111"/>
                </a:solidFill>
                <a:latin typeface="Times New Roman"/>
                <a:cs typeface="Times New Roman"/>
              </a:rPr>
              <a:t>k.tsmma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da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ilgili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denetim 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faaliyetinin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30">
                <a:solidFill>
                  <a:srgbClr val="0F1111"/>
                </a:solidFill>
                <a:latin typeface="Times New Roman"/>
                <a:cs typeface="Times New Roman"/>
              </a:rPr>
              <a:t>yaz1sma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oldugu </a:t>
            </a:r>
            <a:r>
              <a:rPr dirty="0" sz="1150" spc="-60">
                <a:solidFill>
                  <a:srgbClr val="0F1111"/>
                </a:solidFill>
                <a:latin typeface="Times New Roman"/>
                <a:cs typeface="Times New Roman"/>
              </a:rPr>
              <a:t>a91k9a</a:t>
            </a:r>
            <a:r>
              <a:rPr dirty="0" sz="1150" spc="-10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belirtilir.</a:t>
            </a:r>
            <a:endParaRPr sz="1150">
              <a:latin typeface="Times New Roman"/>
              <a:cs typeface="Times New Roman"/>
            </a:endParaRPr>
          </a:p>
          <a:p>
            <a:pPr algn="just" marL="28575" indent="454025">
              <a:lnSpc>
                <a:spcPts val="1340"/>
              </a:lnSpc>
              <a:buAutoNum type="arabicParenBoth" startAt="2"/>
              <a:tabLst>
                <a:tab pos="728345" algn="l"/>
              </a:tabLst>
            </a:pP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0-retim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muafiyetine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konu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iiriin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veya nihai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iiriinlerle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ilgili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mevzuata</a:t>
            </a:r>
            <a:endParaRPr sz="1150">
              <a:latin typeface="Times New Roman"/>
              <a:cs typeface="Times New Roman"/>
            </a:endParaRPr>
          </a:p>
          <a:p>
            <a:pPr algn="just" marL="28575" marR="67945">
              <a:lnSpc>
                <a:spcPts val="1350"/>
              </a:lnSpc>
              <a:spcBef>
                <a:spcPts val="65"/>
              </a:spcBef>
            </a:pP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ili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kin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uygunsuzluk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tespit edilmesi halinde,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i </a:t>
            </a:r>
            <a:r>
              <a:rPr dirty="0" sz="1150" spc="60">
                <a:solidFill>
                  <a:srgbClr val="0F1111"/>
                </a:solidFill>
                <a:latin typeface="Times New Roman"/>
                <a:cs typeface="Times New Roman"/>
              </a:rPr>
              <a:t>bu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Genelgenin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9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uncu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maddesindeki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hususlara 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ilave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olarak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iI 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Miidiirliigii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tarafmdan ilgili teknik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mevzuat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da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denetim </a:t>
            </a:r>
            <a:r>
              <a:rPr dirty="0" sz="1150" spc="60">
                <a:solidFill>
                  <a:srgbClr val="0F1111"/>
                </a:solidFill>
                <a:latin typeface="Times New Roman"/>
                <a:cs typeface="Times New Roman"/>
              </a:rPr>
              <a:t>ba</a:t>
            </a:r>
            <a:r>
              <a:rPr dirty="0" sz="1150" spc="4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latlhr.</a:t>
            </a:r>
            <a:endParaRPr sz="1150">
              <a:latin typeface="Times New Roman"/>
              <a:cs typeface="Times New Roman"/>
            </a:endParaRPr>
          </a:p>
          <a:p>
            <a:pPr algn="just" marL="695960" indent="-229235">
              <a:lnSpc>
                <a:spcPts val="1300"/>
              </a:lnSpc>
              <a:buAutoNum type="arabicParenBoth" startAt="5"/>
              <a:tabLst>
                <a:tab pos="696595" algn="l"/>
              </a:tabLst>
            </a:pP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55">
                <a:solidFill>
                  <a:srgbClr val="0F1111"/>
                </a:solidFill>
                <a:latin typeface="Times New Roman"/>
                <a:cs typeface="Times New Roman"/>
              </a:rPr>
              <a:t>yaz1s1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konusu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iiriinlerin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nihai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iiriinlerde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kullan1bp</a:t>
            </a:r>
            <a:r>
              <a:rPr dirty="0" sz="1150" spc="114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kullanilmad1gma</a:t>
            </a:r>
            <a:endParaRPr sz="1150">
              <a:latin typeface="Times New Roman"/>
              <a:cs typeface="Times New Roman"/>
            </a:endParaRPr>
          </a:p>
          <a:p>
            <a:pPr algn="just" marL="24130">
              <a:lnSpc>
                <a:spcPts val="1350"/>
              </a:lnSpc>
            </a:pPr>
            <a:r>
              <a:rPr dirty="0" sz="1150" spc="-65">
                <a:solidFill>
                  <a:srgbClr val="0F1111"/>
                </a:solidFill>
                <a:latin typeface="Times New Roman"/>
                <a:cs typeface="Times New Roman"/>
              </a:rPr>
              <a:t>&lt;lair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ispat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yiikiimliiliigii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firmaya</a:t>
            </a:r>
            <a:r>
              <a:rPr dirty="0" sz="1150" spc="-5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aittir.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469265">
              <a:lnSpc>
                <a:spcPts val="1375"/>
              </a:lnSpc>
            </a:pPr>
            <a:r>
              <a:rPr dirty="0" sz="1150" spc="25" b="1">
                <a:solidFill>
                  <a:srgbClr val="0F1111"/>
                </a:solidFill>
                <a:latin typeface="Times New Roman"/>
                <a:cs typeface="Times New Roman"/>
              </a:rPr>
              <a:t>Yapnnmlar</a:t>
            </a:r>
            <a:endParaRPr sz="1150">
              <a:latin typeface="Times New Roman"/>
              <a:cs typeface="Times New Roman"/>
            </a:endParaRPr>
          </a:p>
          <a:p>
            <a:pPr marL="15875" marR="69215" indent="447675">
              <a:lnSpc>
                <a:spcPts val="1350"/>
              </a:lnSpc>
              <a:spcBef>
                <a:spcPts val="65"/>
              </a:spcBef>
            </a:pPr>
            <a:r>
              <a:rPr dirty="0" sz="1150" spc="30" b="1">
                <a:solidFill>
                  <a:srgbClr val="0F1111"/>
                </a:solidFill>
                <a:latin typeface="Times New Roman"/>
                <a:cs typeface="Times New Roman"/>
              </a:rPr>
              <a:t>Madde </a:t>
            </a:r>
            <a:r>
              <a:rPr dirty="0" sz="1150" spc="40" b="1">
                <a:solidFill>
                  <a:srgbClr val="0F1111"/>
                </a:solidFill>
                <a:latin typeface="Times New Roman"/>
                <a:cs typeface="Times New Roman"/>
              </a:rPr>
              <a:t>9-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(1) </a:t>
            </a:r>
            <a:r>
              <a:rPr dirty="0" sz="1150" spc="55">
                <a:solidFill>
                  <a:srgbClr val="0F1111"/>
                </a:solidFill>
                <a:latin typeface="Times New Roman"/>
                <a:cs typeface="Times New Roman"/>
              </a:rPr>
              <a:t>i </a:t>
            </a:r>
            <a:r>
              <a:rPr dirty="0" sz="1150" spc="100">
                <a:solidFill>
                  <a:srgbClr val="0F1111"/>
                </a:solidFill>
                <a:latin typeface="Times New Roman"/>
                <a:cs typeface="Times New Roman"/>
              </a:rPr>
              <a:t>bu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Genelge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hiikiimlerine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uygun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olmayan </a:t>
            </a:r>
            <a:r>
              <a:rPr dirty="0" sz="1150" spc="35">
                <a:solidFill>
                  <a:srgbClr val="0F1111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vurular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Sanayi </a:t>
            </a:r>
            <a:r>
              <a:rPr dirty="0" sz="1150" spc="55">
                <a:solidFill>
                  <a:srgbClr val="0F1111"/>
                </a:solidFill>
                <a:latin typeface="Times New Roman"/>
                <a:cs typeface="Times New Roman"/>
              </a:rPr>
              <a:t>ve 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Teknoloji </a:t>
            </a:r>
            <a:r>
              <a:rPr dirty="0" sz="1350">
                <a:solidFill>
                  <a:srgbClr val="0F1111"/>
                </a:solidFill>
                <a:latin typeface="Arial"/>
                <a:cs typeface="Arial"/>
              </a:rPr>
              <a:t>ii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Miidiirliiklerince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olumsuz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olarak</a:t>
            </a:r>
            <a:r>
              <a:rPr dirty="0" sz="1150" spc="5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sonu9landmhr.</a:t>
            </a:r>
            <a:endParaRPr sz="1150">
              <a:latin typeface="Times New Roman"/>
              <a:cs typeface="Times New Roman"/>
            </a:endParaRPr>
          </a:p>
          <a:p>
            <a:pPr marL="464184">
              <a:lnSpc>
                <a:spcPts val="1260"/>
              </a:lnSpc>
              <a:tabLst>
                <a:tab pos="4217670" algn="l"/>
              </a:tabLst>
            </a:pPr>
            <a:r>
              <a:rPr dirty="0" sz="1150" spc="45">
                <a:solidFill>
                  <a:srgbClr val="0F1111"/>
                </a:solidFill>
                <a:latin typeface="Times New Roman"/>
                <a:cs typeface="Times New Roman"/>
              </a:rPr>
              <a:t>(2) 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Dretilmesi  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taahhiit  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edilen  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nihai 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iiriinlerde </a:t>
            </a:r>
            <a:r>
              <a:rPr dirty="0" sz="1150" spc="22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yalruzca	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ekli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uygunsuzluk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tespit</a:t>
            </a:r>
            <a:endParaRPr sz="1150">
              <a:latin typeface="Times New Roman"/>
              <a:cs typeface="Times New Roman"/>
            </a:endParaRPr>
          </a:p>
          <a:p>
            <a:pPr marL="15240">
              <a:lnSpc>
                <a:spcPts val="1345"/>
              </a:lnSpc>
            </a:pP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edilmesi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halinde,</a:t>
            </a:r>
            <a:endParaRPr sz="1150">
              <a:latin typeface="Times New Roman"/>
              <a:cs typeface="Times New Roman"/>
            </a:endParaRPr>
          </a:p>
          <a:p>
            <a:pPr marL="711835" indent="-158750">
              <a:lnSpc>
                <a:spcPts val="1360"/>
              </a:lnSpc>
              <a:buAutoNum type="alphaLcParenR"/>
              <a:tabLst>
                <a:tab pos="712470" algn="l"/>
              </a:tabLst>
            </a:pP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Firrnanm iiretim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girdisi muafiyet </a:t>
            </a:r>
            <a:r>
              <a:rPr dirty="0" sz="1150" spc="-65">
                <a:solidFill>
                  <a:srgbClr val="0F1111"/>
                </a:solidFill>
                <a:latin typeface="Times New Roman"/>
                <a:cs typeface="Times New Roman"/>
              </a:rPr>
              <a:t>yaz1s1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iptal</a:t>
            </a:r>
            <a:r>
              <a:rPr dirty="0" sz="1150" spc="17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marL="12700" marR="84455" indent="543560">
              <a:lnSpc>
                <a:spcPct val="96400"/>
              </a:lnSpc>
              <a:spcBef>
                <a:spcPts val="45"/>
              </a:spcBef>
              <a:buAutoNum type="alphaLcParenR"/>
              <a:tabLst>
                <a:tab pos="734695" algn="l"/>
              </a:tabLst>
            </a:pP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Firma, idari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yaptmma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konu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yiikiimliiliiklerini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yerine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kadar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yap</a:t>
            </a:r>
            <a:r>
              <a:rPr dirty="0" sz="1150" spc="20">
                <a:solidFill>
                  <a:srgbClr val="2B2B2A"/>
                </a:solidFill>
                <a:latin typeface="Times New Roman"/>
                <a:cs typeface="Times New Roman"/>
              </a:rPr>
              <a:t>t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m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ma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konu nihai  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iiriin </a:t>
            </a:r>
            <a:r>
              <a:rPr dirty="0" sz="1150" spc="-10">
                <a:solidFill>
                  <a:srgbClr val="0F1111"/>
                </a:solidFill>
                <a:latin typeface="Times New Roman"/>
                <a:cs typeface="Times New Roman"/>
              </a:rPr>
              <a:t>i9in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muafiyetten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yararlanamaz. </a:t>
            </a:r>
            <a:r>
              <a:rPr dirty="0" sz="1150" spc="30">
                <a:solidFill>
                  <a:srgbClr val="0F1111"/>
                </a:solidFill>
                <a:latin typeface="Times New Roman"/>
                <a:cs typeface="Times New Roman"/>
              </a:rPr>
              <a:t>$ekli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uygunsuzluga konu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iiriinleri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hari9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olmak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iiz</a:t>
            </a:r>
            <a:r>
              <a:rPr dirty="0" sz="1150" spc="10">
                <a:solidFill>
                  <a:srgbClr val="2B2B2A"/>
                </a:solidFill>
                <a:latin typeface="Times New Roman"/>
                <a:cs typeface="Times New Roman"/>
              </a:rPr>
              <a:t>e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re, 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diger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nihai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iiriinlerinde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kullamlacak </a:t>
            </a:r>
            <a:r>
              <a:rPr dirty="0" sz="1150" spc="20">
                <a:solidFill>
                  <a:srgbClr val="0F1111"/>
                </a:solidFill>
                <a:latin typeface="Times New Roman"/>
                <a:cs typeface="Times New Roman"/>
              </a:rPr>
              <a:t>girdi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iiriinlerine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firrnaya iiretim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muafiyet  </a:t>
            </a:r>
            <a:r>
              <a:rPr dirty="0" sz="1150" spc="-70">
                <a:solidFill>
                  <a:srgbClr val="0F1111"/>
                </a:solidFill>
                <a:latin typeface="Times New Roman"/>
                <a:cs typeface="Times New Roman"/>
              </a:rPr>
              <a:t>yaz1s1</a:t>
            </a:r>
            <a:r>
              <a:rPr dirty="0" sz="1150" spc="-9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diizenlenebilir.</a:t>
            </a:r>
            <a:endParaRPr sz="1150">
              <a:latin typeface="Times New Roman"/>
              <a:cs typeface="Times New Roman"/>
            </a:endParaRPr>
          </a:p>
          <a:p>
            <a:pPr marL="22860" marR="91440" indent="431800">
              <a:lnSpc>
                <a:spcPts val="1350"/>
              </a:lnSpc>
              <a:spcBef>
                <a:spcPts val="115"/>
              </a:spcBef>
            </a:pPr>
            <a:r>
              <a:rPr dirty="0" sz="1150" spc="45">
                <a:solidFill>
                  <a:srgbClr val="0F1111"/>
                </a:solidFill>
                <a:latin typeface="Times New Roman"/>
                <a:cs typeface="Times New Roman"/>
              </a:rPr>
              <a:t>(3)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7223 </a:t>
            </a:r>
            <a:r>
              <a:rPr dirty="0" sz="1150" spc="-35">
                <a:solidFill>
                  <a:srgbClr val="0F1111"/>
                </a:solidFill>
                <a:latin typeface="Times New Roman"/>
                <a:cs typeface="Times New Roman"/>
              </a:rPr>
              <a:t>say1h </a:t>
            </a:r>
            <a:r>
              <a:rPr dirty="0" sz="1150" spc="-10">
                <a:solidFill>
                  <a:srgbClr val="0F1111"/>
                </a:solidFill>
                <a:latin typeface="Times New Roman"/>
                <a:cs typeface="Times New Roman"/>
              </a:rPr>
              <a:t>Oriin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40">
                <a:solidFill>
                  <a:srgbClr val="0F1111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Teknik Diizenlemeler Kanunu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idari 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yaptmm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(ciddi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risk </a:t>
            </a:r>
            <a:r>
              <a:rPr dirty="0" sz="1150" spc="-15">
                <a:solidFill>
                  <a:srgbClr val="0F1111"/>
                </a:solidFill>
                <a:latin typeface="Times New Roman"/>
                <a:cs typeface="Times New Roman"/>
              </a:rPr>
              <a:t>ta 1yan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uygunsuzluk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v</a:t>
            </a:r>
            <a:r>
              <a:rPr dirty="0" sz="1150" spc="25">
                <a:solidFill>
                  <a:srgbClr val="2B2B2A"/>
                </a:solidFill>
                <a:latin typeface="Times New Roman"/>
                <a:cs typeface="Times New Roman"/>
              </a:rPr>
              <a:t>e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ya </a:t>
            </a:r>
            <a:r>
              <a:rPr dirty="0" sz="1150" spc="5">
                <a:solidFill>
                  <a:srgbClr val="0F1111"/>
                </a:solidFill>
                <a:latin typeface="Times New Roman"/>
                <a:cs typeface="Times New Roman"/>
              </a:rPr>
              <a:t>risk </a:t>
            </a:r>
            <a:r>
              <a:rPr dirty="0" sz="1150" spc="-5">
                <a:solidFill>
                  <a:srgbClr val="0F1111"/>
                </a:solidFill>
                <a:latin typeface="Times New Roman"/>
                <a:cs typeface="Times New Roman"/>
              </a:rPr>
              <a:t>ta </a:t>
            </a:r>
            <a:r>
              <a:rPr dirty="0" sz="1150">
                <a:solidFill>
                  <a:srgbClr val="0F1111"/>
                </a:solidFill>
                <a:latin typeface="Times New Roman"/>
                <a:cs typeface="Times New Roman"/>
              </a:rPr>
              <a:t>1yan </a:t>
            </a:r>
            <a:r>
              <a:rPr dirty="0" sz="1150" spc="10">
                <a:solidFill>
                  <a:srgbClr val="0F1111"/>
                </a:solidFill>
                <a:latin typeface="Times New Roman"/>
                <a:cs typeface="Times New Roman"/>
              </a:rPr>
              <a:t>uygunsuzluk) 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uygul</a:t>
            </a:r>
            <a:r>
              <a:rPr dirty="0" sz="1150" spc="15">
                <a:solidFill>
                  <a:srgbClr val="2B2B2A"/>
                </a:solidFill>
                <a:latin typeface="Times New Roman"/>
                <a:cs typeface="Times New Roman"/>
              </a:rPr>
              <a:t>a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n</a:t>
            </a:r>
            <a:r>
              <a:rPr dirty="0" sz="1150" spc="15">
                <a:solidFill>
                  <a:srgbClr val="2B2B2A"/>
                </a:solidFill>
                <a:latin typeface="Times New Roman"/>
                <a:cs typeface="Times New Roman"/>
              </a:rPr>
              <a:t>a</a:t>
            </a:r>
            <a:r>
              <a:rPr dirty="0" sz="1150" spc="15">
                <a:solidFill>
                  <a:srgbClr val="0F1111"/>
                </a:solidFill>
                <a:latin typeface="Times New Roman"/>
                <a:cs typeface="Times New Roman"/>
              </a:rPr>
              <a:t>n</a:t>
            </a:r>
            <a:r>
              <a:rPr dirty="0" sz="1150" spc="-13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F1111"/>
                </a:solidFill>
                <a:latin typeface="Times New Roman"/>
                <a:cs typeface="Times New Roman"/>
              </a:rPr>
              <a:t>firmalann;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5972" y="9304657"/>
            <a:ext cx="5386705" cy="31686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25"/>
              </a:spcBef>
            </a:pPr>
            <a:r>
              <a:rPr dirty="0" sz="850" spc="-70">
                <a:solidFill>
                  <a:srgbClr val="491315"/>
                </a:solidFill>
                <a:latin typeface="Times New Roman"/>
                <a:cs typeface="Times New Roman"/>
              </a:rPr>
              <a:t>Bu </a:t>
            </a:r>
            <a:r>
              <a:rPr dirty="0" sz="850" spc="-30">
                <a:solidFill>
                  <a:srgbClr val="491315"/>
                </a:solidFill>
                <a:latin typeface="Times New Roman"/>
                <a:cs typeface="Times New Roman"/>
              </a:rPr>
              <a:t>b</a:t>
            </a:r>
            <a:r>
              <a:rPr dirty="0" sz="850" spc="-30">
                <a:solidFill>
                  <a:srgbClr val="893F3D"/>
                </a:solidFill>
                <a:latin typeface="Times New Roman"/>
                <a:cs typeface="Times New Roman"/>
              </a:rPr>
              <a:t>e</a:t>
            </a:r>
            <a:r>
              <a:rPr dirty="0" sz="850" spc="-30">
                <a:solidFill>
                  <a:srgbClr val="2D0A0A"/>
                </a:solidFill>
                <a:latin typeface="Times New Roman"/>
                <a:cs typeface="Times New Roman"/>
              </a:rPr>
              <a:t>i</a:t>
            </a:r>
            <a:r>
              <a:rPr dirty="0" sz="850" spc="-30">
                <a:solidFill>
                  <a:srgbClr val="752B2A"/>
                </a:solidFill>
                <a:latin typeface="Times New Roman"/>
                <a:cs typeface="Times New Roman"/>
              </a:rPr>
              <a:t>ge </a:t>
            </a:r>
            <a:r>
              <a:rPr dirty="0" sz="850" spc="-20">
                <a:solidFill>
                  <a:srgbClr val="752B2A"/>
                </a:solidFill>
                <a:latin typeface="Times New Roman"/>
                <a:cs typeface="Times New Roman"/>
              </a:rPr>
              <a:t>g</a:t>
            </a:r>
            <a:r>
              <a:rPr dirty="0" sz="850" spc="-20">
                <a:solidFill>
                  <a:srgbClr val="491315"/>
                </a:solidFill>
                <a:latin typeface="Times New Roman"/>
                <a:cs typeface="Times New Roman"/>
              </a:rPr>
              <a:t>ii</a:t>
            </a:r>
            <a:r>
              <a:rPr dirty="0" sz="850" spc="-20">
                <a:solidFill>
                  <a:srgbClr val="752B2A"/>
                </a:solidFill>
                <a:latin typeface="Times New Roman"/>
                <a:cs typeface="Times New Roman"/>
              </a:rPr>
              <a:t>ve</a:t>
            </a:r>
            <a:r>
              <a:rPr dirty="0" sz="850" spc="-20">
                <a:solidFill>
                  <a:srgbClr val="491315"/>
                </a:solidFill>
                <a:latin typeface="Times New Roman"/>
                <a:cs typeface="Times New Roman"/>
              </a:rPr>
              <a:t>nl</a:t>
            </a:r>
            <a:r>
              <a:rPr dirty="0" sz="850" spc="-20">
                <a:solidFill>
                  <a:srgbClr val="752B2A"/>
                </a:solidFill>
                <a:latin typeface="Times New Roman"/>
                <a:cs typeface="Times New Roman"/>
              </a:rPr>
              <a:t>i </a:t>
            </a:r>
            <a:r>
              <a:rPr dirty="0" sz="850" spc="-30">
                <a:solidFill>
                  <a:srgbClr val="752B2A"/>
                </a:solidFill>
                <a:latin typeface="Times New Roman"/>
                <a:cs typeface="Times New Roman"/>
              </a:rPr>
              <a:t>e</a:t>
            </a:r>
            <a:r>
              <a:rPr dirty="0" sz="850" spc="-30">
                <a:solidFill>
                  <a:srgbClr val="491315"/>
                </a:solidFill>
                <a:latin typeface="Times New Roman"/>
                <a:cs typeface="Times New Roman"/>
              </a:rPr>
              <a:t>l</a:t>
            </a:r>
            <a:r>
              <a:rPr dirty="0" sz="850" spc="-30">
                <a:solidFill>
                  <a:srgbClr val="893F3D"/>
                </a:solidFill>
                <a:latin typeface="Times New Roman"/>
                <a:cs typeface="Times New Roman"/>
              </a:rPr>
              <a:t>ek</a:t>
            </a:r>
            <a:r>
              <a:rPr dirty="0" sz="850" spc="-30">
                <a:solidFill>
                  <a:srgbClr val="491315"/>
                </a:solidFill>
                <a:latin typeface="Times New Roman"/>
                <a:cs typeface="Times New Roman"/>
              </a:rPr>
              <a:t>l</a:t>
            </a:r>
            <a:r>
              <a:rPr dirty="0" sz="850" spc="-30">
                <a:solidFill>
                  <a:srgbClr val="752B2A"/>
                </a:solidFill>
                <a:latin typeface="Times New Roman"/>
                <a:cs typeface="Times New Roman"/>
              </a:rPr>
              <a:t>ron</a:t>
            </a:r>
            <a:r>
              <a:rPr dirty="0" sz="850" spc="-30">
                <a:solidFill>
                  <a:srgbClr val="491315"/>
                </a:solidFill>
                <a:latin typeface="Times New Roman"/>
                <a:cs typeface="Times New Roman"/>
              </a:rPr>
              <a:t>i</a:t>
            </a:r>
            <a:r>
              <a:rPr dirty="0" sz="850" spc="-30">
                <a:solidFill>
                  <a:srgbClr val="752B2A"/>
                </a:solidFill>
                <a:latin typeface="Times New Roman"/>
                <a:cs typeface="Times New Roman"/>
              </a:rPr>
              <a:t>k </a:t>
            </a:r>
            <a:r>
              <a:rPr dirty="0" sz="850" spc="-110">
                <a:solidFill>
                  <a:srgbClr val="491315"/>
                </a:solidFill>
                <a:latin typeface="Times New Roman"/>
                <a:cs typeface="Times New Roman"/>
              </a:rPr>
              <a:t>im </a:t>
            </a:r>
            <a:r>
              <a:rPr dirty="0" sz="850" spc="-10">
                <a:solidFill>
                  <a:srgbClr val="893F3D"/>
                </a:solidFill>
                <a:latin typeface="Times New Roman"/>
                <a:cs typeface="Times New Roman"/>
              </a:rPr>
              <a:t>za </a:t>
            </a:r>
            <a:r>
              <a:rPr dirty="0" sz="850" spc="-15">
                <a:solidFill>
                  <a:srgbClr val="2D0A0A"/>
                </a:solidFill>
                <a:latin typeface="Times New Roman"/>
                <a:cs typeface="Times New Roman"/>
              </a:rPr>
              <a:t>il</a:t>
            </a:r>
            <a:r>
              <a:rPr dirty="0" sz="850" spc="-15">
                <a:solidFill>
                  <a:srgbClr val="752B2A"/>
                </a:solidFill>
                <a:latin typeface="Times New Roman"/>
                <a:cs typeface="Times New Roman"/>
              </a:rPr>
              <a:t>e </a:t>
            </a:r>
            <a:r>
              <a:rPr dirty="0" sz="850" spc="-30">
                <a:solidFill>
                  <a:srgbClr val="491315"/>
                </a:solidFill>
                <a:latin typeface="Times New Roman"/>
                <a:cs typeface="Times New Roman"/>
              </a:rPr>
              <a:t>im</a:t>
            </a:r>
            <a:r>
              <a:rPr dirty="0" sz="850" spc="-30">
                <a:solidFill>
                  <a:srgbClr val="893F3D"/>
                </a:solidFill>
                <a:latin typeface="Times New Roman"/>
                <a:cs typeface="Times New Roman"/>
              </a:rPr>
              <a:t>za</a:t>
            </a:r>
            <a:r>
              <a:rPr dirty="0" sz="850" spc="-30">
                <a:solidFill>
                  <a:srgbClr val="491315"/>
                </a:solidFill>
                <a:latin typeface="Times New Roman"/>
                <a:cs typeface="Times New Roman"/>
              </a:rPr>
              <a:t>l</a:t>
            </a:r>
            <a:r>
              <a:rPr dirty="0" sz="850" spc="-30">
                <a:solidFill>
                  <a:srgbClr val="752B2A"/>
                </a:solidFill>
                <a:latin typeface="Times New Roman"/>
                <a:cs typeface="Times New Roman"/>
              </a:rPr>
              <a:t>a</a:t>
            </a:r>
            <a:r>
              <a:rPr dirty="0" sz="850" spc="-30">
                <a:solidFill>
                  <a:srgbClr val="491315"/>
                </a:solidFill>
                <a:latin typeface="Times New Roman"/>
                <a:cs typeface="Times New Roman"/>
              </a:rPr>
              <a:t>nnu</a:t>
            </a:r>
            <a:r>
              <a:rPr dirty="0" sz="850" spc="55">
                <a:solidFill>
                  <a:srgbClr val="491315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491315"/>
                </a:solidFill>
                <a:latin typeface="Times New Roman"/>
                <a:cs typeface="Times New Roman"/>
              </a:rPr>
              <a:t>ll</a:t>
            </a:r>
            <a:r>
              <a:rPr dirty="0" sz="850" spc="-25">
                <a:solidFill>
                  <a:srgbClr val="6E181A"/>
                </a:solidFill>
                <a:latin typeface="Times New Roman"/>
                <a:cs typeface="Times New Roman"/>
              </a:rPr>
              <a:t>r</a:t>
            </a:r>
            <a:r>
              <a:rPr dirty="0" sz="850" spc="-25">
                <a:solidFill>
                  <a:srgbClr val="8A8080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u="heavy" sz="800" spc="-10">
                <a:solidFill>
                  <a:srgbClr val="0F1111"/>
                </a:solidFill>
                <a:uFill>
                  <a:solidFill>
                    <a:srgbClr val="0F1111"/>
                  </a:solidFill>
                </a:uFill>
                <a:latin typeface="Times New Roman"/>
                <a:cs typeface="Times New Roman"/>
              </a:rPr>
              <a:t>Beige Dogrulama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Kodu</a:t>
            </a:r>
            <a:r>
              <a:rPr dirty="0" sz="800" spc="-15">
                <a:solidFill>
                  <a:srgbClr val="4B4B4B"/>
                </a:solidFill>
                <a:latin typeface="Times New Roman"/>
                <a:cs typeface="Times New Roman"/>
              </a:rPr>
              <a:t>: </a:t>
            </a:r>
            <a:r>
              <a:rPr dirty="0" sz="850" spc="-50">
                <a:solidFill>
                  <a:srgbClr val="0F1111"/>
                </a:solidFill>
                <a:latin typeface="Times New Roman"/>
                <a:cs typeface="Times New Roman"/>
              </a:rPr>
              <a:t>B </a:t>
            </a:r>
            <a:r>
              <a:rPr dirty="0" sz="850" spc="15">
                <a:solidFill>
                  <a:srgbClr val="0F1111"/>
                </a:solidFill>
                <a:latin typeface="Times New Roman"/>
                <a:cs typeface="Times New Roman"/>
              </a:rPr>
              <a:t>72F779E</a:t>
            </a:r>
            <a:r>
              <a:rPr dirty="0" sz="850" spc="15">
                <a:solidFill>
                  <a:srgbClr val="2B2B2A"/>
                </a:solidFill>
                <a:latin typeface="Times New Roman"/>
                <a:cs typeface="Times New Roman"/>
              </a:rPr>
              <a:t>-</a:t>
            </a:r>
            <a:r>
              <a:rPr dirty="0" sz="850" spc="15">
                <a:solidFill>
                  <a:srgbClr val="0F1111"/>
                </a:solidFill>
                <a:latin typeface="Times New Roman"/>
                <a:cs typeface="Times New Roman"/>
              </a:rPr>
              <a:t>8970-46SA</a:t>
            </a:r>
            <a:r>
              <a:rPr dirty="0" sz="850" spc="15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850" spc="15">
                <a:solidFill>
                  <a:srgbClr val="0F1111"/>
                </a:solidFill>
                <a:latin typeface="Times New Roman"/>
                <a:cs typeface="Times New Roman"/>
              </a:rPr>
              <a:t>9824</a:t>
            </a:r>
            <a:r>
              <a:rPr dirty="0" sz="850" spc="15">
                <a:solidFill>
                  <a:srgbClr val="2B2B2A"/>
                </a:solidFill>
                <a:latin typeface="Times New Roman"/>
                <a:cs typeface="Times New Roman"/>
              </a:rPr>
              <a:t>-</a:t>
            </a:r>
            <a:r>
              <a:rPr dirty="0" sz="850" spc="15">
                <a:solidFill>
                  <a:srgbClr val="0F1111"/>
                </a:solidFill>
                <a:latin typeface="Times New Roman"/>
                <a:cs typeface="Times New Roman"/>
              </a:rPr>
              <a:t>3</a:t>
            </a:r>
            <a:r>
              <a:rPr dirty="0" sz="850" spc="15">
                <a:solidFill>
                  <a:srgbClr val="2B2B2A"/>
                </a:solidFill>
                <a:latin typeface="Times New Roman"/>
                <a:cs typeface="Times New Roman"/>
              </a:rPr>
              <a:t>C</a:t>
            </a:r>
            <a:r>
              <a:rPr dirty="0" sz="850" spc="15">
                <a:solidFill>
                  <a:srgbClr val="0F1111"/>
                </a:solidFill>
                <a:latin typeface="Times New Roman"/>
                <a:cs typeface="Times New Roman"/>
              </a:rPr>
              <a:t>SB</a:t>
            </a:r>
            <a:r>
              <a:rPr dirty="0" sz="800" spc="15">
                <a:solidFill>
                  <a:srgbClr val="0F1111"/>
                </a:solidFill>
                <a:latin typeface="Times New Roman"/>
                <a:cs typeface="Times New Roman"/>
              </a:rPr>
              <a:t>I</a:t>
            </a:r>
            <a:r>
              <a:rPr dirty="0" sz="850" spc="15">
                <a:solidFill>
                  <a:srgbClr val="2B2B2A"/>
                </a:solidFill>
                <a:latin typeface="Times New Roman"/>
                <a:cs typeface="Times New Roman"/>
              </a:rPr>
              <a:t>6 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l </a:t>
            </a:r>
            <a:r>
              <a:rPr dirty="0" sz="850" spc="30">
                <a:solidFill>
                  <a:srgbClr val="0F1111"/>
                </a:solidFill>
                <a:latin typeface="Times New Roman"/>
                <a:cs typeface="Times New Roman"/>
              </a:rPr>
              <a:t>828DC </a:t>
            </a:r>
            <a:r>
              <a:rPr dirty="0" u="heavy" sz="800" spc="-5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B</a:t>
            </a:r>
            <a:r>
              <a:rPr dirty="0" u="heavy" sz="800" spc="-5">
                <a:solidFill>
                  <a:srgbClr val="2B2B2A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e</a:t>
            </a:r>
            <a:r>
              <a:rPr dirty="0" u="heavy" sz="800" spc="-5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ig</a:t>
            </a:r>
            <a:r>
              <a:rPr dirty="0" u="heavy" sz="800" spc="-5">
                <a:solidFill>
                  <a:srgbClr val="2B2B2A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e </a:t>
            </a:r>
            <a:r>
              <a:rPr dirty="0" u="heavy" sz="800" spc="-25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D</a:t>
            </a:r>
            <a:r>
              <a:rPr dirty="0" u="heavy" sz="800" spc="-25">
                <a:solidFill>
                  <a:srgbClr val="2B2B2A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heavy" sz="800" spc="-25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Qml</a:t>
            </a:r>
            <a:r>
              <a:rPr dirty="0" u="heavy" sz="800" spc="-25">
                <a:solidFill>
                  <a:srgbClr val="2B2B2A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u="heavy" sz="800" spc="-25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ma </a:t>
            </a:r>
            <a:r>
              <a:rPr dirty="0" u="heavy" sz="800" spc="-20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Adrcsi:hup</a:t>
            </a:r>
            <a:r>
              <a:rPr dirty="0" u="heavy" sz="800" spc="-20">
                <a:solidFill>
                  <a:srgbClr val="2B2B2A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u="heavy" sz="800" spc="-20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u="heavy" sz="800" spc="-20">
                <a:solidFill>
                  <a:srgbClr val="4B4B4B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//</a:t>
            </a:r>
            <a:r>
              <a:rPr dirty="0" u="heavy" sz="800" spc="-20">
                <a:solidFill>
                  <a:srgbClr val="2B2B2A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e-</a:t>
            </a:r>
            <a:r>
              <a:rPr dirty="0" u="heavy" sz="800" spc="-20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bclg</a:t>
            </a:r>
            <a:r>
              <a:rPr dirty="0" u="heavy" sz="800" spc="-20">
                <a:solidFill>
                  <a:srgbClr val="2B2B2A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c.</a:t>
            </a:r>
            <a:r>
              <a:rPr dirty="0" u="heavy" sz="800" spc="-20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sany</a:t>
            </a:r>
            <a:r>
              <a:rPr dirty="0" u="heavy" sz="800" spc="-20">
                <a:solidFill>
                  <a:srgbClr val="2B2B2A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a </a:t>
            </a:r>
            <a:r>
              <a:rPr dirty="0" u="heavy" sz="800" spc="-150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gi</a:t>
            </a:r>
            <a:r>
              <a:rPr dirty="0" u="heavy" sz="800" spc="-150">
                <a:solidFill>
                  <a:srgbClr val="8A8080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sz="800" spc="-150">
                <a:solidFill>
                  <a:srgbClr val="8A8080"/>
                </a:solidFill>
                <a:latin typeface="Times New Roman"/>
                <a:cs typeface="Times New Roman"/>
              </a:rPr>
              <a:t> </a:t>
            </a:r>
            <a:r>
              <a:rPr dirty="0" u="heavy" sz="800" spc="-114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heavy" sz="800" spc="-160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800" spc="-10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v</a:t>
            </a:r>
            <a:r>
              <a:rPr dirty="0" u="heavy" sz="800" spc="-10">
                <a:solidFill>
                  <a:srgbClr val="6B6060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00" spc="-10">
                <a:solidFill>
                  <a:srgbClr val="0F1111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tr</a:t>
            </a:r>
            <a:r>
              <a:rPr dirty="0" u="heavy" sz="800" spc="-10">
                <a:solidFill>
                  <a:srgbClr val="2B2B2A"/>
                </a:solidFill>
                <a:uFill>
                  <a:solidFill>
                    <a:srgbClr val="2B2B2A"/>
                  </a:solidFill>
                </a:uFill>
                <a:latin typeface="Times New Roman"/>
                <a:cs typeface="Times New Roman"/>
              </a:rPr>
              <a:t>/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8995" y="9589880"/>
            <a:ext cx="51593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22520" algn="l"/>
                <a:tab pos="5120640" algn="l"/>
              </a:tabLst>
            </a:pPr>
            <a:r>
              <a:rPr dirty="0" sz="800" spc="35">
                <a:solidFill>
                  <a:srgbClr val="0F1111"/>
                </a:solidFill>
                <a:latin typeface="Times New Roman"/>
                <a:cs typeface="Times New Roman"/>
              </a:rPr>
              <a:t>M</a:t>
            </a:r>
            <a:r>
              <a:rPr dirty="0" sz="800" spc="-225">
                <a:solidFill>
                  <a:srgbClr val="0F1111"/>
                </a:solidFill>
                <a:latin typeface="Times New Roman"/>
                <a:cs typeface="Times New Roman"/>
              </a:rPr>
              <a:t>u</a:t>
            </a:r>
            <a:r>
              <a:rPr dirty="0" sz="800" spc="-55">
                <a:solidFill>
                  <a:srgbClr val="2B2B2A"/>
                </a:solidFill>
                <a:latin typeface="Times New Roman"/>
                <a:cs typeface="Times New Roman"/>
              </a:rPr>
              <a:t>s</a:t>
            </a:r>
            <a:r>
              <a:rPr dirty="0" sz="800">
                <a:solidFill>
                  <a:srgbClr val="2B2B2A"/>
                </a:solidFill>
                <a:latin typeface="Times New Roman"/>
                <a:cs typeface="Times New Roman"/>
              </a:rPr>
              <a:t> </a:t>
            </a:r>
            <a:r>
              <a:rPr dirty="0" sz="800" spc="95">
                <a:solidFill>
                  <a:srgbClr val="2B2B2A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solidFill>
                  <a:srgbClr val="0F1111"/>
                </a:solidFill>
                <a:latin typeface="Times New Roman"/>
                <a:cs typeface="Times New Roman"/>
              </a:rPr>
              <a:t>t</a:t>
            </a:r>
            <a:r>
              <a:rPr dirty="0" sz="800" spc="10">
                <a:solidFill>
                  <a:srgbClr val="0F1111"/>
                </a:solidFill>
                <a:latin typeface="Times New Roman"/>
                <a:cs typeface="Times New Roman"/>
              </a:rPr>
              <a:t>af</a:t>
            </a:r>
            <a:r>
              <a:rPr dirty="0" sz="800" spc="15">
                <a:solidFill>
                  <a:srgbClr val="0F1111"/>
                </a:solidFill>
                <a:latin typeface="Times New Roman"/>
                <a:cs typeface="Times New Roman"/>
              </a:rPr>
              <a:t>a</a:t>
            </a:r>
            <a:r>
              <a:rPr dirty="0" sz="800" spc="-6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>
                <a:solidFill>
                  <a:srgbClr val="0F1111"/>
                </a:solidFill>
                <a:latin typeface="Times New Roman"/>
                <a:cs typeface="Times New Roman"/>
              </a:rPr>
              <a:t>K</a:t>
            </a:r>
            <a:r>
              <a:rPr dirty="0" sz="800" spc="10">
                <a:solidFill>
                  <a:srgbClr val="2B2B2A"/>
                </a:solidFill>
                <a:latin typeface="Times New Roman"/>
                <a:cs typeface="Times New Roman"/>
              </a:rPr>
              <a:t>c</a:t>
            </a:r>
            <a:r>
              <a:rPr dirty="0" sz="800" spc="-25">
                <a:solidFill>
                  <a:srgbClr val="0F1111"/>
                </a:solidFill>
                <a:latin typeface="Times New Roman"/>
                <a:cs typeface="Times New Roman"/>
              </a:rPr>
              <a:t>m</a:t>
            </a:r>
            <a:r>
              <a:rPr dirty="0" sz="800" spc="15">
                <a:solidFill>
                  <a:srgbClr val="2B2B2A"/>
                </a:solidFill>
                <a:latin typeface="Times New Roman"/>
                <a:cs typeface="Times New Roman"/>
              </a:rPr>
              <a:t>a</a:t>
            </a:r>
            <a:r>
              <a:rPr dirty="0" sz="800" spc="15">
                <a:solidFill>
                  <a:srgbClr val="0F1111"/>
                </a:solidFill>
                <a:latin typeface="Times New Roman"/>
                <a:cs typeface="Times New Roman"/>
              </a:rPr>
              <a:t>l</a:t>
            </a:r>
            <a:r>
              <a:rPr dirty="0" sz="800" spc="-3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M</a:t>
            </a:r>
            <a:r>
              <a:rPr dirty="0" sz="800" spc="-25">
                <a:solidFill>
                  <a:srgbClr val="0F1111"/>
                </a:solidFill>
                <a:latin typeface="Times New Roman"/>
                <a:cs typeface="Times New Roman"/>
              </a:rPr>
              <a:t>ahal</a:t>
            </a:r>
            <a:r>
              <a:rPr dirty="0" sz="800" spc="30">
                <a:solidFill>
                  <a:srgbClr val="0F1111"/>
                </a:solidFill>
                <a:latin typeface="Times New Roman"/>
                <a:cs typeface="Times New Roman"/>
              </a:rPr>
              <a:t>l</a:t>
            </a:r>
            <a:r>
              <a:rPr dirty="0" sz="800" spc="-20">
                <a:solidFill>
                  <a:srgbClr val="2B2B2A"/>
                </a:solidFill>
                <a:latin typeface="Times New Roman"/>
                <a:cs typeface="Times New Roman"/>
              </a:rPr>
              <a:t>c</a:t>
            </a:r>
            <a:r>
              <a:rPr dirty="0" sz="800" spc="20">
                <a:solidFill>
                  <a:srgbClr val="2B2B2A"/>
                </a:solidFill>
                <a:latin typeface="Times New Roman"/>
                <a:cs typeface="Times New Roman"/>
              </a:rPr>
              <a:t>s</a:t>
            </a:r>
            <a:r>
              <a:rPr dirty="0" sz="800" spc="20">
                <a:solidFill>
                  <a:srgbClr val="0F1111"/>
                </a:solidFill>
                <a:latin typeface="Times New Roman"/>
                <a:cs typeface="Times New Roman"/>
              </a:rPr>
              <a:t>i</a:t>
            </a:r>
            <a:r>
              <a:rPr dirty="0" sz="800" spc="-3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Dumlupma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r</a:t>
            </a:r>
            <a:r>
              <a:rPr dirty="0" sz="800" spc="2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Bu</a:t>
            </a:r>
            <a:r>
              <a:rPr dirty="0" sz="800" spc="20">
                <a:solidFill>
                  <a:srgbClr val="0F1111"/>
                </a:solidFill>
                <a:latin typeface="Times New Roman"/>
                <a:cs typeface="Times New Roman"/>
              </a:rPr>
              <a:t>i</a:t>
            </a:r>
            <a:r>
              <a:rPr dirty="0" sz="800" spc="-50">
                <a:solidFill>
                  <a:srgbClr val="0F1111"/>
                </a:solidFill>
                <a:latin typeface="Times New Roman"/>
                <a:cs typeface="Times New Roman"/>
              </a:rPr>
              <a:t>v</a:t>
            </a:r>
            <a:r>
              <a:rPr dirty="0" sz="800" spc="-15">
                <a:solidFill>
                  <a:srgbClr val="2B2B2A"/>
                </a:solidFill>
                <a:latin typeface="Times New Roman"/>
                <a:cs typeface="Times New Roman"/>
              </a:rPr>
              <a:t>a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n</a:t>
            </a:r>
            <a:r>
              <a:rPr dirty="0" sz="800" spc="8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fa</a:t>
            </a:r>
            <a:r>
              <a:rPr dirty="0" sz="800" spc="15">
                <a:solidFill>
                  <a:srgbClr val="2B2B2A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solidFill>
                  <a:srgbClr val="0F1111"/>
                </a:solidFill>
                <a:latin typeface="Times New Roman"/>
                <a:cs typeface="Times New Roman"/>
              </a:rPr>
              <a:t>kitchir</a:t>
            </a:r>
            <a:r>
              <a:rPr dirty="0" sz="80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6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solidFill>
                  <a:srgbClr val="0F1111"/>
                </a:solidFill>
                <a:latin typeface="Times New Roman"/>
                <a:cs typeface="Times New Roman"/>
              </a:rPr>
              <a:t>Yol</a:t>
            </a:r>
            <a:r>
              <a:rPr dirty="0" sz="800" spc="-20">
                <a:solidFill>
                  <a:srgbClr val="0F1111"/>
                </a:solidFill>
                <a:latin typeface="Times New Roman"/>
                <a:cs typeface="Times New Roman"/>
              </a:rPr>
              <a:t>u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15">
                <a:solidFill>
                  <a:srgbClr val="0F1111"/>
                </a:solidFill>
                <a:latin typeface="Times New Roman"/>
                <a:cs typeface="Times New Roman"/>
              </a:rPr>
              <a:t>21</a:t>
            </a:r>
            <a:r>
              <a:rPr dirty="0" sz="800" spc="55">
                <a:solidFill>
                  <a:srgbClr val="0F1111"/>
                </a:solidFill>
                <a:latin typeface="Times New Roman"/>
                <a:cs typeface="Times New Roman"/>
              </a:rPr>
              <a:t>5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I</a:t>
            </a:r>
            <a:r>
              <a:rPr dirty="0" sz="800" spc="-25">
                <a:solidFill>
                  <a:srgbClr val="4B4B4B"/>
                </a:solidFill>
                <a:latin typeface="Times New Roman"/>
                <a:cs typeface="Times New Roman"/>
              </a:rPr>
              <a:t>.</a:t>
            </a:r>
            <a:r>
              <a:rPr dirty="0" sz="800" spc="-135">
                <a:solidFill>
                  <a:srgbClr val="2B2B2A"/>
                </a:solidFill>
                <a:latin typeface="Times New Roman"/>
                <a:cs typeface="Times New Roman"/>
              </a:rPr>
              <a:t>C</a:t>
            </a:r>
            <a:r>
              <a:rPr dirty="0" sz="800" spc="-55">
                <a:solidFill>
                  <a:srgbClr val="2B2B2A"/>
                </a:solidFill>
                <a:latin typeface="Times New Roman"/>
                <a:cs typeface="Times New Roman"/>
              </a:rPr>
              <a:t> </a:t>
            </a:r>
            <a:r>
              <a:rPr dirty="0" sz="800" spc="10">
                <a:solidFill>
                  <a:srgbClr val="0F1111"/>
                </a:solidFill>
                <a:latin typeface="Times New Roman"/>
                <a:cs typeface="Times New Roman"/>
              </a:rPr>
              <a:t>add</a:t>
            </a:r>
            <a:r>
              <a:rPr dirty="0" sz="800" spc="15">
                <a:solidFill>
                  <a:srgbClr val="0F1111"/>
                </a:solidFill>
                <a:latin typeface="Times New Roman"/>
                <a:cs typeface="Times New Roman"/>
              </a:rPr>
              <a:t>c</a:t>
            </a:r>
            <a:r>
              <a:rPr dirty="0" sz="800" spc="-5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solidFill>
                  <a:srgbClr val="0F1111"/>
                </a:solidFill>
                <a:latin typeface="Times New Roman"/>
                <a:cs typeface="Times New Roman"/>
              </a:rPr>
              <a:t>N</a:t>
            </a:r>
            <a:r>
              <a:rPr dirty="0" sz="800" spc="-25">
                <a:solidFill>
                  <a:srgbClr val="0F1111"/>
                </a:solidFill>
                <a:latin typeface="Times New Roman"/>
                <a:cs typeface="Times New Roman"/>
              </a:rPr>
              <a:t>o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:</a:t>
            </a:r>
            <a:r>
              <a:rPr dirty="0" sz="800" spc="-95">
                <a:solidFill>
                  <a:srgbClr val="2B2B2A"/>
                </a:solidFill>
                <a:latin typeface="Times New Roman"/>
                <a:cs typeface="Times New Roman"/>
              </a:rPr>
              <a:t> </a:t>
            </a:r>
            <a:r>
              <a:rPr dirty="0" sz="800" spc="35">
                <a:solidFill>
                  <a:srgbClr val="0F1111"/>
                </a:solidFill>
                <a:latin typeface="Times New Roman"/>
                <a:cs typeface="Times New Roman"/>
              </a:rPr>
              <a:t>I</a:t>
            </a:r>
            <a:r>
              <a:rPr dirty="0" sz="800" spc="10">
                <a:solidFill>
                  <a:srgbClr val="0F1111"/>
                </a:solidFill>
                <a:latin typeface="Times New Roman"/>
                <a:cs typeface="Times New Roman"/>
              </a:rPr>
              <a:t>54</a:t>
            </a:r>
            <a:r>
              <a:rPr dirty="0" sz="800" spc="-4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20">
                <a:solidFill>
                  <a:srgbClr val="0F1111"/>
                </a:solidFill>
                <a:latin typeface="Times New Roman"/>
                <a:cs typeface="Times New Roman"/>
              </a:rPr>
              <a:t>06</a:t>
            </a:r>
            <a:r>
              <a:rPr dirty="0" sz="800" spc="60">
                <a:solidFill>
                  <a:srgbClr val="0F1111"/>
                </a:solidFill>
                <a:latin typeface="Times New Roman"/>
                <a:cs typeface="Times New Roman"/>
              </a:rPr>
              <a:t>5</a:t>
            </a:r>
            <a:r>
              <a:rPr dirty="0" sz="800" spc="-60">
                <a:solidFill>
                  <a:srgbClr val="0F1111"/>
                </a:solidFill>
                <a:latin typeface="Times New Roman"/>
                <a:cs typeface="Times New Roman"/>
              </a:rPr>
              <a:t>IO</a:t>
            </a:r>
            <a:r>
              <a:rPr dirty="0" sz="800" spc="-65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50">
                <a:solidFill>
                  <a:srgbClr val="2B2B2A"/>
                </a:solidFill>
                <a:latin typeface="Times New Roman"/>
                <a:cs typeface="Times New Roman"/>
              </a:rPr>
              <a:t>f;anka</a:t>
            </a:r>
            <a:r>
              <a:rPr dirty="0" sz="800">
                <a:solidFill>
                  <a:srgbClr val="2B2B2A"/>
                </a:solidFill>
                <a:latin typeface="Times New Roman"/>
                <a:cs typeface="Times New Roman"/>
              </a:rPr>
              <a:t> </a:t>
            </a:r>
            <a:r>
              <a:rPr dirty="0" sz="800" spc="-75">
                <a:solidFill>
                  <a:srgbClr val="2B2B2A"/>
                </a:solidFill>
                <a:latin typeface="Times New Roman"/>
                <a:cs typeface="Times New Roman"/>
              </a:rPr>
              <a:t> </a:t>
            </a:r>
            <a:r>
              <a:rPr dirty="0" sz="800" spc="20">
                <a:solidFill>
                  <a:srgbClr val="0F1111"/>
                </a:solidFill>
                <a:latin typeface="Times New Roman"/>
                <a:cs typeface="Times New Roman"/>
              </a:rPr>
              <a:t>ya</a:t>
            </a:r>
            <a:r>
              <a:rPr dirty="0" sz="800" spc="-8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/ANKAR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A</a:t>
            </a:r>
            <a:r>
              <a:rPr dirty="0" sz="800">
                <a:solidFill>
                  <a:srgbClr val="0F1111"/>
                </a:solidFill>
                <a:latin typeface="Times New Roman"/>
                <a:cs typeface="Times New Roman"/>
              </a:rPr>
              <a:t>	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.</a:t>
            </a:r>
            <a:r>
              <a:rPr dirty="0" sz="800">
                <a:solidFill>
                  <a:srgbClr val="0F1111"/>
                </a:solidFill>
                <a:latin typeface="Times New Roman"/>
                <a:cs typeface="Times New Roman"/>
              </a:rPr>
              <a:t>	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</a:rPr>
              <a:t>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5899" y="9558101"/>
            <a:ext cx="25146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2080" indent="-120014">
              <a:lnSpc>
                <a:spcPct val="100000"/>
              </a:lnSpc>
              <a:spcBef>
                <a:spcPts val="100"/>
              </a:spcBef>
              <a:buSzPct val="76190"/>
              <a:buChar char="•"/>
              <a:tabLst>
                <a:tab pos="132715" algn="l"/>
              </a:tabLst>
            </a:pPr>
            <a:r>
              <a:rPr dirty="0" sz="1050" spc="-135">
                <a:solidFill>
                  <a:srgbClr val="0F1111"/>
                </a:solidFill>
                <a:latin typeface="Times New Roman"/>
                <a:cs typeface="Times New Roman"/>
              </a:rPr>
              <a:t>1iJ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7916" y="9719721"/>
            <a:ext cx="960119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Tclcfon</a:t>
            </a:r>
            <a:r>
              <a:rPr dirty="0" sz="800" spc="-7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10">
                <a:solidFill>
                  <a:srgbClr val="2B2B2A"/>
                </a:solidFill>
                <a:latin typeface="Times New Roman"/>
                <a:cs typeface="Times New Roman"/>
              </a:rPr>
              <a:t>:</a:t>
            </a:r>
            <a:r>
              <a:rPr dirty="0" sz="800" spc="10">
                <a:solidFill>
                  <a:srgbClr val="0F1111"/>
                </a:solidFill>
                <a:latin typeface="Times New Roman"/>
                <a:cs typeface="Times New Roman"/>
              </a:rPr>
              <a:t>0312</a:t>
            </a:r>
            <a:r>
              <a:rPr dirty="0" sz="800" spc="10">
                <a:solidFill>
                  <a:srgbClr val="2B2B2A"/>
                </a:solidFill>
                <a:latin typeface="Times New Roman"/>
                <a:cs typeface="Times New Roman"/>
              </a:rPr>
              <a:t>2</a:t>
            </a:r>
            <a:r>
              <a:rPr dirty="0" sz="800" spc="10">
                <a:solidFill>
                  <a:srgbClr val="0F1111"/>
                </a:solidFill>
                <a:latin typeface="Times New Roman"/>
                <a:cs typeface="Times New Roman"/>
              </a:rPr>
              <a:t>015395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95197" y="9862229"/>
            <a:ext cx="208279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">
                <a:solidFill>
                  <a:srgbClr val="6B6060"/>
                </a:solidFill>
                <a:latin typeface="Times New Roman"/>
                <a:cs typeface="Times New Roman"/>
              </a:rPr>
              <a:t>..</a:t>
            </a:r>
            <a:r>
              <a:rPr dirty="0" sz="800" spc="20">
                <a:solidFill>
                  <a:srgbClr val="6B6060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96926" y="9692957"/>
            <a:ext cx="290195" cy="31686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dirty="0" sz="850">
                <a:solidFill>
                  <a:srgbClr val="0F1111"/>
                </a:solidFill>
                <a:latin typeface="Arial"/>
                <a:cs typeface="Arial"/>
              </a:rPr>
              <a:t>' ' </a:t>
            </a:r>
            <a:r>
              <a:rPr dirty="0" sz="850" spc="10">
                <a:solidFill>
                  <a:srgbClr val="0F1111"/>
                </a:solidFill>
                <a:latin typeface="Arial"/>
                <a:cs typeface="Arial"/>
              </a:rPr>
              <a:t>•</a:t>
            </a:r>
            <a:r>
              <a:rPr dirty="0" sz="850" spc="-130">
                <a:solidFill>
                  <a:srgbClr val="0F111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0F1111"/>
                </a:solidFill>
                <a:latin typeface="Arial"/>
                <a:cs typeface="Arial"/>
              </a:rPr>
              <a:t>·</a:t>
            </a:r>
            <a:endParaRPr sz="850">
              <a:latin typeface="Arial"/>
              <a:cs typeface="Arial"/>
            </a:endParaRPr>
          </a:p>
          <a:p>
            <a:pPr algn="ctr" marR="27940">
              <a:lnSpc>
                <a:spcPct val="100000"/>
              </a:lnSpc>
              <a:spcBef>
                <a:spcPts val="150"/>
              </a:spcBef>
            </a:pPr>
            <a:r>
              <a:rPr dirty="0" sz="800" spc="-65">
                <a:solidFill>
                  <a:srgbClr val="6B6060"/>
                </a:solidFill>
                <a:latin typeface="Times New Roman"/>
                <a:cs typeface="Times New Roman"/>
              </a:rPr>
              <a:t>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6172" y="9982568"/>
            <a:ext cx="80391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40">
                <a:solidFill>
                  <a:srgbClr val="2B2B2A"/>
                </a:solidFill>
                <a:latin typeface="Times New Roman"/>
                <a:cs typeface="Times New Roman"/>
              </a:rPr>
              <a:t>F</a:t>
            </a:r>
            <a:r>
              <a:rPr dirty="0" sz="800" spc="-100">
                <a:solidFill>
                  <a:srgbClr val="2B2B2A"/>
                </a:solidFill>
                <a:latin typeface="Times New Roman"/>
                <a:cs typeface="Times New Roman"/>
              </a:rPr>
              <a:t> 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</a:rPr>
              <a:t>aks</a:t>
            </a:r>
            <a:r>
              <a:rPr dirty="0" sz="800" spc="-5">
                <a:solidFill>
                  <a:srgbClr val="4B4B4B"/>
                </a:solidFill>
                <a:latin typeface="Times New Roman"/>
                <a:cs typeface="Times New Roman"/>
              </a:rPr>
              <a:t>: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031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</a:rPr>
              <a:t>22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015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</a:rPr>
              <a:t>4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53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2969" y="9692957"/>
            <a:ext cx="1531620" cy="43751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 indent="4445">
              <a:lnSpc>
                <a:spcPct val="106800"/>
              </a:lnSpc>
              <a:spcBef>
                <a:spcPts val="190"/>
              </a:spcBef>
            </a:pP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Dilgi 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l in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: 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</a:rPr>
              <a:t>E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bru </a:t>
            </a:r>
            <a:r>
              <a:rPr dirty="0" sz="800" spc="5">
                <a:solidFill>
                  <a:srgbClr val="2B2B2A"/>
                </a:solidFill>
                <a:latin typeface="Times New Roman"/>
                <a:cs typeface="Times New Roman"/>
              </a:rPr>
              <a:t>E</a:t>
            </a:r>
            <a:r>
              <a:rPr dirty="0" sz="800" spc="5">
                <a:solidFill>
                  <a:srgbClr val="0F1111"/>
                </a:solidFill>
                <a:latin typeface="Times New Roman"/>
                <a:cs typeface="Times New Roman"/>
              </a:rPr>
              <a:t>D</a:t>
            </a:r>
            <a:r>
              <a:rPr dirty="0" sz="800" spc="5">
                <a:solidFill>
                  <a:srgbClr val="2B2B2A"/>
                </a:solidFill>
                <a:latin typeface="Times New Roman"/>
                <a:cs typeface="Times New Roman"/>
              </a:rPr>
              <a:t>E</a:t>
            </a:r>
            <a:r>
              <a:rPr dirty="0" sz="800" spc="5">
                <a:solidFill>
                  <a:srgbClr val="0F1111"/>
                </a:solidFill>
                <a:latin typeface="Times New Roman"/>
                <a:cs typeface="Times New Roman"/>
              </a:rPr>
              <a:t>PERI</a:t>
            </a:r>
            <a:r>
              <a:rPr dirty="0" sz="850" spc="5">
                <a:solidFill>
                  <a:srgbClr val="0F1111"/>
                </a:solidFill>
                <a:latin typeface="Arial"/>
                <a:cs typeface="Arial"/>
              </a:rPr>
              <a:t>0ZT0RK  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Milh</a:t>
            </a:r>
            <a:r>
              <a:rPr dirty="0" sz="800" spc="-15">
                <a:solidFill>
                  <a:srgbClr val="2B2B2A"/>
                </a:solidFill>
                <a:latin typeface="Times New Roman"/>
                <a:cs typeface="Times New Roman"/>
              </a:rPr>
              <a:t>c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ndi</a:t>
            </a:r>
            <a:r>
              <a:rPr dirty="0" sz="800" spc="-15">
                <a:solidFill>
                  <a:srgbClr val="2B2B2A"/>
                </a:solidFill>
                <a:latin typeface="Times New Roman"/>
                <a:cs typeface="Times New Roman"/>
              </a:rPr>
              <a:t>s  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</a:rPr>
              <a:t>c•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  <a:hlinkClick r:id="rId2"/>
              </a:rPr>
              <a:t>po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  <a:hlinkClick r:id="rId2"/>
              </a:rPr>
              <a:t>a: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  <a:hlinkClick r:id="rId2"/>
              </a:rPr>
              <a:t>cbru</a:t>
            </a:r>
            <a:r>
              <a:rPr dirty="0" sz="800" spc="-5">
                <a:solidFill>
                  <a:srgbClr val="6B6060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  <a:hlinkClick r:id="rId2"/>
              </a:rPr>
              <a:t>cbcperi</a:t>
            </a:r>
            <a:r>
              <a:rPr dirty="0" sz="800" spc="-5">
                <a:solidFill>
                  <a:srgbClr val="4B4B4B"/>
                </a:solidFill>
                <a:latin typeface="Times New Roman"/>
                <a:cs typeface="Times New Roman"/>
                <a:hlinkClick r:id="rId2"/>
              </a:rPr>
              <a:t>@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  <a:hlinkClick r:id="rId2"/>
              </a:rPr>
              <a:t>sanayi</a:t>
            </a:r>
            <a:r>
              <a:rPr dirty="0" sz="800" spc="-5">
                <a:solidFill>
                  <a:srgbClr val="6B6060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  <a:hlinkClick r:id="rId2"/>
              </a:rPr>
              <a:t>gov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  <a:hlinkClick r:id="rId2"/>
              </a:rPr>
              <a:t>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6172" y="10213749"/>
            <a:ext cx="24568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K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cp</a:t>
            </a:r>
            <a:r>
              <a:rPr dirty="0" sz="800" spc="-10">
                <a:solidFill>
                  <a:srgbClr val="6B6060"/>
                </a:solidFill>
                <a:latin typeface="Times New Roman"/>
                <a:cs typeface="Times New Roman"/>
              </a:rPr>
              <a:t>: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sana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yiv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c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t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ck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nolojib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a </a:t>
            </a:r>
            <a:r>
              <a:rPr dirty="0" sz="800" spc="-15">
                <a:solidFill>
                  <a:srgbClr val="2B2B2A"/>
                </a:solidFill>
                <a:latin typeface="Times New Roman"/>
                <a:cs typeface="Times New Roman"/>
              </a:rPr>
              <a:t>ka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nl</a:t>
            </a:r>
            <a:r>
              <a:rPr dirty="0" sz="800" spc="-15">
                <a:solidFill>
                  <a:srgbClr val="2B2B2A"/>
                </a:solidFill>
                <a:latin typeface="Times New Roman"/>
                <a:cs typeface="Times New Roman"/>
              </a:rPr>
              <a:t>ig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i.</a:t>
            </a:r>
            <a:r>
              <a:rPr dirty="0" sz="800" spc="-15">
                <a:solidFill>
                  <a:srgbClr val="2B2B2A"/>
                </a:solidFill>
                <a:latin typeface="Times New Roman"/>
                <a:cs typeface="Times New Roman"/>
              </a:rPr>
              <a:t>sa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n</a:t>
            </a:r>
            <a:r>
              <a:rPr dirty="0" sz="800" spc="-15">
                <a:solidFill>
                  <a:srgbClr val="2B2B2A"/>
                </a:solidFill>
                <a:latin typeface="Times New Roman"/>
                <a:cs typeface="Times New Roman"/>
              </a:rPr>
              <a:t>a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yiurunlcri</a:t>
            </a:r>
            <a:r>
              <a:rPr dirty="0" sz="800" spc="-15">
                <a:solidFill>
                  <a:srgbClr val="4B4B4B"/>
                </a:solidFill>
                <a:latin typeface="Times New Roman"/>
                <a:cs typeface="Times New Roman"/>
              </a:rPr>
              <a:t>@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h</a:t>
            </a:r>
            <a:r>
              <a:rPr dirty="0" sz="800" spc="-15">
                <a:solidFill>
                  <a:srgbClr val="2B2B2A"/>
                </a:solidFill>
                <a:latin typeface="Times New Roman"/>
                <a:cs typeface="Times New Roman"/>
              </a:rPr>
              <a:t>s</a:t>
            </a:r>
            <a:r>
              <a:rPr dirty="0" sz="800" spc="-15">
                <a:solidFill>
                  <a:srgbClr val="0F1111"/>
                </a:solidFill>
                <a:latin typeface="Times New Roman"/>
                <a:cs typeface="Times New Roman"/>
              </a:rPr>
              <a:t>Ol.</a:t>
            </a:r>
            <a:r>
              <a:rPr dirty="0" sz="800" spc="-30">
                <a:solidFill>
                  <a:srgbClr val="0F111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k</a:t>
            </a:r>
            <a:r>
              <a:rPr dirty="0" sz="800" spc="-10">
                <a:solidFill>
                  <a:srgbClr val="2B2B2A"/>
                </a:solidFill>
                <a:latin typeface="Times New Roman"/>
                <a:cs typeface="Times New Roman"/>
              </a:rPr>
              <a:t>c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p</a:t>
            </a:r>
            <a:r>
              <a:rPr dirty="0" sz="800" spc="-10">
                <a:solidFill>
                  <a:srgbClr val="4B4B4B"/>
                </a:solidFill>
                <a:latin typeface="Times New Roman"/>
                <a:cs typeface="Times New Roman"/>
              </a:rPr>
              <a:t>.</a:t>
            </a:r>
            <a:r>
              <a:rPr dirty="0" sz="800" spc="-10">
                <a:solidFill>
                  <a:srgbClr val="0F1111"/>
                </a:solidFill>
                <a:latin typeface="Times New Roman"/>
                <a:cs typeface="Times New Roman"/>
              </a:rPr>
              <a:t>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07154" y="10213749"/>
            <a:ext cx="142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Internet 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</a:rPr>
              <a:t>a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dr</a:t>
            </a:r>
            <a:r>
              <a:rPr dirty="0" sz="800" spc="-5">
                <a:solidFill>
                  <a:srgbClr val="2B2B2A"/>
                </a:solidFill>
                <a:latin typeface="Times New Roman"/>
                <a:cs typeface="Times New Roman"/>
              </a:rPr>
              <a:t>c</a:t>
            </a:r>
            <a:r>
              <a:rPr dirty="0" sz="800" spc="-5">
                <a:solidFill>
                  <a:srgbClr val="0F1111"/>
                </a:solidFill>
                <a:latin typeface="Times New Roman"/>
                <a:cs typeface="Times New Roman"/>
              </a:rPr>
              <a:t>si</a:t>
            </a:r>
            <a:r>
              <a:rPr dirty="0" sz="800" spc="-5">
                <a:solidFill>
                  <a:srgbClr val="4B4B4B"/>
                </a:solidFill>
                <a:latin typeface="Times New Roman"/>
                <a:cs typeface="Times New Roman"/>
              </a:rPr>
              <a:t>:</a:t>
            </a:r>
            <a:r>
              <a:rPr dirty="0" sz="800" spc="-6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0F1111"/>
                </a:solidFill>
                <a:latin typeface="Arial"/>
                <a:cs typeface="Arial"/>
                <a:hlinkClick r:id="rId3"/>
              </a:rPr>
              <a:t>www</a:t>
            </a:r>
            <a:r>
              <a:rPr dirty="0" sz="800">
                <a:solidFill>
                  <a:srgbClr val="0F1111"/>
                </a:solidFill>
                <a:latin typeface="Times New Roman"/>
                <a:cs typeface="Times New Roman"/>
                <a:hlinkClick r:id="rId3"/>
              </a:rPr>
              <a:t>.sanayi</a:t>
            </a:r>
            <a:r>
              <a:rPr dirty="0" sz="800">
                <a:solidFill>
                  <a:srgbClr val="2B2B2A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00">
                <a:solidFill>
                  <a:srgbClr val="0F1111"/>
                </a:solidFill>
                <a:latin typeface="Times New Roman"/>
                <a:cs typeface="Times New Roman"/>
                <a:hlinkClick r:id="rId3"/>
              </a:rPr>
              <a:t>go</a:t>
            </a:r>
            <a:r>
              <a:rPr dirty="0" sz="800">
                <a:solidFill>
                  <a:srgbClr val="2B2B2A"/>
                </a:solidFill>
                <a:latin typeface="Times New Roman"/>
                <a:cs typeface="Times New Roman"/>
                <a:hlinkClick r:id="rId3"/>
              </a:rPr>
              <a:t>v.</a:t>
            </a:r>
            <a:r>
              <a:rPr dirty="0" sz="800">
                <a:solidFill>
                  <a:srgbClr val="0F1111"/>
                </a:solidFill>
                <a:latin typeface="Times New Roman"/>
                <a:cs typeface="Times New Roman"/>
                <a:hlinkClick r:id="rId3"/>
              </a:rPr>
              <a:t>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06046" y="10194682"/>
            <a:ext cx="63309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035" algn="l"/>
              </a:tabLst>
            </a:pPr>
            <a:r>
              <a:rPr dirty="0" sz="950" spc="-125">
                <a:solidFill>
                  <a:srgbClr val="0F1111"/>
                </a:solidFill>
                <a:latin typeface="Arial"/>
                <a:cs typeface="Arial"/>
              </a:rPr>
              <a:t>C!I</a:t>
            </a:r>
            <a:r>
              <a:rPr dirty="0" sz="950" spc="-125">
                <a:solidFill>
                  <a:srgbClr val="6B6060"/>
                </a:solidFill>
                <a:latin typeface="Arial"/>
                <a:cs typeface="Arial"/>
              </a:rPr>
              <a:t>.	</a:t>
            </a:r>
            <a:r>
              <a:rPr dirty="0" sz="950" spc="-90">
                <a:solidFill>
                  <a:srgbClr val="2B2B2A"/>
                </a:solidFill>
                <a:latin typeface="Arial"/>
                <a:cs typeface="Arial"/>
              </a:rPr>
              <a:t>· </a:t>
            </a:r>
            <a:r>
              <a:rPr dirty="0" sz="950" spc="-90">
                <a:solidFill>
                  <a:srgbClr val="6B6060"/>
                </a:solidFill>
                <a:latin typeface="Arial"/>
                <a:cs typeface="Arial"/>
              </a:rPr>
              <a:t>· </a:t>
            </a:r>
            <a:r>
              <a:rPr dirty="0" sz="950" spc="-75">
                <a:solidFill>
                  <a:srgbClr val="0F1111"/>
                </a:solidFill>
                <a:latin typeface="Arial"/>
                <a:cs typeface="Arial"/>
              </a:rPr>
              <a:t>,</a:t>
            </a:r>
            <a:r>
              <a:rPr dirty="0" sz="950" spc="10">
                <a:solidFill>
                  <a:srgbClr val="0F1111"/>
                </a:solidFill>
                <a:latin typeface="Arial"/>
                <a:cs typeface="Arial"/>
              </a:rPr>
              <a:t> </a:t>
            </a:r>
            <a:r>
              <a:rPr dirty="0" sz="950" spc="-90">
                <a:solidFill>
                  <a:srgbClr val="C1C1B8"/>
                </a:solidFill>
                <a:latin typeface="Arial"/>
                <a:cs typeface="Arial"/>
              </a:rPr>
              <a:t>·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4315" y="188536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063" y="0"/>
                </a:lnTo>
              </a:path>
            </a:pathLst>
          </a:custGeom>
          <a:ln w="296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167747" y="446078"/>
            <a:ext cx="13271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0">
                <a:solidFill>
                  <a:srgbClr val="858C99"/>
                </a:solidFill>
                <a:latin typeface="Times New Roman"/>
                <a:cs typeface="Times New Roman"/>
              </a:rPr>
              <a:t>•</a:t>
            </a:r>
            <a:r>
              <a:rPr dirty="0" sz="700" spc="-5">
                <a:solidFill>
                  <a:srgbClr val="858C99"/>
                </a:solidFill>
                <a:latin typeface="Times New Roman"/>
                <a:cs typeface="Times New Roman"/>
              </a:rPr>
              <a:t> </a:t>
            </a:r>
            <a:r>
              <a:rPr dirty="0" sz="700" spc="-35">
                <a:solidFill>
                  <a:srgbClr val="797C85"/>
                </a:solidFill>
                <a:latin typeface="Times New Roman"/>
                <a:cs typeface="Times New Roman"/>
              </a:rPr>
              <a:t>,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9882" y="446078"/>
            <a:ext cx="1470660" cy="213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10"/>
              </a:lnSpc>
              <a:spcBef>
                <a:spcPts val="100"/>
              </a:spcBef>
            </a:pPr>
            <a:r>
              <a:rPr dirty="0" sz="700" spc="-75">
                <a:solidFill>
                  <a:srgbClr val="0A0C0C"/>
                </a:solidFill>
                <a:latin typeface="Times New Roman"/>
                <a:cs typeface="Times New Roman"/>
              </a:rPr>
              <a:t>T</a:t>
            </a:r>
            <a:r>
              <a:rPr dirty="0" sz="700" spc="-75">
                <a:solidFill>
                  <a:srgbClr val="313334"/>
                </a:solidFill>
                <a:latin typeface="Times New Roman"/>
                <a:cs typeface="Times New Roman"/>
              </a:rPr>
              <a:t>.C </a:t>
            </a:r>
            <a:r>
              <a:rPr dirty="0" sz="700" spc="-90">
                <a:solidFill>
                  <a:srgbClr val="313334"/>
                </a:solidFill>
                <a:latin typeface="Times New Roman"/>
                <a:cs typeface="Times New Roman"/>
              </a:rPr>
              <a:t>S</a:t>
            </a:r>
            <a:r>
              <a:rPr dirty="0" sz="700" spc="-90">
                <a:solidFill>
                  <a:srgbClr val="0A0C0C"/>
                </a:solidFill>
                <a:latin typeface="Times New Roman"/>
                <a:cs typeface="Times New Roman"/>
              </a:rPr>
              <a:t>A</a:t>
            </a:r>
            <a:r>
              <a:rPr dirty="0" sz="700" spc="-90">
                <a:solidFill>
                  <a:srgbClr val="313334"/>
                </a:solidFill>
                <a:latin typeface="Times New Roman"/>
                <a:cs typeface="Times New Roman"/>
              </a:rPr>
              <a:t>N</a:t>
            </a:r>
            <a:r>
              <a:rPr dirty="0" sz="700" spc="-90">
                <a:solidFill>
                  <a:srgbClr val="0A0C0C"/>
                </a:solidFill>
                <a:latin typeface="Times New Roman"/>
                <a:cs typeface="Times New Roman"/>
              </a:rPr>
              <a:t>AY</a:t>
            </a:r>
            <a:r>
              <a:rPr dirty="0" sz="700" spc="-90">
                <a:solidFill>
                  <a:srgbClr val="313334"/>
                </a:solidFill>
                <a:latin typeface="Times New Roman"/>
                <a:cs typeface="Times New Roman"/>
              </a:rPr>
              <a:t>I </a:t>
            </a:r>
            <a:r>
              <a:rPr dirty="0" sz="700" spc="-100">
                <a:solidFill>
                  <a:srgbClr val="313334"/>
                </a:solidFill>
                <a:latin typeface="Times New Roman"/>
                <a:cs typeface="Times New Roman"/>
              </a:rPr>
              <a:t>VE </a:t>
            </a:r>
            <a:r>
              <a:rPr dirty="0" sz="700" spc="-70">
                <a:solidFill>
                  <a:srgbClr val="313334"/>
                </a:solidFill>
                <a:latin typeface="Times New Roman"/>
                <a:cs typeface="Times New Roman"/>
              </a:rPr>
              <a:t>TEIO</a:t>
            </a:r>
            <a:r>
              <a:rPr dirty="0" sz="700" spc="-70">
                <a:solidFill>
                  <a:srgbClr val="0A0C0C"/>
                </a:solidFill>
                <a:latin typeface="Times New Roman"/>
                <a:cs typeface="Times New Roman"/>
              </a:rPr>
              <a:t>IOLOJI</a:t>
            </a:r>
            <a:r>
              <a:rPr dirty="0" sz="700" spc="-3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00" spc="-80">
                <a:solidFill>
                  <a:srgbClr val="0A0C0C"/>
                </a:solidFill>
                <a:latin typeface="Times New Roman"/>
                <a:cs typeface="Times New Roman"/>
              </a:rPr>
              <a:t>BAKANUGI</a:t>
            </a:r>
            <a:endParaRPr sz="700">
              <a:latin typeface="Times New Roman"/>
              <a:cs typeface="Times New Roman"/>
            </a:endParaRPr>
          </a:p>
          <a:p>
            <a:pPr marL="16510">
              <a:lnSpc>
                <a:spcPts val="770"/>
              </a:lnSpc>
            </a:pPr>
            <a:r>
              <a:rPr dirty="0" sz="650" spc="-85">
                <a:solidFill>
                  <a:srgbClr val="313334"/>
                </a:solidFill>
                <a:latin typeface="Times New Roman"/>
                <a:cs typeface="Times New Roman"/>
              </a:rPr>
              <a:t>Me</a:t>
            </a:r>
            <a:r>
              <a:rPr dirty="0" sz="650" spc="-85">
                <a:solidFill>
                  <a:srgbClr val="4B5256"/>
                </a:solidFill>
                <a:latin typeface="Times New Roman"/>
                <a:cs typeface="Times New Roman"/>
              </a:rPr>
              <a:t>t10k&gt; </a:t>
            </a:r>
            <a:r>
              <a:rPr dirty="0" sz="650" spc="-40">
                <a:solidFill>
                  <a:srgbClr val="313334"/>
                </a:solidFill>
                <a:latin typeface="Times New Roman"/>
                <a:cs typeface="Times New Roman"/>
              </a:rPr>
              <a:t>jl </a:t>
            </a:r>
            <a:r>
              <a:rPr dirty="0" sz="750" spc="-110">
                <a:solidFill>
                  <a:srgbClr val="4B5256"/>
                </a:solidFill>
                <a:latin typeface="Times New Roman"/>
                <a:cs typeface="Times New Roman"/>
              </a:rPr>
              <a:t>w </a:t>
            </a:r>
            <a:r>
              <a:rPr dirty="0" sz="650" spc="-70">
                <a:solidFill>
                  <a:srgbClr val="4B5256"/>
                </a:solidFill>
                <a:latin typeface="Arial"/>
                <a:cs typeface="Arial"/>
              </a:rPr>
              <a:t>S- </a:t>
            </a:r>
            <a:r>
              <a:rPr dirty="0" sz="650" spc="-50">
                <a:solidFill>
                  <a:srgbClr val="313334"/>
                </a:solidFill>
                <a:latin typeface="Arial"/>
                <a:cs typeface="Arial"/>
              </a:rPr>
              <a:t>yi </a:t>
            </a:r>
            <a:r>
              <a:rPr dirty="0" sz="650" spc="-50">
                <a:solidFill>
                  <a:srgbClr val="0A0C0C"/>
                </a:solidFill>
                <a:latin typeface="Arial"/>
                <a:cs typeface="Arial"/>
              </a:rPr>
              <a:t>O</a:t>
            </a:r>
            <a:r>
              <a:rPr dirty="0" sz="650" spc="-50">
                <a:solidFill>
                  <a:srgbClr val="313334"/>
                </a:solidFill>
                <a:latin typeface="Arial"/>
                <a:cs typeface="Arial"/>
              </a:rPr>
              <a:t>rtu </a:t>
            </a:r>
            <a:r>
              <a:rPr dirty="0" sz="650" spc="-25">
                <a:solidFill>
                  <a:srgbClr val="0A0C0C"/>
                </a:solidFill>
                <a:latin typeface="Arial"/>
                <a:cs typeface="Arial"/>
              </a:rPr>
              <a:t>ri </a:t>
            </a:r>
            <a:r>
              <a:rPr dirty="0" sz="650" spc="310">
                <a:solidFill>
                  <a:srgbClr val="0A0C0C"/>
                </a:solidFill>
                <a:latin typeface="Times New Roman"/>
                <a:cs typeface="Times New Roman"/>
              </a:rPr>
              <a:t>OIM </a:t>
            </a:r>
            <a:r>
              <a:rPr dirty="0" sz="650" spc="-35">
                <a:solidFill>
                  <a:srgbClr val="0A0C0C"/>
                </a:solidFill>
                <a:latin typeface="Times New Roman"/>
                <a:cs typeface="Times New Roman"/>
              </a:rPr>
              <a:t>Otnol</a:t>
            </a:r>
            <a:r>
              <a:rPr dirty="0" sz="650" spc="-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650" spc="-60">
                <a:solidFill>
                  <a:srgbClr val="0A0C0C"/>
                </a:solidFill>
                <a:latin typeface="Times New Roman"/>
                <a:cs typeface="Times New Roman"/>
              </a:rPr>
              <a:t>M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393" y="615658"/>
            <a:ext cx="16002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20">
                <a:solidFill>
                  <a:srgbClr val="0A0C0C"/>
                </a:solidFill>
                <a:latin typeface="Times New Roman"/>
                <a:cs typeface="Times New Roman"/>
              </a:rPr>
              <a:t>I</a:t>
            </a:r>
            <a:r>
              <a:rPr dirty="0" sz="650" spc="-70">
                <a:solidFill>
                  <a:srgbClr val="313334"/>
                </a:solidFill>
                <a:latin typeface="Times New Roman"/>
                <a:cs typeface="Times New Roman"/>
              </a:rPr>
              <a:t>MJl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58971" y="615658"/>
            <a:ext cx="1205230" cy="39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0335">
              <a:lnSpc>
                <a:spcPts val="660"/>
              </a:lnSpc>
              <a:spcBef>
                <a:spcPts val="100"/>
              </a:spcBef>
            </a:pPr>
            <a:r>
              <a:rPr dirty="0" sz="650" spc="-40">
                <a:solidFill>
                  <a:srgbClr val="0A0C0C"/>
                </a:solidFill>
                <a:latin typeface="Times New Roman"/>
                <a:cs typeface="Times New Roman"/>
              </a:rPr>
              <a:t>I0 </a:t>
            </a:r>
            <a:r>
              <a:rPr dirty="0" sz="650" spc="-65">
                <a:solidFill>
                  <a:srgbClr val="0A0C0C"/>
                </a:solidFill>
                <a:latin typeface="Times New Roman"/>
                <a:cs typeface="Times New Roman"/>
              </a:rPr>
              <a:t>JliS.</a:t>
            </a:r>
            <a:r>
              <a:rPr dirty="0" sz="650" spc="1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650" spc="-35">
                <a:solidFill>
                  <a:srgbClr val="0A0C0C"/>
                </a:solidFill>
                <a:latin typeface="Times New Roman"/>
                <a:cs typeface="Times New Roman"/>
              </a:rPr>
              <a:t>1396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2280"/>
              </a:lnSpc>
              <a:tabLst>
                <a:tab pos="1054100" algn="l"/>
              </a:tabLst>
            </a:pPr>
            <a:r>
              <a:rPr dirty="0" sz="2000" spc="-125" b="1">
                <a:solidFill>
                  <a:srgbClr val="313334"/>
                </a:solidFill>
                <a:latin typeface="Arial"/>
                <a:cs typeface="Arial"/>
              </a:rPr>
              <a:t>1</a:t>
            </a:r>
            <a:r>
              <a:rPr dirty="0" sz="2000" spc="-190" b="1">
                <a:solidFill>
                  <a:srgbClr val="313334"/>
                </a:solidFill>
                <a:latin typeface="Arial"/>
                <a:cs typeface="Arial"/>
              </a:rPr>
              <a:t> </a:t>
            </a:r>
            <a:r>
              <a:rPr dirty="0" sz="2000" spc="-125" b="1">
                <a:solidFill>
                  <a:srgbClr val="313334"/>
                </a:solidFill>
                <a:latin typeface="Arial"/>
                <a:cs typeface="Arial"/>
              </a:rPr>
              <a:t>1</a:t>
            </a:r>
            <a:r>
              <a:rPr dirty="0" sz="2000" spc="-190" b="1">
                <a:solidFill>
                  <a:srgbClr val="313334"/>
                </a:solidFill>
                <a:latin typeface="Arial"/>
                <a:cs typeface="Arial"/>
              </a:rPr>
              <a:t> </a:t>
            </a:r>
            <a:r>
              <a:rPr dirty="0" sz="2000" spc="-395" b="1">
                <a:solidFill>
                  <a:srgbClr val="0A0C0C"/>
                </a:solidFill>
                <a:latin typeface="Arial"/>
                <a:cs typeface="Arial"/>
              </a:rPr>
              <a:t>1</a:t>
            </a:r>
            <a:r>
              <a:rPr dirty="0" sz="2000" spc="-390" b="1">
                <a:solidFill>
                  <a:srgbClr val="0A0C0C"/>
                </a:solidFill>
                <a:latin typeface="Arial"/>
                <a:cs typeface="Arial"/>
              </a:rPr>
              <a:t>1</a:t>
            </a:r>
            <a:r>
              <a:rPr dirty="0" sz="2000" b="1">
                <a:solidFill>
                  <a:srgbClr val="0A0C0C"/>
                </a:solidFill>
                <a:latin typeface="Arial"/>
                <a:cs typeface="Arial"/>
              </a:rPr>
              <a:t> </a:t>
            </a:r>
            <a:r>
              <a:rPr dirty="0" sz="2000" spc="-150" b="1">
                <a:solidFill>
                  <a:srgbClr val="0A0C0C"/>
                </a:solidFill>
                <a:latin typeface="Arial"/>
                <a:cs typeface="Arial"/>
              </a:rPr>
              <a:t> </a:t>
            </a:r>
            <a:r>
              <a:rPr dirty="0" sz="2000" spc="-390" b="1">
                <a:solidFill>
                  <a:srgbClr val="0A0C0C"/>
                </a:solidFill>
                <a:latin typeface="Arial"/>
                <a:cs typeface="Arial"/>
              </a:rPr>
              <a:t>1</a:t>
            </a:r>
            <a:r>
              <a:rPr dirty="0" sz="2000" spc="75" b="1">
                <a:solidFill>
                  <a:srgbClr val="0A0C0C"/>
                </a:solidFill>
                <a:latin typeface="Arial"/>
                <a:cs typeface="Arial"/>
              </a:rPr>
              <a:t> </a:t>
            </a:r>
            <a:r>
              <a:rPr dirty="0" sz="2000" spc="-390" b="1">
                <a:solidFill>
                  <a:srgbClr val="0A0C0C"/>
                </a:solidFill>
                <a:latin typeface="Arial"/>
                <a:cs typeface="Arial"/>
              </a:rPr>
              <a:t>1</a:t>
            </a:r>
            <a:r>
              <a:rPr dirty="0" sz="2000" b="1">
                <a:solidFill>
                  <a:srgbClr val="0A0C0C"/>
                </a:solidFill>
                <a:latin typeface="Arial"/>
                <a:cs typeface="Arial"/>
              </a:rPr>
              <a:t>	</a:t>
            </a:r>
            <a:r>
              <a:rPr dirty="0" sz="2000" spc="-200" b="1">
                <a:solidFill>
                  <a:srgbClr val="0A0C0C"/>
                </a:solidFill>
                <a:latin typeface="Arial"/>
                <a:cs typeface="Arial"/>
              </a:rPr>
              <a:t>Ill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7837" y="1493406"/>
            <a:ext cx="5782310" cy="4793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1690" indent="-149225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822325" algn="l"/>
              </a:tabLst>
            </a:pPr>
            <a:r>
              <a:rPr dirty="0" sz="1100" spc="35">
                <a:solidFill>
                  <a:srgbClr val="0A0C0C"/>
                </a:solidFill>
                <a:latin typeface="Times New Roman"/>
                <a:cs typeface="Times New Roman"/>
              </a:rPr>
              <a:t>Oretim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muaftyct </a:t>
            </a:r>
            <a:r>
              <a:rPr dirty="0" sz="1100" spc="-60">
                <a:solidFill>
                  <a:srgbClr val="0A0C0C"/>
                </a:solidFill>
                <a:latin typeface="Times New Roman"/>
                <a:cs typeface="Times New Roman"/>
              </a:rPr>
              <a:t>yaz1s1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iptal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cdilir.</a:t>
            </a:r>
            <a:endParaRPr sz="1100">
              <a:latin typeface="Times New Roman"/>
              <a:cs typeface="Times New Roman"/>
            </a:endParaRPr>
          </a:p>
          <a:p>
            <a:pPr marL="676910" marR="476250" indent="-1905">
              <a:lnSpc>
                <a:spcPts val="1240"/>
              </a:lnSpc>
              <a:spcBef>
                <a:spcPts val="140"/>
              </a:spcBef>
              <a:buAutoNum type="alphaLcParenR"/>
              <a:tabLst>
                <a:tab pos="838200" algn="l"/>
              </a:tabLst>
            </a:pP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idari </a:t>
            </a:r>
            <a:r>
              <a:rPr dirty="0" sz="1100" spc="50">
                <a:solidFill>
                  <a:srgbClr val="0A0C0C"/>
                </a:solidFill>
                <a:latin typeface="Times New Roman"/>
                <a:cs typeface="Times New Roman"/>
              </a:rPr>
              <a:t>yaptmma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konu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yiikilmlillilklerini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ycrinc gctircnc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kadar </a:t>
            </a:r>
            <a:r>
              <a:rPr dirty="0" sz="1100" spc="-30">
                <a:solidFill>
                  <a:srgbClr val="0A0C0C"/>
                </a:solidFill>
                <a:latin typeface="Times New Roman"/>
                <a:cs typeface="Times New Roman"/>
              </a:rPr>
              <a:t>hic;bir </a:t>
            </a:r>
            <a:r>
              <a:rPr dirty="0" sz="1100" spc="-10">
                <a:solidFill>
                  <a:srgbClr val="0A0C0C"/>
                </a:solidFill>
                <a:latin typeface="Times New Roman"/>
                <a:cs typeface="Times New Roman"/>
              </a:rPr>
              <a:t>iiriiniinc 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45">
                <a:solidFill>
                  <a:srgbClr val="0A0C0C"/>
                </a:solidFill>
                <a:latin typeface="Times New Roman"/>
                <a:cs typeface="Times New Roman"/>
              </a:rPr>
              <a:t>yaz1s1</a:t>
            </a:r>
            <a:r>
              <a:rPr dirty="0" sz="1100" spc="5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diizenlcnmez.</a:t>
            </a:r>
            <a:endParaRPr sz="1100">
              <a:latin typeface="Times New Roman"/>
              <a:cs typeface="Times New Roman"/>
            </a:endParaRPr>
          </a:p>
          <a:p>
            <a:pPr marL="151130" marR="39370" indent="434975">
              <a:lnSpc>
                <a:spcPts val="1310"/>
              </a:lnSpc>
              <a:spcBef>
                <a:spcPts val="85"/>
              </a:spcBef>
              <a:buAutoNum type="arabicParenBoth" startAt="4"/>
              <a:tabLst>
                <a:tab pos="836930" algn="l"/>
              </a:tabLst>
            </a:pP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Finnam </a:t>
            </a:r>
            <a:r>
              <a:rPr dirty="0" sz="1100" spc="-5">
                <a:solidFill>
                  <a:srgbClr val="0A0C0C"/>
                </a:solidFill>
                <a:latin typeface="Times New Roman"/>
                <a:cs typeface="Times New Roman"/>
              </a:rPr>
              <a:t>n</a:t>
            </a:r>
            <a:r>
              <a:rPr dirty="0" sz="1100" spc="-5">
                <a:solidFill>
                  <a:srgbClr val="313334"/>
                </a:solidFill>
                <a:latin typeface="Times New Roman"/>
                <a:cs typeface="Times New Roman"/>
              </a:rPr>
              <a:t>,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iirctim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muafiyct </a:t>
            </a:r>
            <a:r>
              <a:rPr dirty="0" sz="1100" spc="-25">
                <a:solidFill>
                  <a:srgbClr val="0A0C0C"/>
                </a:solidFill>
                <a:latin typeface="Times New Roman"/>
                <a:cs typeface="Times New Roman"/>
              </a:rPr>
              <a:t>yazlSI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kullanarak</a:t>
            </a:r>
            <a:r>
              <a:rPr dirty="0" sz="1100" spc="28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ithal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cttigi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girdi </a:t>
            </a:r>
            <a:r>
              <a:rPr dirty="0" sz="1100" spc="-5">
                <a:solidFill>
                  <a:srgbClr val="0A0C0C"/>
                </a:solidFill>
                <a:latin typeface="Times New Roman"/>
                <a:cs typeface="Times New Roman"/>
              </a:rPr>
              <a:t>iiriinlerin  </a:t>
            </a:r>
            <a:r>
              <a:rPr dirty="0" sz="1100" spc="35">
                <a:solidFill>
                  <a:srgbClr val="0A0C0C"/>
                </a:solidFill>
                <a:latin typeface="Times New Roman"/>
                <a:cs typeface="Times New Roman"/>
              </a:rPr>
              <a:t>dogmdan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piyasaya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arz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cdildiginin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tcspit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cdihnesi</a:t>
            </a:r>
            <a:r>
              <a:rPr dirty="0" sz="1100" spc="114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halindc;</a:t>
            </a:r>
            <a:endParaRPr sz="1100">
              <a:latin typeface="Times New Roman"/>
              <a:cs typeface="Times New Roman"/>
            </a:endParaRPr>
          </a:p>
          <a:p>
            <a:pPr lvl="1" marL="827405" indent="-151765">
              <a:lnSpc>
                <a:spcPts val="1285"/>
              </a:lnSpc>
              <a:buAutoNum type="alphaLcParenR"/>
              <a:tabLst>
                <a:tab pos="828040" algn="l"/>
              </a:tabLst>
            </a:pPr>
            <a:r>
              <a:rPr dirty="0" sz="1100" spc="35">
                <a:solidFill>
                  <a:srgbClr val="0A0C0C"/>
                </a:solidFill>
                <a:latin typeface="Times New Roman"/>
                <a:cs typeface="Times New Roman"/>
              </a:rPr>
              <a:t>Oretim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girdi muafiyet </a:t>
            </a:r>
            <a:r>
              <a:rPr dirty="0" sz="1100" spc="-60">
                <a:solidFill>
                  <a:srgbClr val="0A0C0C"/>
                </a:solidFill>
                <a:latin typeface="Times New Roman"/>
                <a:cs typeface="Times New Roman"/>
              </a:rPr>
              <a:t>yaz1s1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ivedilikle</a:t>
            </a:r>
            <a:r>
              <a:rPr dirty="0" sz="1100" spc="16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0A0C0C"/>
                </a:solidFill>
                <a:latin typeface="Times New Roman"/>
                <a:cs typeface="Times New Roman"/>
              </a:rPr>
              <a:t>iptal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edilir.</a:t>
            </a:r>
            <a:endParaRPr sz="1100">
              <a:latin typeface="Times New Roman"/>
              <a:cs typeface="Times New Roman"/>
            </a:endParaRPr>
          </a:p>
          <a:p>
            <a:pPr lvl="1" marL="842010" indent="-163830">
              <a:lnSpc>
                <a:spcPts val="1315"/>
              </a:lnSpc>
              <a:buAutoNum type="alphaLcParenR"/>
              <a:tabLst>
                <a:tab pos="842644" algn="l"/>
              </a:tabLst>
            </a:pP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Firma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siiresiz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olarak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muafiyetten</a:t>
            </a:r>
            <a:r>
              <a:rPr dirty="0" sz="1100" spc="11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yararlanamaz.</a:t>
            </a:r>
            <a:endParaRPr sz="1100">
              <a:latin typeface="Times New Roman"/>
              <a:cs typeface="Times New Roman"/>
            </a:endParaRPr>
          </a:p>
          <a:p>
            <a:pPr lvl="1" marL="836294" indent="-154940">
              <a:lnSpc>
                <a:spcPts val="1315"/>
              </a:lnSpc>
              <a:spcBef>
                <a:spcPts val="10"/>
              </a:spcBef>
              <a:buAutoNum type="alphaLcParenR"/>
              <a:tabLst>
                <a:tab pos="836930" algn="l"/>
              </a:tabLst>
            </a:pP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Piyasaya </a:t>
            </a:r>
            <a:r>
              <a:rPr dirty="0" sz="1000" spc="20">
                <a:solidFill>
                  <a:srgbClr val="0A0C0C"/>
                </a:solidFill>
                <a:latin typeface="Arial"/>
                <a:cs typeface="Arial"/>
              </a:rPr>
              <a:t>arz </a:t>
            </a:r>
            <a:r>
              <a:rPr dirty="0" sz="1100" spc="90">
                <a:solidFill>
                  <a:srgbClr val="0A0C0C"/>
                </a:solidFill>
                <a:latin typeface="Times New Roman"/>
                <a:cs typeface="Times New Roman"/>
              </a:rPr>
              <a:t>cdilmi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girdi </a:t>
            </a:r>
            <a:r>
              <a:rPr dirty="0" sz="1100" spc="-5">
                <a:solidFill>
                  <a:srgbClr val="0A0C0C"/>
                </a:solidFill>
                <a:latin typeface="Times New Roman"/>
                <a:cs typeface="Times New Roman"/>
              </a:rPr>
              <a:t>iiriinler </a:t>
            </a:r>
            <a:r>
              <a:rPr dirty="0" sz="1100" spc="-55">
                <a:solidFill>
                  <a:srgbClr val="0A0C0C"/>
                </a:solidFill>
                <a:latin typeface="Times New Roman"/>
                <a:cs typeface="Times New Roman"/>
              </a:rPr>
              <a:t>ic;in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PGD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faaliyeti</a:t>
            </a:r>
            <a:r>
              <a:rPr dirty="0" sz="1100" spc="-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0A0C0C"/>
                </a:solidFill>
                <a:latin typeface="Times New Roman"/>
                <a:cs typeface="Times New Roman"/>
              </a:rPr>
              <a:t>yiiriitiiliir</a:t>
            </a:r>
            <a:r>
              <a:rPr dirty="0" sz="1100" spc="-10">
                <a:solidFill>
                  <a:srgbClr val="313334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60020" marR="20955" indent="437515">
              <a:lnSpc>
                <a:spcPts val="1290"/>
              </a:lnSpc>
              <a:spcBef>
                <a:spcPts val="60"/>
              </a:spcBef>
              <a:buAutoNum type="arabicParenBoth" startAt="4"/>
              <a:tabLst>
                <a:tab pos="828040" algn="l"/>
              </a:tabLst>
            </a:pPr>
            <a:r>
              <a:rPr dirty="0" sz="1100" spc="35">
                <a:solidFill>
                  <a:srgbClr val="0A0C0C"/>
                </a:solidFill>
                <a:latin typeface="Times New Roman"/>
                <a:cs typeface="Times New Roman"/>
              </a:rPr>
              <a:t>Firmamn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faaliyetlerine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son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verdigi,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i letmesini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resmi olarak </a:t>
            </a:r>
            <a:r>
              <a:rPr dirty="0" sz="1100" spc="50">
                <a:solidFill>
                  <a:srgbClr val="0A0C0C"/>
                </a:solidFill>
                <a:latin typeface="Times New Roman"/>
                <a:cs typeface="Times New Roman"/>
              </a:rPr>
              <a:t>ba ka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bir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ile </a:t>
            </a:r>
            <a:r>
              <a:rPr dirty="0" sz="1100" spc="-40">
                <a:solidFill>
                  <a:srgbClr val="0A0C0C"/>
                </a:solidFill>
                <a:latin typeface="Times New Roman"/>
                <a:cs typeface="Times New Roman"/>
              </a:rPr>
              <a:t>ta </a:t>
            </a:r>
            <a:r>
              <a:rPr dirty="0" sz="1100" spc="-50">
                <a:solidFill>
                  <a:srgbClr val="0A0C0C"/>
                </a:solidFill>
                <a:latin typeface="Times New Roman"/>
                <a:cs typeface="Times New Roman"/>
              </a:rPr>
              <a:t>1d1g1 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vb. </a:t>
            </a:r>
            <a:r>
              <a:rPr dirty="0" sz="1100" spc="45">
                <a:solidFill>
                  <a:srgbClr val="0A0C0C"/>
                </a:solidFill>
                <a:latin typeface="Times New Roman"/>
                <a:cs typeface="Times New Roman"/>
              </a:rPr>
              <a:t>durumlann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tespit edilmesi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halinde</a:t>
            </a:r>
            <a:r>
              <a:rPr dirty="0" sz="1100" spc="20">
                <a:solidFill>
                  <a:srgbClr val="313334"/>
                </a:solidFill>
                <a:latin typeface="Times New Roman"/>
                <a:cs typeface="Times New Roman"/>
              </a:rPr>
              <a:t>,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ivedilikle </a:t>
            </a:r>
            <a:r>
              <a:rPr dirty="0" sz="1100">
                <a:solidFill>
                  <a:srgbClr val="0A0C0C"/>
                </a:solidFill>
                <a:latin typeface="Times New Roman"/>
                <a:cs typeface="Times New Roman"/>
              </a:rPr>
              <a:t>iiretim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60">
                <a:solidFill>
                  <a:srgbClr val="0A0C0C"/>
                </a:solidFill>
                <a:latin typeface="Times New Roman"/>
                <a:cs typeface="Times New Roman"/>
              </a:rPr>
              <a:t>yaz1s1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iptal</a:t>
            </a:r>
            <a:r>
              <a:rPr dirty="0" sz="1100" spc="-9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edilir.</a:t>
            </a:r>
            <a:endParaRPr sz="1100">
              <a:latin typeface="Times New Roman"/>
              <a:cs typeface="Times New Roman"/>
            </a:endParaRPr>
          </a:p>
          <a:p>
            <a:pPr marL="837565" indent="-236854">
              <a:lnSpc>
                <a:spcPts val="1260"/>
              </a:lnSpc>
              <a:buAutoNum type="arabicParenBoth" startAt="4"/>
              <a:tabLst>
                <a:tab pos="838200" algn="l"/>
              </a:tabLst>
            </a:pPr>
            <a:r>
              <a:rPr dirty="0" sz="1100" spc="50">
                <a:solidFill>
                  <a:srgbClr val="0A0C0C"/>
                </a:solidFill>
                <a:latin typeface="Times New Roman"/>
                <a:cs typeface="Times New Roman"/>
              </a:rPr>
              <a:t>TAREKS'e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iiretim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60">
                <a:solidFill>
                  <a:srgbClr val="0A0C0C"/>
                </a:solidFill>
                <a:latin typeface="Times New Roman"/>
                <a:cs typeface="Times New Roman"/>
              </a:rPr>
              <a:t>yaz1s1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yerine </a:t>
            </a:r>
            <a:r>
              <a:rPr dirty="0" sz="1100">
                <a:solidFill>
                  <a:srgbClr val="0A0C0C"/>
                </a:solidFill>
                <a:latin typeface="Times New Roman"/>
                <a:cs typeface="Times New Roman"/>
              </a:rPr>
              <a:t>usulsiiz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beige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yiiklenmesi</a:t>
            </a:r>
            <a:r>
              <a:rPr dirty="0" sz="1100" spc="10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veya</a:t>
            </a:r>
            <a:endParaRPr sz="1100">
              <a:latin typeface="Times New Roman"/>
              <a:cs typeface="Times New Roman"/>
            </a:endParaRPr>
          </a:p>
          <a:p>
            <a:pPr marL="163195" marR="29209" indent="2540">
              <a:lnSpc>
                <a:spcPts val="1290"/>
              </a:lnSpc>
              <a:spcBef>
                <a:spcPts val="65"/>
              </a:spcBef>
            </a:pP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muafiyetten usulsiiz yararlamld1gmm </a:t>
            </a:r>
            <a:r>
              <a:rPr dirty="0" sz="1100">
                <a:solidFill>
                  <a:srgbClr val="0A0C0C"/>
                </a:solidFill>
                <a:latin typeface="Times New Roman"/>
                <a:cs typeface="Times New Roman"/>
              </a:rPr>
              <a:t>tespiti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durumunda,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var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olan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60">
                <a:solidFill>
                  <a:srgbClr val="0A0C0C"/>
                </a:solidFill>
                <a:latin typeface="Times New Roman"/>
                <a:cs typeface="Times New Roman"/>
              </a:rPr>
              <a:t>yaz1s1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iptal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edilir 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00" spc="-20">
                <a:solidFill>
                  <a:srgbClr val="0A0C0C"/>
                </a:solidFill>
                <a:latin typeface="Times New Roman"/>
                <a:cs typeface="Times New Roman"/>
              </a:rPr>
              <a:t>fim1a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siiresiz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olarak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muafiyetten</a:t>
            </a:r>
            <a:r>
              <a:rPr dirty="0" sz="1100" spc="17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yararlanamaz.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601980">
              <a:lnSpc>
                <a:spcPts val="1315"/>
              </a:lnSpc>
            </a:pPr>
            <a:r>
              <a:rPr dirty="0" sz="1100" spc="40" b="1">
                <a:solidFill>
                  <a:srgbClr val="0A0C0C"/>
                </a:solidFill>
                <a:latin typeface="Times New Roman"/>
                <a:cs typeface="Times New Roman"/>
              </a:rPr>
              <a:t>Diger </a:t>
            </a:r>
            <a:r>
              <a:rPr dirty="0" sz="1100" spc="30" b="1">
                <a:solidFill>
                  <a:srgbClr val="0A0C0C"/>
                </a:solidFill>
                <a:latin typeface="Times New Roman"/>
                <a:cs typeface="Times New Roman"/>
              </a:rPr>
              <a:t>Mevzuat </a:t>
            </a:r>
            <a:r>
              <a:rPr dirty="0" sz="1100" spc="20" b="1">
                <a:solidFill>
                  <a:srgbClr val="0A0C0C"/>
                </a:solidFill>
                <a:latin typeface="Times New Roman"/>
                <a:cs typeface="Times New Roman"/>
              </a:rPr>
              <a:t>Kapsammdaki</a:t>
            </a:r>
            <a:r>
              <a:rPr dirty="0" sz="1100" spc="185" b="1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10" b="1">
                <a:solidFill>
                  <a:srgbClr val="0A0C0C"/>
                </a:solidFill>
                <a:latin typeface="Times New Roman"/>
                <a:cs typeface="Times New Roman"/>
              </a:rPr>
              <a:t>Yiikiimliiliikler</a:t>
            </a:r>
            <a:endParaRPr sz="1100">
              <a:latin typeface="Times New Roman"/>
              <a:cs typeface="Times New Roman"/>
            </a:endParaRPr>
          </a:p>
          <a:p>
            <a:pPr marL="151130" marR="43180" indent="443865">
              <a:lnSpc>
                <a:spcPts val="1290"/>
              </a:lnSpc>
              <a:spcBef>
                <a:spcPts val="65"/>
              </a:spcBef>
            </a:pPr>
            <a:r>
              <a:rPr dirty="0" sz="1100" spc="55" b="1">
                <a:solidFill>
                  <a:srgbClr val="0A0C0C"/>
                </a:solidFill>
                <a:latin typeface="Times New Roman"/>
                <a:cs typeface="Times New Roman"/>
              </a:rPr>
              <a:t>Madde </a:t>
            </a:r>
            <a:r>
              <a:rPr dirty="0" sz="1100" spc="45">
                <a:solidFill>
                  <a:srgbClr val="0A0C0C"/>
                </a:solidFill>
                <a:latin typeface="Times New Roman"/>
                <a:cs typeface="Times New Roman"/>
              </a:rPr>
              <a:t>10-(1) </a:t>
            </a:r>
            <a:r>
              <a:rPr dirty="0" sz="1100" spc="55">
                <a:solidFill>
                  <a:srgbClr val="0A0C0C"/>
                </a:solidFill>
                <a:latin typeface="Times New Roman"/>
                <a:cs typeface="Times New Roman"/>
              </a:rPr>
              <a:t>i </a:t>
            </a:r>
            <a:r>
              <a:rPr dirty="0" sz="1100" spc="100">
                <a:solidFill>
                  <a:srgbClr val="0A0C0C"/>
                </a:solidFill>
                <a:latin typeface="Times New Roman"/>
                <a:cs typeface="Times New Roman"/>
              </a:rPr>
              <a:t>bu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Genelge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kapsammda </a:t>
            </a:r>
            <a:r>
              <a:rPr dirty="0" sz="1100">
                <a:solidFill>
                  <a:srgbClr val="0A0C0C"/>
                </a:solidFill>
                <a:latin typeface="Times New Roman"/>
                <a:cs typeface="Times New Roman"/>
              </a:rPr>
              <a:t>sanayici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veya </a:t>
            </a:r>
            <a:r>
              <a:rPr dirty="0" sz="1100">
                <a:solidFill>
                  <a:srgbClr val="0A0C0C"/>
                </a:solidFill>
                <a:latin typeface="Times New Roman"/>
                <a:cs typeface="Times New Roman"/>
              </a:rPr>
              <a:t>sanayici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adma ithalat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yapan  </a:t>
            </a:r>
            <a:r>
              <a:rPr dirty="0" sz="1100" spc="-5">
                <a:solidFill>
                  <a:srgbClr val="0A0C0C"/>
                </a:solidFill>
                <a:latin typeface="Times New Roman"/>
                <a:cs typeface="Times New Roman"/>
              </a:rPr>
              <a:t>tedarikc;iye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hitaben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diizenlenen </a:t>
            </a:r>
            <a:r>
              <a:rPr dirty="0" sz="1100">
                <a:solidFill>
                  <a:srgbClr val="0A0C0C"/>
                </a:solidFill>
                <a:latin typeface="Times New Roman"/>
                <a:cs typeface="Times New Roman"/>
              </a:rPr>
              <a:t>iiretim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muafiyet</a:t>
            </a:r>
            <a:r>
              <a:rPr dirty="0" sz="1100" spc="13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0A0C0C"/>
                </a:solidFill>
                <a:latin typeface="Times New Roman"/>
                <a:cs typeface="Times New Roman"/>
              </a:rPr>
              <a:t>yaz1lan;</a:t>
            </a:r>
            <a:endParaRPr sz="1100">
              <a:latin typeface="Times New Roman"/>
              <a:cs typeface="Times New Roman"/>
            </a:endParaRPr>
          </a:p>
          <a:p>
            <a:pPr marL="833119" indent="-160655">
              <a:lnSpc>
                <a:spcPts val="1200"/>
              </a:lnSpc>
              <a:buAutoNum type="alphaLcParenR"/>
              <a:tabLst>
                <a:tab pos="833755" algn="l"/>
              </a:tabLst>
            </a:pPr>
            <a:r>
              <a:rPr dirty="0" sz="1100" spc="55">
                <a:solidFill>
                  <a:srgbClr val="0A0C0C"/>
                </a:solidFill>
                <a:latin typeface="Times New Roman"/>
                <a:cs typeface="Times New Roman"/>
              </a:rPr>
              <a:t>7223 </a:t>
            </a:r>
            <a:r>
              <a:rPr dirty="0" sz="1100" spc="-10">
                <a:solidFill>
                  <a:srgbClr val="0A0C0C"/>
                </a:solidFill>
                <a:latin typeface="Times New Roman"/>
                <a:cs typeface="Times New Roman"/>
              </a:rPr>
              <a:t>say1h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"Uriin </a:t>
            </a:r>
            <a:r>
              <a:rPr dirty="0" sz="1100">
                <a:solidFill>
                  <a:srgbClr val="0A0C0C"/>
                </a:solidFill>
                <a:latin typeface="Times New Roman"/>
                <a:cs typeface="Times New Roman"/>
              </a:rPr>
              <a:t>Giivenligi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00">
                <a:solidFill>
                  <a:srgbClr val="0A0C0C"/>
                </a:solidFill>
                <a:latin typeface="Times New Roman"/>
                <a:cs typeface="Times New Roman"/>
              </a:rPr>
              <a:t>Teknik Diizenlemeler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Kanunu"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 kapsammda</a:t>
            </a:r>
            <a:endParaRPr sz="1100">
              <a:latin typeface="Times New Roman"/>
              <a:cs typeface="Times New Roman"/>
            </a:endParaRPr>
          </a:p>
          <a:p>
            <a:pPr marL="128905">
              <a:lnSpc>
                <a:spcPts val="1285"/>
              </a:lnSpc>
            </a:pPr>
            <a:r>
              <a:rPr dirty="0" sz="1050" spc="40">
                <a:solidFill>
                  <a:srgbClr val="0A0C0C"/>
                </a:solidFill>
                <a:latin typeface="Times New Roman"/>
                <a:cs typeface="Times New Roman"/>
              </a:rPr>
              <a:t>uyulmas1 </a:t>
            </a:r>
            <a:r>
              <a:rPr dirty="0" sz="1100" spc="45">
                <a:solidFill>
                  <a:srgbClr val="0A0C0C"/>
                </a:solidFill>
                <a:latin typeface="Times New Roman"/>
                <a:cs typeface="Times New Roman"/>
              </a:rPr>
              <a:t>gereken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diizenlemelere ili </a:t>
            </a:r>
            <a:r>
              <a:rPr dirty="0" sz="1100" spc="50">
                <a:solidFill>
                  <a:srgbClr val="0A0C0C"/>
                </a:solidFill>
                <a:latin typeface="Times New Roman"/>
                <a:cs typeface="Times New Roman"/>
              </a:rPr>
              <a:t>kin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firma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sorumluluklanm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ortadan</a:t>
            </a:r>
            <a:r>
              <a:rPr dirty="0" sz="1100" spc="-2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0A0C0C"/>
                </a:solidFill>
                <a:latin typeface="Times New Roman"/>
                <a:cs typeface="Times New Roman"/>
              </a:rPr>
              <a:t>kald1rmaz,</a:t>
            </a:r>
            <a:endParaRPr sz="1100">
              <a:latin typeface="Times New Roman"/>
              <a:cs typeface="Times New Roman"/>
            </a:endParaRPr>
          </a:p>
          <a:p>
            <a:pPr marL="97790" marR="31115" indent="562610">
              <a:lnSpc>
                <a:spcPts val="1290"/>
              </a:lnSpc>
              <a:spcBef>
                <a:spcPts val="50"/>
              </a:spcBef>
              <a:buSzPct val="95454"/>
              <a:buAutoNum type="alphaLcParenR" startAt="2"/>
              <a:tabLst>
                <a:tab pos="828040" algn="l"/>
              </a:tabLst>
            </a:pPr>
            <a:r>
              <a:rPr dirty="0" sz="1100" spc="60">
                <a:solidFill>
                  <a:srgbClr val="0A0C0C"/>
                </a:solidFill>
                <a:latin typeface="Times New Roman"/>
                <a:cs typeface="Times New Roman"/>
              </a:rPr>
              <a:t>Diger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mevzuat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kapsammda </a:t>
            </a:r>
            <a:r>
              <a:rPr dirty="0" sz="1100" spc="-5">
                <a:solidFill>
                  <a:srgbClr val="0A0C0C"/>
                </a:solidFill>
                <a:latin typeface="Times New Roman"/>
                <a:cs typeface="Times New Roman"/>
              </a:rPr>
              <a:t>almmas1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gereken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izin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belgelerin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yerine </a:t>
            </a:r>
            <a:r>
              <a:rPr dirty="0" sz="1100" spc="-20">
                <a:solidFill>
                  <a:srgbClr val="0A0C0C"/>
                </a:solidFill>
                <a:latin typeface="Times New Roman"/>
                <a:cs typeface="Times New Roman"/>
              </a:rPr>
              <a:t>gec;mez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ve 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ilgili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mevzuattan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kaynaklanan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yiikiimliiliiklerin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yerine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getirilmesine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engel </a:t>
            </a:r>
            <a:r>
              <a:rPr dirty="0" sz="1100" spc="35">
                <a:solidFill>
                  <a:srgbClr val="0A0C0C"/>
                </a:solidFill>
                <a:latin typeface="Times New Roman"/>
                <a:cs typeface="Times New Roman"/>
              </a:rPr>
              <a:t>te kil</a:t>
            </a:r>
            <a:r>
              <a:rPr dirty="0" sz="1100" spc="7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etmez.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519430">
              <a:lnSpc>
                <a:spcPts val="1290"/>
              </a:lnSpc>
            </a:pPr>
            <a:r>
              <a:rPr dirty="0" sz="1100" spc="5" b="1">
                <a:solidFill>
                  <a:srgbClr val="0A0C0C"/>
                </a:solidFill>
                <a:latin typeface="Times New Roman"/>
                <a:cs typeface="Times New Roman"/>
              </a:rPr>
              <a:t>YiiriirJiik</a:t>
            </a:r>
            <a:endParaRPr sz="1100">
              <a:latin typeface="Times New Roman"/>
              <a:cs typeface="Times New Roman"/>
            </a:endParaRPr>
          </a:p>
          <a:p>
            <a:pPr marL="485140">
              <a:lnSpc>
                <a:spcPts val="1325"/>
              </a:lnSpc>
            </a:pPr>
            <a:r>
              <a:rPr dirty="0" sz="1150" spc="50" b="1">
                <a:solidFill>
                  <a:srgbClr val="0A0C0C"/>
                </a:solidFill>
                <a:latin typeface="Times New Roman"/>
                <a:cs typeface="Times New Roman"/>
              </a:rPr>
              <a:t>Madde </a:t>
            </a:r>
            <a:r>
              <a:rPr dirty="0" sz="1050" spc="40" b="1" i="1">
                <a:solidFill>
                  <a:srgbClr val="0A0C0C"/>
                </a:solidFill>
                <a:latin typeface="Times New Roman"/>
                <a:cs typeface="Times New Roman"/>
              </a:rPr>
              <a:t>11- </a:t>
            </a:r>
            <a:r>
              <a:rPr dirty="0" sz="1050" spc="35">
                <a:solidFill>
                  <a:srgbClr val="0A0C0C"/>
                </a:solidFill>
                <a:latin typeface="Times New Roman"/>
                <a:cs typeface="Times New Roman"/>
              </a:rPr>
              <a:t>(1)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04.01.2024</a:t>
            </a:r>
            <a:r>
              <a:rPr dirty="0" sz="1100" spc="33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tarihli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5398345 </a:t>
            </a:r>
            <a:r>
              <a:rPr dirty="0" sz="1100" spc="-25">
                <a:solidFill>
                  <a:srgbClr val="0A0C0C"/>
                </a:solidFill>
                <a:latin typeface="Times New Roman"/>
                <a:cs typeface="Times New Roman"/>
              </a:rPr>
              <a:t>say1h </a:t>
            </a:r>
            <a:r>
              <a:rPr dirty="0" sz="1100" spc="-20">
                <a:solidFill>
                  <a:srgbClr val="0A0C0C"/>
                </a:solidFill>
                <a:latin typeface="Times New Roman"/>
                <a:cs typeface="Times New Roman"/>
              </a:rPr>
              <a:t>Bakanhg1m1z</a:t>
            </a:r>
            <a:r>
              <a:rPr dirty="0" sz="1100" spc="22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Genelgesi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85"/>
              </a:lnSpc>
            </a:pP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yiiriirliikten </a:t>
            </a:r>
            <a:r>
              <a:rPr dirty="0" sz="1150" spc="65">
                <a:solidFill>
                  <a:srgbClr val="0A0C0C"/>
                </a:solidFill>
                <a:latin typeface="Times New Roman"/>
                <a:cs typeface="Times New Roman"/>
              </a:rPr>
              <a:t>kaldmhru</a:t>
            </a:r>
            <a:r>
              <a:rPr dirty="0" sz="1150" spc="-5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 spc="35">
                <a:solidFill>
                  <a:srgbClr val="0A0C0C"/>
                </a:solidFill>
                <a:latin typeface="Times New Roman"/>
                <a:cs typeface="Times New Roman"/>
              </a:rPr>
              <a:t>trr.</a:t>
            </a:r>
            <a:endParaRPr sz="1150">
              <a:latin typeface="Times New Roman"/>
              <a:cs typeface="Times New Roman"/>
            </a:endParaRPr>
          </a:p>
          <a:p>
            <a:pPr marL="485140">
              <a:lnSpc>
                <a:spcPts val="1250"/>
              </a:lnSpc>
            </a:pPr>
            <a:r>
              <a:rPr dirty="0" sz="1100" spc="50">
                <a:solidFill>
                  <a:srgbClr val="0A0C0C"/>
                </a:solidFill>
                <a:latin typeface="Times New Roman"/>
                <a:cs typeface="Times New Roman"/>
              </a:rPr>
              <a:t>(2) </a:t>
            </a:r>
            <a:r>
              <a:rPr dirty="0" sz="1050" spc="65">
                <a:solidFill>
                  <a:srgbClr val="0A0C0C"/>
                </a:solidFill>
                <a:latin typeface="Arial"/>
                <a:cs typeface="Arial"/>
              </a:rPr>
              <a:t>4bu </a:t>
            </a:r>
            <a:r>
              <a:rPr dirty="0" sz="1100" spc="55">
                <a:solidFill>
                  <a:srgbClr val="0A0C0C"/>
                </a:solidFill>
                <a:latin typeface="Times New Roman"/>
                <a:cs typeface="Times New Roman"/>
              </a:rPr>
              <a:t>Genelge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31.12.2024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tarihine </a:t>
            </a:r>
            <a:r>
              <a:rPr dirty="0" sz="1100" spc="35">
                <a:solidFill>
                  <a:srgbClr val="0A0C0C"/>
                </a:solidFill>
                <a:latin typeface="Times New Roman"/>
                <a:cs typeface="Times New Roman"/>
              </a:rPr>
              <a:t>kadar</a:t>
            </a:r>
            <a:r>
              <a:rPr dirty="0" sz="1100" spc="-14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0A0C0C"/>
                </a:solidFill>
                <a:latin typeface="Times New Roman"/>
                <a:cs typeface="Times New Roman"/>
              </a:rPr>
              <a:t>gec;erlidir.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77470" marR="23495" indent="434975">
              <a:lnSpc>
                <a:spcPts val="1260"/>
              </a:lnSpc>
            </a:pPr>
            <a:r>
              <a:rPr dirty="0" sz="1100" spc="55">
                <a:solidFill>
                  <a:srgbClr val="0A0C0C"/>
                </a:solidFill>
                <a:latin typeface="Times New Roman"/>
                <a:cs typeface="Times New Roman"/>
              </a:rPr>
              <a:t>Oretim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yaztlanna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ili </a:t>
            </a:r>
            <a:r>
              <a:rPr dirty="0" sz="1100" spc="55">
                <a:solidFill>
                  <a:srgbClr val="0A0C0C"/>
                </a:solidFill>
                <a:latin typeface="Times New Roman"/>
                <a:cs typeface="Times New Roman"/>
              </a:rPr>
              <a:t>kin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yaptlacak i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lemlerin </a:t>
            </a:r>
            <a:r>
              <a:rPr dirty="0" sz="1100" spc="45">
                <a:solidFill>
                  <a:srgbClr val="0A0C0C"/>
                </a:solidFill>
                <a:latin typeface="Times New Roman"/>
                <a:cs typeface="Times New Roman"/>
              </a:rPr>
              <a:t>yukanda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belirtilen 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hususlar </a:t>
            </a:r>
            <a:r>
              <a:rPr dirty="0" sz="1100" spc="-5">
                <a:solidFill>
                  <a:srgbClr val="0A0C0C"/>
                </a:solidFill>
                <a:latin typeface="Times New Roman"/>
                <a:cs typeface="Times New Roman"/>
              </a:rPr>
              <a:t>c;erc;evesinde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gerc;ekle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tirilmesi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hususunda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bilgilerini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geregini rica</a:t>
            </a:r>
            <a:r>
              <a:rPr dirty="0" sz="1100" spc="9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ederim.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2008" y="6863665"/>
            <a:ext cx="1240790" cy="60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5100"/>
              </a:lnSpc>
              <a:spcBef>
                <a:spcPts val="100"/>
              </a:spcBef>
            </a:pP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Cetin Ali </a:t>
            </a:r>
            <a:r>
              <a:rPr dirty="0" sz="1100" spc="40">
                <a:solidFill>
                  <a:srgbClr val="0A0C0C"/>
                </a:solidFill>
                <a:latin typeface="Times New Roman"/>
                <a:cs typeface="Times New Roman"/>
              </a:rPr>
              <a:t>DONMEZ 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Bakan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a.</a:t>
            </a:r>
            <a:endParaRPr sz="1100">
              <a:latin typeface="Times New Roman"/>
              <a:cs typeface="Times New Roman"/>
            </a:endParaRPr>
          </a:p>
          <a:p>
            <a:pPr algn="ctr" marL="7620">
              <a:lnSpc>
                <a:spcPct val="100000"/>
              </a:lnSpc>
              <a:spcBef>
                <a:spcPts val="220"/>
              </a:spcBef>
            </a:pP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Bakan</a:t>
            </a:r>
            <a:r>
              <a:rPr dirty="0" sz="1100" spc="4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-60">
                <a:solidFill>
                  <a:srgbClr val="0A0C0C"/>
                </a:solidFill>
                <a:latin typeface="Times New Roman"/>
                <a:cs typeface="Times New Roman"/>
              </a:rPr>
              <a:t>Yard1mc1s1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4532" y="7896485"/>
            <a:ext cx="993775" cy="612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47675" indent="1905">
              <a:lnSpc>
                <a:spcPct val="115100"/>
              </a:lnSpc>
              <a:spcBef>
                <a:spcPts val="100"/>
              </a:spcBef>
            </a:pPr>
            <a:r>
              <a:rPr dirty="0" sz="1100" spc="-10">
                <a:solidFill>
                  <a:srgbClr val="0A0C0C"/>
                </a:solidFill>
                <a:latin typeface="Times New Roman"/>
                <a:cs typeface="Times New Roman"/>
              </a:rPr>
              <a:t>Dag1ttm: 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Geregi: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z="1100" spc="35">
                <a:solidFill>
                  <a:srgbClr val="0A0C0C"/>
                </a:solidFill>
                <a:latin typeface="Times New Roman"/>
                <a:cs typeface="Times New Roman"/>
              </a:rPr>
              <a:t>81 </a:t>
            </a:r>
            <a:r>
              <a:rPr dirty="0" sz="1400" spc="-25">
                <a:solidFill>
                  <a:srgbClr val="0A0C0C"/>
                </a:solidFill>
                <a:latin typeface="Times New Roman"/>
                <a:cs typeface="Times New Roman"/>
              </a:rPr>
              <a:t>ii</a:t>
            </a:r>
            <a:r>
              <a:rPr dirty="0" sz="1400" spc="-15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0A0C0C"/>
                </a:solidFill>
                <a:latin typeface="Times New Roman"/>
                <a:cs typeface="Times New Roman"/>
              </a:rPr>
              <a:t>Miidiirliigil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80234" y="8080490"/>
            <a:ext cx="2483485" cy="82169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370"/>
              </a:spcBef>
            </a:pP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Bilgi:</a:t>
            </a:r>
            <a:endParaRPr sz="1100">
              <a:latin typeface="Times New Roman"/>
              <a:cs typeface="Times New Roman"/>
            </a:endParaRPr>
          </a:p>
          <a:p>
            <a:pPr marL="12700" marR="5080" indent="12700">
              <a:lnSpc>
                <a:spcPct val="110300"/>
              </a:lnSpc>
              <a:spcBef>
                <a:spcPts val="130"/>
              </a:spcBef>
            </a:pP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Yonetim </a:t>
            </a:r>
            <a:r>
              <a:rPr dirty="0" sz="1100" spc="15">
                <a:solidFill>
                  <a:srgbClr val="0A0C0C"/>
                </a:solidFill>
                <a:latin typeface="Times New Roman"/>
                <a:cs typeface="Times New Roman"/>
              </a:rPr>
              <a:t>Hizmetleri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Genel </a:t>
            </a:r>
            <a:r>
              <a:rPr dirty="0" sz="1100" spc="5">
                <a:solidFill>
                  <a:srgbClr val="0A0C0C"/>
                </a:solidFill>
                <a:latin typeface="Times New Roman"/>
                <a:cs typeface="Times New Roman"/>
              </a:rPr>
              <a:t>Miidilrlilgiine 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Metroloji </a:t>
            </a:r>
            <a:r>
              <a:rPr dirty="0" sz="1100" spc="30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00" spc="20">
                <a:solidFill>
                  <a:srgbClr val="0A0C0C"/>
                </a:solidFill>
                <a:latin typeface="Times New Roman"/>
                <a:cs typeface="Times New Roman"/>
              </a:rPr>
              <a:t>Sanayi </a:t>
            </a:r>
            <a:r>
              <a:rPr dirty="0" sz="1100" spc="10">
                <a:solidFill>
                  <a:srgbClr val="0A0C0C"/>
                </a:solidFill>
                <a:latin typeface="Times New Roman"/>
                <a:cs typeface="Times New Roman"/>
              </a:rPr>
              <a:t>Oriinleri Giivenligi  </a:t>
            </a:r>
            <a:r>
              <a:rPr dirty="0" sz="1250" spc="-55">
                <a:solidFill>
                  <a:srgbClr val="0A0C0C"/>
                </a:solidFill>
                <a:latin typeface="Times New Roman"/>
                <a:cs typeface="Times New Roman"/>
              </a:rPr>
              <a:t>Genet</a:t>
            </a:r>
            <a:r>
              <a:rPr dirty="0" sz="1250" spc="9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250" spc="-50">
                <a:solidFill>
                  <a:srgbClr val="0A0C0C"/>
                </a:solidFill>
                <a:latin typeface="Times New Roman"/>
                <a:cs typeface="Times New Roman"/>
              </a:rPr>
              <a:t>Miidiirlilgilne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63803" y="9375489"/>
            <a:ext cx="5311140" cy="31623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ctr" marL="14604">
              <a:lnSpc>
                <a:spcPct val="100000"/>
              </a:lnSpc>
              <a:spcBef>
                <a:spcPts val="215"/>
              </a:spcBef>
            </a:pPr>
            <a:r>
              <a:rPr dirty="0" sz="750" spc="-15">
                <a:solidFill>
                  <a:srgbClr val="410F0F"/>
                </a:solidFill>
                <a:latin typeface="Times New Roman"/>
                <a:cs typeface="Times New Roman"/>
              </a:rPr>
              <a:t>Ou </a:t>
            </a:r>
            <a:r>
              <a:rPr dirty="0" sz="800" spc="-15">
                <a:solidFill>
                  <a:srgbClr val="410F0F"/>
                </a:solidFill>
                <a:latin typeface="Times New Roman"/>
                <a:cs typeface="Times New Roman"/>
              </a:rPr>
              <a:t>b</a:t>
            </a:r>
            <a:r>
              <a:rPr dirty="0" sz="800" spc="-15">
                <a:solidFill>
                  <a:srgbClr val="6E1D1C"/>
                </a:solidFill>
                <a:latin typeface="Times New Roman"/>
                <a:cs typeface="Times New Roman"/>
              </a:rPr>
              <a:t>e</a:t>
            </a:r>
            <a:r>
              <a:rPr dirty="0" sz="800" spc="-15">
                <a:solidFill>
                  <a:srgbClr val="2A0305"/>
                </a:solidFill>
                <a:latin typeface="Times New Roman"/>
                <a:cs typeface="Times New Roman"/>
              </a:rPr>
              <a:t>i</a:t>
            </a:r>
            <a:r>
              <a:rPr dirty="0" sz="800" spc="-15">
                <a:solidFill>
                  <a:srgbClr val="6E1D1C"/>
                </a:solidFill>
                <a:latin typeface="Times New Roman"/>
                <a:cs typeface="Times New Roman"/>
              </a:rPr>
              <a:t>ge </a:t>
            </a:r>
            <a:r>
              <a:rPr dirty="0" sz="750" spc="-10">
                <a:solidFill>
                  <a:srgbClr val="6E1D1C"/>
                </a:solidFill>
                <a:latin typeface="Times New Roman"/>
                <a:cs typeface="Times New Roman"/>
              </a:rPr>
              <a:t>g</a:t>
            </a:r>
            <a:r>
              <a:rPr dirty="0" sz="750" spc="-10">
                <a:solidFill>
                  <a:srgbClr val="410F0F"/>
                </a:solidFill>
                <a:latin typeface="Times New Roman"/>
                <a:cs typeface="Times New Roman"/>
              </a:rPr>
              <a:t>il</a:t>
            </a:r>
            <a:r>
              <a:rPr dirty="0" sz="750" spc="-10">
                <a:solidFill>
                  <a:srgbClr val="6E1D1C"/>
                </a:solidFill>
                <a:latin typeface="Times New Roman"/>
                <a:cs typeface="Times New Roman"/>
              </a:rPr>
              <a:t>ve </a:t>
            </a:r>
            <a:r>
              <a:rPr dirty="0" sz="750" spc="-10">
                <a:solidFill>
                  <a:srgbClr val="410F0F"/>
                </a:solidFill>
                <a:latin typeface="Times New Roman"/>
                <a:cs typeface="Times New Roman"/>
              </a:rPr>
              <a:t>nll </a:t>
            </a:r>
            <a:r>
              <a:rPr dirty="0" sz="800" spc="-30">
                <a:solidFill>
                  <a:srgbClr val="6E1D1C"/>
                </a:solidFill>
                <a:latin typeface="Times New Roman"/>
                <a:cs typeface="Times New Roman"/>
              </a:rPr>
              <a:t>elek </a:t>
            </a:r>
            <a:r>
              <a:rPr dirty="0" sz="800" spc="-20">
                <a:solidFill>
                  <a:srgbClr val="410F0F"/>
                </a:solidFill>
                <a:latin typeface="Times New Roman"/>
                <a:cs typeface="Times New Roman"/>
              </a:rPr>
              <a:t>rroni</a:t>
            </a:r>
            <a:r>
              <a:rPr dirty="0" sz="800" spc="-20">
                <a:solidFill>
                  <a:srgbClr val="6E1D1C"/>
                </a:solidFill>
                <a:latin typeface="Times New Roman"/>
                <a:cs typeface="Times New Roman"/>
              </a:rPr>
              <a:t>k </a:t>
            </a:r>
            <a:r>
              <a:rPr dirty="0" sz="750" spc="-80">
                <a:solidFill>
                  <a:srgbClr val="410F0F"/>
                </a:solidFill>
                <a:latin typeface="Times New Roman"/>
                <a:cs typeface="Times New Roman"/>
              </a:rPr>
              <a:t>im </a:t>
            </a:r>
            <a:r>
              <a:rPr dirty="0" sz="750" spc="-15">
                <a:solidFill>
                  <a:srgbClr val="6E1D1C"/>
                </a:solidFill>
                <a:latin typeface="Times New Roman"/>
                <a:cs typeface="Times New Roman"/>
              </a:rPr>
              <a:t>za </a:t>
            </a:r>
            <a:r>
              <a:rPr dirty="0" sz="800" spc="-15">
                <a:solidFill>
                  <a:srgbClr val="410F0F"/>
                </a:solidFill>
                <a:latin typeface="Times New Roman"/>
                <a:cs typeface="Times New Roman"/>
              </a:rPr>
              <a:t>il</a:t>
            </a:r>
            <a:r>
              <a:rPr dirty="0" sz="800" spc="-15">
                <a:solidFill>
                  <a:srgbClr val="6E1D1C"/>
                </a:solidFill>
                <a:latin typeface="Times New Roman"/>
                <a:cs typeface="Times New Roman"/>
              </a:rPr>
              <a:t>e </a:t>
            </a:r>
            <a:r>
              <a:rPr dirty="0" sz="750" spc="-80">
                <a:solidFill>
                  <a:srgbClr val="410F0F"/>
                </a:solidFill>
                <a:latin typeface="Times New Roman"/>
                <a:cs typeface="Times New Roman"/>
              </a:rPr>
              <a:t>im </a:t>
            </a:r>
            <a:r>
              <a:rPr dirty="0" sz="750" spc="-10">
                <a:solidFill>
                  <a:srgbClr val="852826"/>
                </a:solidFill>
                <a:latin typeface="Times New Roman"/>
                <a:cs typeface="Times New Roman"/>
              </a:rPr>
              <a:t>za</a:t>
            </a:r>
            <a:r>
              <a:rPr dirty="0" sz="750" spc="-10">
                <a:solidFill>
                  <a:srgbClr val="2A0305"/>
                </a:solidFill>
                <a:latin typeface="Times New Roman"/>
                <a:cs typeface="Times New Roman"/>
              </a:rPr>
              <a:t>l</a:t>
            </a:r>
            <a:r>
              <a:rPr dirty="0" sz="750" spc="-10">
                <a:solidFill>
                  <a:srgbClr val="6E1D1C"/>
                </a:solidFill>
                <a:latin typeface="Times New Roman"/>
                <a:cs typeface="Times New Roman"/>
              </a:rPr>
              <a:t>u</a:t>
            </a:r>
            <a:r>
              <a:rPr dirty="0" sz="750" spc="-10">
                <a:solidFill>
                  <a:srgbClr val="410F0F"/>
                </a:solidFill>
                <a:latin typeface="Times New Roman"/>
                <a:cs typeface="Times New Roman"/>
              </a:rPr>
              <a:t>nnu</a:t>
            </a:r>
            <a:r>
              <a:rPr dirty="0" sz="750" spc="5">
                <a:solidFill>
                  <a:srgbClr val="410F0F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410F0F"/>
                </a:solidFill>
                <a:latin typeface="Times New Roman"/>
                <a:cs typeface="Times New Roman"/>
              </a:rPr>
              <a:t>llr</a:t>
            </a:r>
            <a:r>
              <a:rPr dirty="0" sz="750">
                <a:solidFill>
                  <a:srgbClr val="4B5256"/>
                </a:solidFill>
                <a:latin typeface="Times New Roman"/>
                <a:cs typeface="Times New Roman"/>
              </a:rPr>
              <a:t>.</a:t>
            </a:r>
            <a:endParaRPr sz="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u="sng" sz="850" spc="-40" b="1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sng" sz="750" spc="5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DoSrulama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0A0C0C"/>
                </a:solidFill>
                <a:latin typeface="Times New Roman"/>
                <a:cs typeface="Times New Roman"/>
              </a:rPr>
              <a:t>Kodu</a:t>
            </a:r>
            <a:r>
              <a:rPr dirty="0" sz="750">
                <a:solidFill>
                  <a:srgbClr val="313334"/>
                </a:solidFill>
                <a:latin typeface="Times New Roman"/>
                <a:cs typeface="Times New Roman"/>
              </a:rPr>
              <a:t>: </a:t>
            </a:r>
            <a:r>
              <a:rPr dirty="0" sz="900" spc="-15">
                <a:solidFill>
                  <a:srgbClr val="0A0C0C"/>
                </a:solidFill>
                <a:latin typeface="Times New Roman"/>
                <a:cs typeface="Times New Roman"/>
              </a:rPr>
              <a:t>B72F779E-8970-465A-9824-3C5B </a:t>
            </a:r>
            <a:r>
              <a:rPr dirty="0" sz="750" spc="-5">
                <a:solidFill>
                  <a:srgbClr val="0A0C0C"/>
                </a:solidFill>
                <a:latin typeface="Times New Roman"/>
                <a:cs typeface="Times New Roman"/>
              </a:rPr>
              <a:t>l </a:t>
            </a:r>
            <a:r>
              <a:rPr dirty="0" sz="900" spc="60">
                <a:solidFill>
                  <a:srgbClr val="0A0C0C"/>
                </a:solidFill>
                <a:latin typeface="Times New Roman"/>
                <a:cs typeface="Times New Roman"/>
              </a:rPr>
              <a:t>6</a:t>
            </a:r>
            <a:r>
              <a:rPr dirty="0" sz="750" spc="60">
                <a:solidFill>
                  <a:srgbClr val="0A0C0C"/>
                </a:solidFill>
                <a:latin typeface="Times New Roman"/>
                <a:cs typeface="Times New Roman"/>
              </a:rPr>
              <a:t>l </a:t>
            </a:r>
            <a:r>
              <a:rPr dirty="0" sz="900" spc="-45">
                <a:solidFill>
                  <a:srgbClr val="0A0C0C"/>
                </a:solidFill>
                <a:latin typeface="Times New Roman"/>
                <a:cs typeface="Times New Roman"/>
              </a:rPr>
              <a:t>82RDC </a:t>
            </a:r>
            <a:r>
              <a:rPr dirty="0" u="sng" sz="850" spc="-40" b="1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sng" sz="750" spc="-10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DoQmlama </a:t>
            </a:r>
            <a:r>
              <a:rPr dirty="0" u="sng" sz="750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Adrcsl:hups://e-bclge</a:t>
            </a:r>
            <a:r>
              <a:rPr dirty="0" u="sng" sz="750">
                <a:solidFill>
                  <a:srgbClr val="313334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sz="750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sanya </a:t>
            </a:r>
            <a:r>
              <a:rPr dirty="0" u="sng" sz="750" spc="-120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gi</a:t>
            </a:r>
            <a:r>
              <a:rPr dirty="0" u="sng" sz="750" spc="-120">
                <a:solidFill>
                  <a:srgbClr val="313334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. </a:t>
            </a:r>
            <a:r>
              <a:rPr dirty="0" u="sng" sz="750" spc="-90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sng" sz="750" spc="-45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750" spc="-30">
                <a:solidFill>
                  <a:srgbClr val="0A0C0C"/>
                </a:solidFill>
                <a:uFill>
                  <a:solidFill>
                    <a:srgbClr val="0A0C0C"/>
                  </a:solidFill>
                </a:uFill>
                <a:latin typeface="Times New Roman"/>
                <a:cs typeface="Times New Roman"/>
              </a:rPr>
              <a:t>v.t/r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8825" y="9648202"/>
            <a:ext cx="4444365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0A0C0C"/>
                </a:solidFill>
                <a:latin typeface="Times New Roman"/>
                <a:cs typeface="Times New Roman"/>
              </a:rPr>
              <a:t>Mustafa </a:t>
            </a:r>
            <a:r>
              <a:rPr dirty="0" sz="750" spc="15">
                <a:solidFill>
                  <a:srgbClr val="0A0C0C"/>
                </a:solidFill>
                <a:latin typeface="Times New Roman"/>
                <a:cs typeface="Times New Roman"/>
              </a:rPr>
              <a:t>Kcmal 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Mahallcsi Dumlupmar </a:t>
            </a:r>
            <a:r>
              <a:rPr dirty="0" sz="750" spc="20">
                <a:solidFill>
                  <a:srgbClr val="0A0C0C"/>
                </a:solidFill>
                <a:latin typeface="Times New Roman"/>
                <a:cs typeface="Times New Roman"/>
              </a:rPr>
              <a:t>Bulvan </a:t>
            </a:r>
            <a:r>
              <a:rPr dirty="0" sz="750" spc="10">
                <a:solidFill>
                  <a:srgbClr val="1C1C1C"/>
                </a:solidFill>
                <a:latin typeface="Times New Roman"/>
                <a:cs typeface="Times New Roman"/>
              </a:rPr>
              <a:t>Eskitchir </a:t>
            </a:r>
            <a:r>
              <a:rPr dirty="0" sz="750" spc="-15">
                <a:solidFill>
                  <a:srgbClr val="0A0C0C"/>
                </a:solidFill>
                <a:latin typeface="Times New Roman"/>
                <a:cs typeface="Times New Roman"/>
              </a:rPr>
              <a:t>Yolu </a:t>
            </a:r>
            <a:r>
              <a:rPr dirty="0" sz="750" spc="-20">
                <a:solidFill>
                  <a:srgbClr val="0A0C0C"/>
                </a:solidFill>
                <a:latin typeface="Times New Roman"/>
                <a:cs typeface="Times New Roman"/>
              </a:rPr>
              <a:t>21</a:t>
            </a:r>
            <a:r>
              <a:rPr dirty="0" sz="850" spc="-20" i="1">
                <a:solidFill>
                  <a:srgbClr val="0A0C0C"/>
                </a:solidFill>
                <a:latin typeface="Times New Roman"/>
                <a:cs typeface="Times New Roman"/>
              </a:rPr>
              <a:t>S </a:t>
            </a:r>
            <a:r>
              <a:rPr dirty="0" sz="750" spc="15">
                <a:solidFill>
                  <a:srgbClr val="0A0C0C"/>
                </a:solidFill>
                <a:latin typeface="Times New Roman"/>
                <a:cs typeface="Times New Roman"/>
              </a:rPr>
              <a:t>I.Caddc 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No:154 </a:t>
            </a:r>
            <a:r>
              <a:rPr dirty="0" sz="750" spc="15">
                <a:solidFill>
                  <a:srgbClr val="0A0C0C"/>
                </a:solidFill>
                <a:latin typeface="Times New Roman"/>
                <a:cs typeface="Times New Roman"/>
              </a:rPr>
              <a:t>065IO </a:t>
            </a:r>
            <a:r>
              <a:rPr dirty="0" sz="750">
                <a:solidFill>
                  <a:srgbClr val="0A0C0C"/>
                </a:solidFill>
                <a:latin typeface="Times New Roman"/>
                <a:cs typeface="Times New Roman"/>
              </a:rPr>
              <a:t>c;ankaya</a:t>
            </a:r>
            <a:r>
              <a:rPr dirty="0" sz="750" spc="-6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0A0C0C"/>
                </a:solidFill>
                <a:latin typeface="Times New Roman"/>
                <a:cs typeface="Times New Roman"/>
              </a:rPr>
              <a:t>/ANKARA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7431" y="9629158"/>
            <a:ext cx="7067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175" algn="l"/>
                <a:tab pos="465455" algn="l"/>
              </a:tabLst>
            </a:pP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.,	,.	</a:t>
            </a:r>
            <a:r>
              <a:rPr dirty="0" sz="750">
                <a:solidFill>
                  <a:srgbClr val="0A0C0C"/>
                </a:solidFill>
                <a:latin typeface="Times New Roman"/>
                <a:cs typeface="Times New Roman"/>
              </a:rPr>
              <a:t>•</a:t>
            </a:r>
            <a:r>
              <a:rPr dirty="0" sz="750" spc="10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000" spc="-40">
                <a:solidFill>
                  <a:srgbClr val="0A0C0C"/>
                </a:solidFill>
                <a:latin typeface="Times New Roman"/>
                <a:cs typeface="Times New Roman"/>
              </a:rPr>
              <a:t>Iii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022408" y="9785989"/>
          <a:ext cx="5630545" cy="60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6210"/>
                <a:gridCol w="1997075"/>
                <a:gridCol w="440054"/>
                <a:gridCol w="496570"/>
              </a:tblGrid>
              <a:tr h="14635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Tclcfon</a:t>
                      </a:r>
                      <a:r>
                        <a:rPr dirty="0" sz="750" spc="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5">
                          <a:solidFill>
                            <a:srgbClr val="313334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750" spc="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03122015395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ts val="1035"/>
                        </a:lnSpc>
                      </a:pPr>
                      <a:r>
                        <a:rPr dirty="0" sz="750" spc="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Bilgl </a:t>
                      </a:r>
                      <a:r>
                        <a:rPr dirty="0" sz="750" spc="6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! in: </a:t>
                      </a:r>
                      <a:r>
                        <a:rPr dirty="0" sz="750" spc="2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Ebm </a:t>
                      </a:r>
                      <a:r>
                        <a:rPr dirty="0" sz="75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EBEPERI</a:t>
                      </a:r>
                      <a:r>
                        <a:rPr dirty="0" sz="750" spc="-9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2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OZTORK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785">
                        <a:lnSpc>
                          <a:spcPts val="1035"/>
                        </a:lnSpc>
                        <a:tabLst>
                          <a:tab pos="297180" algn="l"/>
                        </a:tabLst>
                      </a:pPr>
                      <a:r>
                        <a:rPr dirty="0" sz="950" spc="-4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.	</a:t>
                      </a:r>
                      <a:r>
                        <a:rPr dirty="0" sz="950" spc="1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·'</a:t>
                      </a:r>
                      <a:r>
                        <a:rPr dirty="0" sz="950" spc="-8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2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818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750" spc="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Faks:031220</a:t>
                      </a:r>
                      <a:r>
                        <a:rPr dirty="0" sz="750" spc="-8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3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I5453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750" spc="-2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MOhcndis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622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750" spc="1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c-posta:cbru</a:t>
                      </a:r>
                      <a:r>
                        <a:rPr dirty="0" sz="750" spc="10">
                          <a:solidFill>
                            <a:srgbClr val="313334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.</a:t>
                      </a:r>
                      <a:r>
                        <a:rPr dirty="0" sz="750" spc="1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cbcpcri@sanayi.gov.tr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75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324485" indent="-324485"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0A0C0C"/>
                        </a:buClr>
                        <a:buChar char="•"/>
                        <a:tabLst>
                          <a:tab pos="324485" algn="l"/>
                          <a:tab pos="387350" algn="l"/>
                        </a:tabLst>
                      </a:pPr>
                      <a:r>
                        <a:rPr dirty="0" sz="7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..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/>
                </a:tc>
              </a:tr>
              <a:tr h="179664">
                <a:tc>
                  <a:txBody>
                    <a:bodyPr/>
                    <a:lstStyle/>
                    <a:p>
                      <a:pPr marL="33020">
                        <a:lnSpc>
                          <a:spcPts val="850"/>
                        </a:lnSpc>
                        <a:spcBef>
                          <a:spcPts val="459"/>
                        </a:spcBef>
                      </a:pPr>
                      <a:r>
                        <a:rPr dirty="0" sz="750" spc="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Kcp</a:t>
                      </a:r>
                      <a:r>
                        <a:rPr dirty="0" sz="750" spc="5">
                          <a:solidFill>
                            <a:srgbClr val="313334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750" spc="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sanayiveteknolojibakanligi.sa</a:t>
                      </a:r>
                      <a:r>
                        <a:rPr dirty="0" sz="750" spc="-6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nayiurunlc</a:t>
                      </a:r>
                      <a:r>
                        <a:rPr dirty="0" sz="750" spc="-4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ri@hsOl</a:t>
                      </a:r>
                      <a:r>
                        <a:rPr dirty="0" sz="750" spc="-114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sz="750" spc="1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  <a:hlinkClick r:id="rId3"/>
                        </a:rPr>
                        <a:t>.kcp.tr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marL="266065">
                        <a:lnSpc>
                          <a:spcPts val="850"/>
                        </a:lnSpc>
                        <a:spcBef>
                          <a:spcPts val="459"/>
                        </a:spcBef>
                      </a:pPr>
                      <a:r>
                        <a:rPr dirty="0" sz="750" spc="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Internet </a:t>
                      </a:r>
                      <a:r>
                        <a:rPr dirty="0" sz="750" spc="1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adrcsi:</a:t>
                      </a:r>
                      <a:r>
                        <a:rPr dirty="0" sz="750" spc="-5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  <a:hlinkClick r:id="rId4"/>
                        </a:rPr>
                        <a:t>www.sanayi.gov</a:t>
                      </a:r>
                      <a:r>
                        <a:rPr dirty="0" sz="750" spc="10">
                          <a:solidFill>
                            <a:srgbClr val="313334"/>
                          </a:solidFill>
                          <a:latin typeface="Times New Roman"/>
                          <a:cs typeface="Times New Roman"/>
                          <a:hlinkClick r:id="rId4"/>
                        </a:rPr>
                        <a:t>.</a:t>
                      </a:r>
                      <a:r>
                        <a:rPr dirty="0" sz="750" spc="10">
                          <a:solidFill>
                            <a:srgbClr val="0A0C0C"/>
                          </a:solidFill>
                          <a:latin typeface="Times New Roman"/>
                          <a:cs typeface="Times New Roman"/>
                          <a:hlinkClick r:id="rId4"/>
                        </a:rPr>
                        <a:t>tr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050"/>
                        </a:lnSpc>
                        <a:spcBef>
                          <a:spcPts val="260"/>
                        </a:spcBef>
                      </a:pPr>
                      <a:r>
                        <a:rPr dirty="0" sz="950" spc="10">
                          <a:solidFill>
                            <a:srgbClr val="0A0C0C"/>
                          </a:solidFill>
                          <a:latin typeface="Arial"/>
                          <a:cs typeface="Arial"/>
                        </a:rPr>
                        <a:t>l!I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ts val="1050"/>
                        </a:lnSpc>
                        <a:spcBef>
                          <a:spcPts val="260"/>
                        </a:spcBef>
                      </a:pPr>
                      <a:r>
                        <a:rPr dirty="0" sz="950" spc="25">
                          <a:solidFill>
                            <a:srgbClr val="313334"/>
                          </a:solidFill>
                          <a:latin typeface="Arial"/>
                          <a:cs typeface="Arial"/>
                        </a:rPr>
                        <a:t>· </a:t>
                      </a:r>
                      <a:r>
                        <a:rPr dirty="0" sz="95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1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">
                          <a:solidFill>
                            <a:srgbClr val="979E90"/>
                          </a:solidFill>
                          <a:latin typeface="Arial"/>
                          <a:cs typeface="Arial"/>
                        </a:rPr>
                        <a:t>·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302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7774" y="261502"/>
            <a:ext cx="2110740" cy="541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ts val="705"/>
              </a:lnSpc>
              <a:spcBef>
                <a:spcPts val="100"/>
              </a:spcBef>
              <a:tabLst>
                <a:tab pos="1737360" algn="l"/>
              </a:tabLst>
            </a:pPr>
            <a:r>
              <a:rPr dirty="0" sz="600" spc="-10">
                <a:solidFill>
                  <a:srgbClr val="0A0C0C"/>
                </a:solidFill>
                <a:latin typeface="Times New Roman"/>
                <a:cs typeface="Times New Roman"/>
              </a:rPr>
              <a:t>T</a:t>
            </a:r>
            <a:r>
              <a:rPr dirty="0" sz="600" spc="-10">
                <a:solidFill>
                  <a:srgbClr val="565957"/>
                </a:solidFill>
                <a:latin typeface="Times New Roman"/>
                <a:cs typeface="Times New Roman"/>
              </a:rPr>
              <a:t>.</a:t>
            </a:r>
            <a:r>
              <a:rPr dirty="0" sz="600" spc="-10">
                <a:solidFill>
                  <a:srgbClr val="0A0C0C"/>
                </a:solidFill>
                <a:latin typeface="Times New Roman"/>
                <a:cs typeface="Times New Roman"/>
              </a:rPr>
              <a:t>C </a:t>
            </a:r>
            <a:r>
              <a:rPr dirty="0" sz="600" spc="-45">
                <a:solidFill>
                  <a:srgbClr val="0A0C0C"/>
                </a:solidFill>
                <a:latin typeface="Times New Roman"/>
                <a:cs typeface="Times New Roman"/>
              </a:rPr>
              <a:t>SANAYI  </a:t>
            </a:r>
            <a:r>
              <a:rPr dirty="0" sz="600" spc="-15">
                <a:solidFill>
                  <a:srgbClr val="0A0C0C"/>
                </a:solidFill>
                <a:latin typeface="Times New Roman"/>
                <a:cs typeface="Times New Roman"/>
              </a:rPr>
              <a:t>VE</a:t>
            </a:r>
            <a:r>
              <a:rPr dirty="0" sz="600" spc="-5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600" spc="-30">
                <a:solidFill>
                  <a:srgbClr val="0A0C0C"/>
                </a:solidFill>
                <a:latin typeface="Times New Roman"/>
                <a:cs typeface="Times New Roman"/>
              </a:rPr>
              <a:t>TEICNOLDI!</a:t>
            </a:r>
            <a:r>
              <a:rPr dirty="0" sz="600" spc="2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650" spc="-60">
                <a:solidFill>
                  <a:srgbClr val="0A0C0C"/>
                </a:solidFill>
                <a:latin typeface="Times New Roman"/>
                <a:cs typeface="Times New Roman"/>
              </a:rPr>
              <a:t>BAICANUOI	</a:t>
            </a:r>
            <a:r>
              <a:rPr dirty="0" sz="650" spc="-30">
                <a:solidFill>
                  <a:srgbClr val="0A0C0C"/>
                </a:solidFill>
                <a:latin typeface="Times New Roman"/>
                <a:cs typeface="Times New Roman"/>
              </a:rPr>
              <a:t>•</a:t>
            </a:r>
            <a:endParaRPr sz="650">
              <a:latin typeface="Times New Roman"/>
              <a:cs typeface="Times New Roman"/>
            </a:endParaRPr>
          </a:p>
          <a:p>
            <a:pPr marL="19685">
              <a:lnSpc>
                <a:spcPts val="530"/>
              </a:lnSpc>
            </a:pPr>
            <a:r>
              <a:rPr dirty="0" sz="600" spc="5">
                <a:solidFill>
                  <a:srgbClr val="0A0C0C"/>
                </a:solidFill>
                <a:latin typeface="Times New Roman"/>
                <a:cs typeface="Times New Roman"/>
              </a:rPr>
              <a:t>Mthok&gt;ji"" </a:t>
            </a:r>
            <a:r>
              <a:rPr dirty="0" sz="550" spc="20">
                <a:solidFill>
                  <a:srgbClr val="0A0C0C"/>
                </a:solidFill>
                <a:latin typeface="Times New Roman"/>
                <a:cs typeface="Times New Roman"/>
              </a:rPr>
              <a:t>Somyi </a:t>
            </a:r>
            <a:r>
              <a:rPr dirty="0" sz="600" spc="125">
                <a:solidFill>
                  <a:srgbClr val="0A0C0C"/>
                </a:solidFill>
                <a:latin typeface="Times New Roman"/>
                <a:cs typeface="Times New Roman"/>
              </a:rPr>
              <a:t>01 </a:t>
            </a:r>
            <a:r>
              <a:rPr dirty="0" sz="600" spc="85">
                <a:solidFill>
                  <a:srgbClr val="0A0C0C"/>
                </a:solidFill>
                <a:latin typeface="Times New Roman"/>
                <a:cs typeface="Times New Roman"/>
              </a:rPr>
              <a:t>lni </a:t>
            </a:r>
            <a:r>
              <a:rPr dirty="0" sz="550" spc="85">
                <a:solidFill>
                  <a:srgbClr val="0A0C0C"/>
                </a:solidFill>
                <a:latin typeface="Arial"/>
                <a:cs typeface="Arial"/>
              </a:rPr>
              <a:t>0Mllliti</a:t>
            </a:r>
            <a:r>
              <a:rPr dirty="0" sz="550" spc="-95">
                <a:solidFill>
                  <a:srgbClr val="0A0C0C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0A0C0C"/>
                </a:solidFill>
                <a:latin typeface="Times New Roman"/>
                <a:cs typeface="Times New Roman"/>
              </a:rPr>
              <a:t>Otnol </a:t>
            </a:r>
            <a:r>
              <a:rPr dirty="0" sz="600" spc="5">
                <a:solidFill>
                  <a:srgbClr val="0A0C0C"/>
                </a:solidFill>
                <a:latin typeface="Times New Roman"/>
                <a:cs typeface="Times New Roman"/>
              </a:rPr>
              <a:t>M</a:t>
            </a:r>
            <a:endParaRPr sz="600">
              <a:latin typeface="Times New Roman"/>
              <a:cs typeface="Times New Roman"/>
            </a:endParaRPr>
          </a:p>
          <a:p>
            <a:pPr marL="14604">
              <a:lnSpc>
                <a:spcPts val="570"/>
              </a:lnSpc>
            </a:pPr>
            <a:r>
              <a:rPr dirty="0" sz="650" spc="-35">
                <a:solidFill>
                  <a:srgbClr val="0A0C0C"/>
                </a:solidFill>
                <a:latin typeface="Times New Roman"/>
                <a:cs typeface="Times New Roman"/>
              </a:rPr>
              <a:t>07Al200,4EMIID600.S99</a:t>
            </a:r>
            <a:r>
              <a:rPr dirty="0" sz="650" spc="-35">
                <a:solidFill>
                  <a:srgbClr val="2F3331"/>
                </a:solidFill>
                <a:latin typeface="Times New Roman"/>
                <a:cs typeface="Times New Roman"/>
              </a:rPr>
              <a:t>.</a:t>
            </a:r>
            <a:r>
              <a:rPr dirty="0" sz="650" spc="-35">
                <a:solidFill>
                  <a:srgbClr val="0A0C0C"/>
                </a:solidFill>
                <a:latin typeface="Times New Roman"/>
                <a:cs typeface="Times New Roman"/>
              </a:rPr>
              <a:t>S49738-4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2245"/>
              </a:lnSpc>
              <a:tabLst>
                <a:tab pos="366395" algn="l"/>
              </a:tabLst>
            </a:pPr>
            <a:r>
              <a:rPr dirty="0" sz="1950" spc="-114">
                <a:solidFill>
                  <a:srgbClr val="0A0C0C"/>
                </a:solidFill>
                <a:latin typeface="Arial"/>
                <a:cs typeface="Arial"/>
              </a:rPr>
              <a:t>II	</a:t>
            </a:r>
            <a:r>
              <a:rPr dirty="0" sz="1950" spc="135" b="1">
                <a:solidFill>
                  <a:srgbClr val="0A0C0C"/>
                </a:solidFill>
                <a:latin typeface="Arial"/>
                <a:cs typeface="Arial"/>
              </a:rPr>
              <a:t>11111111</a:t>
            </a:r>
            <a:r>
              <a:rPr dirty="0" sz="1950" spc="-80" b="1">
                <a:solidFill>
                  <a:srgbClr val="0A0C0C"/>
                </a:solidFill>
                <a:latin typeface="Arial"/>
                <a:cs typeface="Arial"/>
              </a:rPr>
              <a:t> </a:t>
            </a:r>
            <a:r>
              <a:rPr dirty="0" sz="1950" spc="5" b="1">
                <a:solidFill>
                  <a:srgbClr val="0A0C0C"/>
                </a:solidFill>
                <a:latin typeface="Arial"/>
                <a:cs typeface="Arial"/>
              </a:rPr>
              <a:t>111</a:t>
            </a:r>
            <a:endParaRPr sz="1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3830" y="1549506"/>
            <a:ext cx="6557009" cy="384810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algn="just" marL="771525" indent="-238125">
              <a:lnSpc>
                <a:spcPct val="100000"/>
              </a:lnSpc>
              <a:spcBef>
                <a:spcPts val="800"/>
              </a:spcBef>
              <a:buChar char="•"/>
              <a:tabLst>
                <a:tab pos="772160" algn="l"/>
              </a:tabLst>
            </a:pPr>
            <a:r>
              <a:rPr dirty="0" sz="1150" spc="25">
                <a:solidFill>
                  <a:srgbClr val="0A0C0C"/>
                </a:solidFill>
                <a:latin typeface="Times New Roman"/>
                <a:cs typeface="Times New Roman"/>
              </a:rPr>
              <a:t>Ba vurulann </a:t>
            </a: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30/11/2024 </a:t>
            </a:r>
            <a:r>
              <a:rPr dirty="0" sz="1150" spc="-20">
                <a:solidFill>
                  <a:srgbClr val="0A0C0C"/>
                </a:solidFill>
                <a:latin typeface="Times New Roman"/>
                <a:cs typeface="Times New Roman"/>
              </a:rPr>
              <a:t>gilnil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mesai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bitimine </a:t>
            </a:r>
            <a:r>
              <a:rPr dirty="0" sz="1150" spc="-90">
                <a:solidFill>
                  <a:srgbClr val="0A0C0C"/>
                </a:solidFill>
                <a:latin typeface="Times New Roman"/>
                <a:cs typeface="Times New Roman"/>
              </a:rPr>
              <a:t>kad_ar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devam</a:t>
            </a:r>
            <a:r>
              <a:rPr dirty="0" sz="1150" spc="3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edecegi,</a:t>
            </a:r>
            <a:endParaRPr sz="1150">
              <a:latin typeface="Times New Roman"/>
              <a:cs typeface="Times New Roman"/>
            </a:endParaRPr>
          </a:p>
          <a:p>
            <a:pPr algn="just" marL="540385" marR="46355" indent="-9525">
              <a:lnSpc>
                <a:spcPct val="111000"/>
              </a:lnSpc>
              <a:spcBef>
                <a:spcPts val="550"/>
              </a:spcBef>
              <a:buChar char="•"/>
              <a:tabLst>
                <a:tab pos="768985" algn="l"/>
              </a:tabLst>
            </a:pP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Ba vuru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sahiplerinin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sisteme 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yilklemesi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ger</a:t>
            </a:r>
            <a:r>
              <a:rPr dirty="0" sz="1150" spc="10">
                <a:solidFill>
                  <a:srgbClr val="2F3331"/>
                </a:solidFill>
                <a:latin typeface="Times New Roman"/>
                <a:cs typeface="Times New Roman"/>
              </a:rPr>
              <a:t>e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k</a:t>
            </a:r>
            <a:r>
              <a:rPr dirty="0" sz="1150" spc="10">
                <a:solidFill>
                  <a:srgbClr val="2F3331"/>
                </a:solidFill>
                <a:latin typeface="Times New Roman"/>
                <a:cs typeface="Times New Roman"/>
              </a:rPr>
              <a:t>e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n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belgeleri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eksik 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veya hatah </a:t>
            </a: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yilklemesi 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durumunda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ilave talepler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e-posta veya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elden </a:t>
            </a:r>
            <a:r>
              <a:rPr dirty="0" sz="1150" spc="-55">
                <a:solidFill>
                  <a:srgbClr val="0A0C0C"/>
                </a:solidFill>
                <a:latin typeface="Times New Roman"/>
                <a:cs typeface="Times New Roman"/>
              </a:rPr>
              <a:t>(dil</a:t>
            </a:r>
            <a:r>
              <a:rPr dirty="0" sz="1150" spc="-55">
                <a:solidFill>
                  <a:srgbClr val="2F3331"/>
                </a:solidFill>
                <a:latin typeface="Times New Roman"/>
                <a:cs typeface="Times New Roman"/>
              </a:rPr>
              <a:t>e</a:t>
            </a:r>
            <a:r>
              <a:rPr dirty="0" sz="1150" spc="-55">
                <a:solidFill>
                  <a:srgbClr val="0A0C0C"/>
                </a:solidFill>
                <a:latin typeface="Times New Roman"/>
                <a:cs typeface="Times New Roman"/>
              </a:rPr>
              <a:t>k1ye, </a:t>
            </a:r>
            <a:r>
              <a:rPr dirty="0" sz="1150" spc="-40">
                <a:solidFill>
                  <a:srgbClr val="0A0C0C"/>
                </a:solidFill>
                <a:latin typeface="Times New Roman"/>
                <a:cs typeface="Times New Roman"/>
              </a:rPr>
              <a:t>yaz1,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vb.)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kabul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edilmeyecegi </a:t>
            </a:r>
            <a:r>
              <a:rPr dirty="0" sz="1150" spc="40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mevcut 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ba vurunun </a:t>
            </a:r>
            <a:r>
              <a:rPr dirty="0" sz="1150" spc="-10">
                <a:solidFill>
                  <a:srgbClr val="0A0C0C"/>
                </a:solidFill>
                <a:latin typeface="Times New Roman"/>
                <a:cs typeface="Times New Roman"/>
              </a:rPr>
              <a:t>iptal</a:t>
            </a:r>
            <a:r>
              <a:rPr dirty="0" sz="1150" spc="9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edilecegi,</a:t>
            </a:r>
            <a:endParaRPr sz="1150">
              <a:latin typeface="Times New Roman"/>
              <a:cs typeface="Times New Roman"/>
            </a:endParaRPr>
          </a:p>
          <a:p>
            <a:pPr algn="just" marL="522605" marR="39370" indent="-635">
              <a:lnSpc>
                <a:spcPct val="111300"/>
              </a:lnSpc>
              <a:spcBef>
                <a:spcPts val="615"/>
              </a:spcBef>
              <a:buChar char="•"/>
              <a:tabLst>
                <a:tab pos="757555" algn="l"/>
              </a:tabLst>
            </a:pP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Ba vuruya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konu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A0C0C"/>
                </a:solidFill>
                <a:latin typeface="Times New Roman"/>
                <a:cs typeface="Times New Roman"/>
              </a:rPr>
              <a:t>ilriiniin,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nih</a:t>
            </a:r>
            <a:r>
              <a:rPr dirty="0" sz="1150" spc="10">
                <a:solidFill>
                  <a:srgbClr val="2F3331"/>
                </a:solidFill>
                <a:latin typeface="Times New Roman"/>
                <a:cs typeface="Times New Roman"/>
              </a:rPr>
              <a:t>a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i </a:t>
            </a:r>
            <a:r>
              <a:rPr dirty="0" sz="1150">
                <a:solidFill>
                  <a:srgbClr val="2F3331"/>
                </a:solidFill>
                <a:latin typeface="Times New Roman"/>
                <a:cs typeface="Times New Roman"/>
              </a:rPr>
              <a:t>iirii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niin </a:t>
            </a:r>
            <a:r>
              <a:rPr dirty="0" sz="1150" spc="15">
                <a:solidFill>
                  <a:srgbClr val="2F3331"/>
                </a:solidFill>
                <a:latin typeface="Times New Roman"/>
                <a:cs typeface="Times New Roman"/>
              </a:rPr>
              <a:t>esas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fonksiyonuna/kullamm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amacma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ili </a:t>
            </a:r>
            <a:r>
              <a:rPr dirty="0" sz="1150" spc="30">
                <a:solidFill>
                  <a:srgbClr val="0A0C0C"/>
                </a:solidFill>
                <a:latin typeface="Times New Roman"/>
                <a:cs typeface="Times New Roman"/>
              </a:rPr>
              <a:t>kin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bir  </a:t>
            </a:r>
            <a:r>
              <a:rPr dirty="0" sz="1150" spc="25">
                <a:solidFill>
                  <a:srgbClr val="0A0C0C"/>
                </a:solidFill>
                <a:latin typeface="Times New Roman"/>
                <a:cs typeface="Times New Roman"/>
              </a:rPr>
              <a:t>bile eui </a:t>
            </a:r>
            <a:r>
              <a:rPr dirty="0" sz="1150" spc="-40">
                <a:solidFill>
                  <a:srgbClr val="0A0C0C"/>
                </a:solidFill>
                <a:latin typeface="Times New Roman"/>
                <a:cs typeface="Times New Roman"/>
              </a:rPr>
              <a:t>olmas1, </a:t>
            </a:r>
            <a:r>
              <a:rPr dirty="0" sz="1150" spc="5" b="1">
                <a:solidFill>
                  <a:srgbClr val="0A0C0C"/>
                </a:solidFill>
                <a:latin typeface="Times New Roman"/>
                <a:cs typeface="Times New Roman"/>
              </a:rPr>
              <a:t>nihai </a:t>
            </a:r>
            <a:r>
              <a:rPr dirty="0" sz="1150" b="1">
                <a:solidFill>
                  <a:srgbClr val="0A0C0C"/>
                </a:solidFill>
                <a:latin typeface="Times New Roman"/>
                <a:cs typeface="Times New Roman"/>
              </a:rPr>
              <a:t>iiriiniin </a:t>
            </a:r>
            <a:r>
              <a:rPr dirty="0" sz="1150" spc="15" b="1">
                <a:solidFill>
                  <a:srgbClr val="0A0C0C"/>
                </a:solidFill>
                <a:latin typeface="Times New Roman"/>
                <a:cs typeface="Times New Roman"/>
              </a:rPr>
              <a:t>uy</a:t>
            </a:r>
            <a:r>
              <a:rPr dirty="0" sz="1150" spc="15" b="1">
                <a:solidFill>
                  <a:srgbClr val="2F3331"/>
                </a:solidFill>
                <a:latin typeface="Times New Roman"/>
                <a:cs typeface="Times New Roman"/>
              </a:rPr>
              <a:t>guniuk </a:t>
            </a:r>
            <a:r>
              <a:rPr dirty="0" sz="1150" spc="35" b="1">
                <a:solidFill>
                  <a:srgbClr val="2F3331"/>
                </a:solidFill>
                <a:latin typeface="Times New Roman"/>
                <a:cs typeface="Times New Roman"/>
              </a:rPr>
              <a:t>degerl</a:t>
            </a:r>
            <a:r>
              <a:rPr dirty="0" sz="1150" spc="35" b="1">
                <a:solidFill>
                  <a:srgbClr val="0A0C0C"/>
                </a:solidFill>
                <a:latin typeface="Times New Roman"/>
                <a:cs typeface="Times New Roman"/>
              </a:rPr>
              <a:t>endirme </a:t>
            </a:r>
            <a:r>
              <a:rPr dirty="0" sz="1150" spc="5" b="1">
                <a:solidFill>
                  <a:srgbClr val="0A0C0C"/>
                </a:solidFill>
                <a:latin typeface="Times New Roman"/>
                <a:cs typeface="Times New Roman"/>
              </a:rPr>
              <a:t>prosediiriine </a:t>
            </a:r>
            <a:r>
              <a:rPr dirty="0" sz="1150" spc="10" b="1">
                <a:solidFill>
                  <a:srgbClr val="0A0C0C"/>
                </a:solidFill>
                <a:latin typeface="Times New Roman"/>
                <a:cs typeface="Times New Roman"/>
              </a:rPr>
              <a:t>esas </a:t>
            </a:r>
            <a:r>
              <a:rPr dirty="0" sz="1150" spc="20" b="1">
                <a:solidFill>
                  <a:srgbClr val="0A0C0C"/>
                </a:solidFill>
                <a:latin typeface="Times New Roman"/>
                <a:cs typeface="Times New Roman"/>
              </a:rPr>
              <a:t>bile </a:t>
            </a:r>
            <a:r>
              <a:rPr dirty="0" sz="1150" spc="25" b="1">
                <a:solidFill>
                  <a:srgbClr val="0A0C0C"/>
                </a:solidFill>
                <a:latin typeface="Times New Roman"/>
                <a:cs typeface="Times New Roman"/>
              </a:rPr>
              <a:t>eni </a:t>
            </a:r>
            <a:r>
              <a:rPr dirty="0" sz="1150" spc="5" b="1">
                <a:solidFill>
                  <a:srgbClr val="0A0C0C"/>
                </a:solidFill>
                <a:latin typeface="Times New Roman"/>
                <a:cs typeface="Times New Roman"/>
              </a:rPr>
              <a:t>olmayan 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nihai </a:t>
            </a:r>
            <a:r>
              <a:rPr dirty="0" sz="1150" spc="-25">
                <a:solidFill>
                  <a:srgbClr val="0A0C0C"/>
                </a:solidFill>
                <a:latin typeface="Times New Roman"/>
                <a:cs typeface="Times New Roman"/>
              </a:rPr>
              <a:t>iiriinii </a:t>
            </a:r>
            <a:r>
              <a:rPr dirty="0" sz="1150" spc="-30">
                <a:solidFill>
                  <a:srgbClr val="0A0C0C"/>
                </a:solidFill>
                <a:latin typeface="Times New Roman"/>
                <a:cs typeface="Times New Roman"/>
              </a:rPr>
              <a:t>tamamlay1c1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yan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iiriin/a</a:t>
            </a:r>
            <a:r>
              <a:rPr dirty="0" sz="1150" spc="5">
                <a:solidFill>
                  <a:srgbClr val="2F3331"/>
                </a:solidFill>
                <a:latin typeface="Times New Roman"/>
                <a:cs typeface="Times New Roman"/>
              </a:rPr>
              <a:t>k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sesu</a:t>
            </a:r>
            <a:r>
              <a:rPr dirty="0" sz="1150" spc="5">
                <a:solidFill>
                  <a:srgbClr val="2F3331"/>
                </a:solidFill>
                <a:latin typeface="Times New Roman"/>
                <a:cs typeface="Times New Roman"/>
              </a:rPr>
              <a:t>a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r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niteligi </a:t>
            </a:r>
            <a:r>
              <a:rPr dirty="0" sz="1150" spc="-15">
                <a:solidFill>
                  <a:srgbClr val="0A0C0C"/>
                </a:solidFill>
                <a:latin typeface="Times New Roman"/>
                <a:cs typeface="Times New Roman"/>
              </a:rPr>
              <a:t>ta 1yan </a:t>
            </a:r>
            <a:r>
              <a:rPr dirty="0" sz="1150" spc="-10">
                <a:solidFill>
                  <a:srgbClr val="0A0C0C"/>
                </a:solidFill>
                <a:latin typeface="Times New Roman"/>
                <a:cs typeface="Times New Roman"/>
              </a:rPr>
              <a:t>iiriinlere </a:t>
            </a: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muafiyeti 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diizenlenmeyecegi,</a:t>
            </a:r>
            <a:endParaRPr sz="1150">
              <a:latin typeface="Times New Roman"/>
              <a:cs typeface="Times New Roman"/>
            </a:endParaRPr>
          </a:p>
          <a:p>
            <a:pPr algn="just" marL="514984" marR="46355" indent="-4445">
              <a:lnSpc>
                <a:spcPct val="110200"/>
              </a:lnSpc>
              <a:spcBef>
                <a:spcPts val="700"/>
              </a:spcBef>
              <a:buChar char="•"/>
              <a:tabLst>
                <a:tab pos="744220" algn="l"/>
              </a:tabLst>
            </a:pP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Uretim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muafiyetine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konu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teknik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dilzenlemesine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uygun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olmayan/gilvensiz </a:t>
            </a: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iiriinlere 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ilave </a:t>
            </a:r>
            <a:r>
              <a:rPr dirty="0" sz="1150" spc="50">
                <a:solidFill>
                  <a:srgbClr val="0A0C0C"/>
                </a:solidFill>
                <a:latin typeface="Times New Roman"/>
                <a:cs typeface="Times New Roman"/>
              </a:rPr>
              <a:t>yaptmm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hiikiimlerinin</a:t>
            </a:r>
            <a:r>
              <a:rPr dirty="0" sz="1150" spc="7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yilriitiilecegi,</a:t>
            </a:r>
            <a:endParaRPr sz="1150">
              <a:latin typeface="Times New Roman"/>
              <a:cs typeface="Times New Roman"/>
            </a:endParaRPr>
          </a:p>
          <a:p>
            <a:pPr algn="just" marL="502920" marR="53975" indent="-4445">
              <a:lnSpc>
                <a:spcPct val="113500"/>
              </a:lnSpc>
              <a:spcBef>
                <a:spcPts val="585"/>
              </a:spcBef>
              <a:buChar char="•"/>
              <a:tabLst>
                <a:tab pos="734060" algn="l"/>
              </a:tabLst>
            </a:pPr>
            <a:r>
              <a:rPr dirty="0" sz="1100" spc="25">
                <a:solidFill>
                  <a:srgbClr val="0A0C0C"/>
                </a:solidFill>
                <a:latin typeface="Times New Roman"/>
                <a:cs typeface="Times New Roman"/>
              </a:rPr>
              <a:t>7223 </a:t>
            </a:r>
            <a:r>
              <a:rPr dirty="0" sz="1150" spc="-30">
                <a:solidFill>
                  <a:srgbClr val="0A0C0C"/>
                </a:solidFill>
                <a:latin typeface="Times New Roman"/>
                <a:cs typeface="Times New Roman"/>
              </a:rPr>
              <a:t>say1h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Kanun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kapsammda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idari </a:t>
            </a:r>
            <a:r>
              <a:rPr dirty="0" sz="1150" spc="25">
                <a:solidFill>
                  <a:srgbClr val="0A0C0C"/>
                </a:solidFill>
                <a:latin typeface="Times New Roman"/>
                <a:cs typeface="Times New Roman"/>
              </a:rPr>
              <a:t>yaptmm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uygulanan sanayicilerin,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idari </a:t>
            </a:r>
            <a:r>
              <a:rPr dirty="0" sz="1150" spc="35">
                <a:solidFill>
                  <a:srgbClr val="0A0C0C"/>
                </a:solidFill>
                <a:latin typeface="Times New Roman"/>
                <a:cs typeface="Times New Roman"/>
              </a:rPr>
              <a:t>yaptmma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konu  yiikiimliiliiklerini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yerine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getirene kadar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muafiyetten</a:t>
            </a:r>
            <a:r>
              <a:rPr dirty="0" sz="1150" spc="4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yararlanamayacaklan,</a:t>
            </a:r>
            <a:endParaRPr sz="1150">
              <a:latin typeface="Times New Roman"/>
              <a:cs typeface="Times New Roman"/>
            </a:endParaRPr>
          </a:p>
          <a:p>
            <a:pPr algn="just" marL="481965" marR="46355" indent="6985">
              <a:lnSpc>
                <a:spcPct val="109300"/>
              </a:lnSpc>
              <a:spcBef>
                <a:spcPts val="620"/>
              </a:spcBef>
              <a:buChar char="•"/>
              <a:tabLst>
                <a:tab pos="721995" algn="l"/>
              </a:tabLst>
            </a:pPr>
            <a:r>
              <a:rPr dirty="0" sz="1150" spc="30">
                <a:solidFill>
                  <a:srgbClr val="0A0C0C"/>
                </a:solidFill>
                <a:latin typeface="Times New Roman"/>
                <a:cs typeface="Times New Roman"/>
              </a:rPr>
              <a:t>Finnalann,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0">
                <a:solidFill>
                  <a:srgbClr val="0A0C0C"/>
                </a:solidFill>
                <a:latin typeface="Times New Roman"/>
                <a:cs typeface="Times New Roman"/>
              </a:rPr>
              <a:t>yaz1s1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kullanarak</a:t>
            </a:r>
            <a:r>
              <a:rPr dirty="0" sz="1150" spc="29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ithal ettigi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iirilnlerin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dogrudan 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piyasaya </a:t>
            </a:r>
            <a:r>
              <a:rPr dirty="0" sz="1150" spc="30">
                <a:solidFill>
                  <a:srgbClr val="0A0C0C"/>
                </a:solidFill>
                <a:latin typeface="Times New Roman"/>
                <a:cs typeface="Times New Roman"/>
              </a:rPr>
              <a:t>arz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edildiginin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tespit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edilmesi halinde firmanm bir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daha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girdisi maufiyetinden 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yararlanamayacag1</a:t>
            </a: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400"/>
              </a:spcBef>
            </a:pPr>
            <a:r>
              <a:rPr dirty="0" sz="1150" spc="35">
                <a:solidFill>
                  <a:srgbClr val="0A0C0C"/>
                </a:solidFill>
                <a:latin typeface="Times New Roman"/>
                <a:cs typeface="Times New Roman"/>
              </a:rPr>
              <a:t>hususlanna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dikkat </a:t>
            </a:r>
            <a:r>
              <a:rPr dirty="0" sz="1150" spc="25">
                <a:solidFill>
                  <a:srgbClr val="0A0C0C"/>
                </a:solidFill>
                <a:latin typeface="Times New Roman"/>
                <a:cs typeface="Times New Roman"/>
              </a:rPr>
              <a:t>ederek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gerekli hassasiye</a:t>
            </a:r>
            <a:r>
              <a:rPr dirty="0" sz="1150" spc="15">
                <a:solidFill>
                  <a:srgbClr val="2F3331"/>
                </a:solidFill>
                <a:latin typeface="Times New Roman"/>
                <a:cs typeface="Times New Roman"/>
              </a:rPr>
              <a:t>t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i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go</a:t>
            </a:r>
            <a:r>
              <a:rPr dirty="0" sz="1150" spc="10">
                <a:solidFill>
                  <a:srgbClr val="2F3331"/>
                </a:solidFill>
                <a:latin typeface="Times New Roman"/>
                <a:cs typeface="Times New Roman"/>
              </a:rPr>
              <a:t>s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t</a:t>
            </a:r>
            <a:r>
              <a:rPr dirty="0" sz="1150" spc="10">
                <a:solidFill>
                  <a:srgbClr val="2F3331"/>
                </a:solidFill>
                <a:latin typeface="Times New Roman"/>
                <a:cs typeface="Times New Roman"/>
              </a:rPr>
              <a:t>e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rmes</a:t>
            </a:r>
            <a:r>
              <a:rPr dirty="0" sz="1150" spc="10">
                <a:solidFill>
                  <a:srgbClr val="2F3331"/>
                </a:solidFill>
                <a:latin typeface="Times New Roman"/>
                <a:cs typeface="Times New Roman"/>
              </a:rPr>
              <a:t>i</a:t>
            </a:r>
            <a:r>
              <a:rPr dirty="0" sz="1150" spc="155">
                <a:solidFill>
                  <a:srgbClr val="2F3331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g</a:t>
            </a:r>
            <a:r>
              <a:rPr dirty="0" sz="1150" spc="15">
                <a:solidFill>
                  <a:srgbClr val="2F3331"/>
                </a:solidFill>
                <a:latin typeface="Times New Roman"/>
                <a:cs typeface="Times New Roman"/>
              </a:rPr>
              <a:t>e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rekm</a:t>
            </a:r>
            <a:r>
              <a:rPr dirty="0" sz="1150" spc="15">
                <a:solidFill>
                  <a:srgbClr val="2F3331"/>
                </a:solidFill>
                <a:latin typeface="Times New Roman"/>
                <a:cs typeface="Times New Roman"/>
              </a:rPr>
              <a:t>e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ktedir.</a:t>
            </a:r>
            <a:endParaRPr sz="1150">
              <a:latin typeface="Times New Roman"/>
              <a:cs typeface="Times New Roman"/>
            </a:endParaRPr>
          </a:p>
          <a:p>
            <a:pPr algn="just" marL="455295">
              <a:lnSpc>
                <a:spcPct val="100000"/>
              </a:lnSpc>
              <a:spcBef>
                <a:spcPts val="350"/>
              </a:spcBef>
            </a:pPr>
            <a:r>
              <a:rPr dirty="0" sz="1150" spc="45">
                <a:solidFill>
                  <a:srgbClr val="0A0C0C"/>
                </a:solidFill>
                <a:latin typeface="Times New Roman"/>
                <a:cs typeface="Times New Roman"/>
              </a:rPr>
              <a:t>Ayn </a:t>
            </a:r>
            <a:r>
              <a:rPr dirty="0" sz="1150" spc="-65">
                <a:solidFill>
                  <a:srgbClr val="0A0C0C"/>
                </a:solidFill>
                <a:latin typeface="Times New Roman"/>
                <a:cs typeface="Times New Roman"/>
              </a:rPr>
              <a:t>a.,</a:t>
            </a:r>
            <a:r>
              <a:rPr dirty="0" sz="1150" spc="-65">
                <a:solidFill>
                  <a:srgbClr val="ACAAAA"/>
                </a:solidFill>
                <a:latin typeface="Times New Roman"/>
                <a:cs typeface="Times New Roman"/>
              </a:rPr>
              <a:t>.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iire!im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">
                <a:solidFill>
                  <a:srgbClr val="ACAAAA"/>
                </a:solidFill>
                <a:latin typeface="Times New Roman"/>
                <a:cs typeface="Times New Roman"/>
              </a:rPr>
              <a:t>.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rmiafiyetine </a:t>
            </a:r>
            <a:r>
              <a:rPr dirty="0" sz="1150" spc="-60">
                <a:solidFill>
                  <a:srgbClr val="0A0C0C"/>
                </a:solidFill>
                <a:latin typeface="Times New Roman"/>
                <a:cs typeface="Times New Roman"/>
              </a:rPr>
              <a:t>koi:iu </a:t>
            </a:r>
            <a:r>
              <a:rPr dirty="0" sz="1150" spc="-55">
                <a:solidFill>
                  <a:srgbClr val="0A0C0C"/>
                </a:solidFill>
                <a:latin typeface="Times New Roman"/>
                <a:cs typeface="Times New Roman"/>
              </a:rPr>
              <a:t>o_lmay</a:t>
            </a:r>
            <a:r>
              <a:rPr dirty="0" sz="1150" spc="-55">
                <a:solidFill>
                  <a:srgbClr val="2F3331"/>
                </a:solidFill>
                <a:latin typeface="Times New Roman"/>
                <a:cs typeface="Times New Roman"/>
              </a:rPr>
              <a:t>a</a:t>
            </a:r>
            <a:r>
              <a:rPr dirty="0" sz="1150" spc="-55">
                <a:solidFill>
                  <a:srgbClr val="0A0C0C"/>
                </a:solidFill>
                <a:latin typeface="Times New Roman"/>
                <a:cs typeface="Times New Roman"/>
              </a:rPr>
              <a:t>n </a:t>
            </a:r>
            <a:r>
              <a:rPr dirty="0" sz="1150" spc="-20">
                <a:solidFill>
                  <a:srgbClr val="0A0C0C"/>
                </a:solidFill>
                <a:latin typeface="Times New Roman"/>
                <a:cs typeface="Times New Roman"/>
              </a:rPr>
              <a:t>iiriinlerin</a:t>
            </a:r>
            <a:r>
              <a:rPr dirty="0" sz="1150" spc="-20">
                <a:solidFill>
                  <a:srgbClr val="979E9C"/>
                </a:solidFill>
                <a:latin typeface="Times New Roman"/>
                <a:cs typeface="Times New Roman"/>
              </a:rPr>
              <a:t>_</a:t>
            </a:r>
            <a:r>
              <a:rPr dirty="0" sz="1150" spc="-20">
                <a:solidFill>
                  <a:srgbClr val="0A0C0C"/>
                </a:solidFill>
                <a:latin typeface="Times New Roman"/>
                <a:cs typeface="Times New Roman"/>
              </a:rPr>
              <a:t>i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lgili </a:t>
            </a:r>
            <a:r>
              <a:rPr dirty="0" sz="1150" spc="-35">
                <a:solidFill>
                  <a:srgbClr val="BDC8C4"/>
                </a:solidFill>
                <a:latin typeface="Times New Roman"/>
                <a:cs typeface="Times New Roman"/>
              </a:rPr>
              <a:t>_</a:t>
            </a:r>
            <a:r>
              <a:rPr dirty="0" sz="1150" spc="-35">
                <a:solidFill>
                  <a:srgbClr val="0A0C0C"/>
                </a:solidFill>
                <a:latin typeface="Times New Roman"/>
                <a:cs typeface="Times New Roman"/>
              </a:rPr>
              <a:t>diger </a:t>
            </a:r>
            <a:r>
              <a:rPr dirty="0" sz="1150" spc="-15">
                <a:solidFill>
                  <a:srgbClr val="0A0C0C"/>
                </a:solidFill>
                <a:latin typeface="Times New Roman"/>
                <a:cs typeface="Times New Roman"/>
              </a:rPr>
              <a:t>meti..me_vzuat</a:t>
            </a:r>
            <a:r>
              <a:rPr dirty="0" sz="1150" spc="-4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hiikiimleri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5571" y="5383908"/>
            <a:ext cx="63690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0">
                <a:solidFill>
                  <a:srgbClr val="0A0C0C"/>
                </a:solidFill>
                <a:latin typeface="Times New Roman"/>
                <a:cs typeface="Times New Roman"/>
              </a:rPr>
              <a:t>bir</a:t>
            </a:r>
            <a:r>
              <a:rPr dirty="0" sz="1150" spc="16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engel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821" y="5372125"/>
            <a:ext cx="5823585" cy="614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940" marR="5080" indent="-15875">
              <a:lnSpc>
                <a:spcPct val="106800"/>
              </a:lnSpc>
              <a:spcBef>
                <a:spcPts val="100"/>
              </a:spcBef>
            </a:pPr>
            <a:r>
              <a:rPr dirty="0" sz="1150" spc="65">
                <a:solidFill>
                  <a:srgbClr val="0A0C0C"/>
                </a:solidFill>
                <a:latin typeface="Times New Roman"/>
                <a:cs typeface="Times New Roman"/>
              </a:rPr>
              <a:t>uyannca </a:t>
            </a:r>
            <a:r>
              <a:rPr dirty="0" sz="1150" spc="-15">
                <a:solidFill>
                  <a:srgbClr val="0A0C0C"/>
                </a:solidFill>
                <a:latin typeface="Times New Roman"/>
                <a:cs typeface="Times New Roman"/>
              </a:rPr>
              <a:t>ith.alat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siirecine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tabi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olarak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ithalatmm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ger9ekle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tirilmesinin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oniinde </a:t>
            </a:r>
            <a:r>
              <a:rPr dirty="0" sz="1150" spc="30">
                <a:solidFill>
                  <a:srgbClr val="0A0C0C"/>
                </a:solidFill>
                <a:latin typeface="Times New Roman"/>
                <a:cs typeface="Times New Roman"/>
              </a:rPr>
              <a:t>herhangi  </a:t>
            </a:r>
            <a:r>
              <a:rPr dirty="0" sz="1150" spc="35">
                <a:solidFill>
                  <a:srgbClr val="0A0C0C"/>
                </a:solidFill>
                <a:latin typeface="Times New Roman"/>
                <a:cs typeface="Times New Roman"/>
              </a:rPr>
              <a:t>bulunmamaktadrr.</a:t>
            </a:r>
            <a:endParaRPr sz="1150">
              <a:latin typeface="Times New Roman"/>
              <a:cs typeface="Times New Roman"/>
            </a:endParaRPr>
          </a:p>
          <a:p>
            <a:pPr marL="512445">
              <a:lnSpc>
                <a:spcPct val="100000"/>
              </a:lnSpc>
              <a:spcBef>
                <a:spcPts val="300"/>
              </a:spcBef>
            </a:pP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Bilgilerini </a:t>
            </a:r>
            <a:r>
              <a:rPr dirty="0" sz="1150" spc="50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geregini rica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ederim.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612" y="6197836"/>
            <a:ext cx="5842635" cy="1255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4497070" marR="5080">
              <a:lnSpc>
                <a:spcPct val="111900"/>
              </a:lnSpc>
              <a:spcBef>
                <a:spcPts val="100"/>
              </a:spcBef>
            </a:pP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Mehmet </a:t>
            </a:r>
            <a:r>
              <a:rPr dirty="0" sz="1150" spc="30">
                <a:solidFill>
                  <a:srgbClr val="0A0C0C"/>
                </a:solidFill>
                <a:latin typeface="Times New Roman"/>
                <a:cs typeface="Times New Roman"/>
              </a:rPr>
              <a:t>BOZDEMiR  </a:t>
            </a:r>
            <a:r>
              <a:rPr dirty="0" sz="1150" spc="55">
                <a:solidFill>
                  <a:srgbClr val="0A0C0C"/>
                </a:solidFill>
                <a:latin typeface="Times New Roman"/>
                <a:cs typeface="Times New Roman"/>
              </a:rPr>
              <a:t>Bakana.</a:t>
            </a:r>
            <a:endParaRPr sz="1150">
              <a:latin typeface="Times New Roman"/>
              <a:cs typeface="Times New Roman"/>
            </a:endParaRPr>
          </a:p>
          <a:p>
            <a:pPr algn="ctr" marL="4526280">
              <a:lnSpc>
                <a:spcPct val="100000"/>
              </a:lnSpc>
              <a:spcBef>
                <a:spcPts val="185"/>
              </a:spcBef>
            </a:pP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Genel</a:t>
            </a: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 Miidiir</a:t>
            </a:r>
            <a:endParaRPr sz="115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395"/>
              </a:spcBef>
            </a:pPr>
            <a:r>
              <a:rPr dirty="0" sz="1150" spc="45">
                <a:solidFill>
                  <a:srgbClr val="0A0C0C"/>
                </a:solidFill>
                <a:latin typeface="Times New Roman"/>
                <a:cs typeface="Times New Roman"/>
              </a:rPr>
              <a:t>Ek:</a:t>
            </a:r>
            <a:endParaRPr sz="1150">
              <a:latin typeface="Times New Roman"/>
              <a:cs typeface="Times New Roman"/>
            </a:endParaRPr>
          </a:p>
          <a:p>
            <a:pPr marL="224154" indent="-203200">
              <a:lnSpc>
                <a:spcPct val="100000"/>
              </a:lnSpc>
              <a:spcBef>
                <a:spcPts val="120"/>
              </a:spcBef>
              <a:buSzPct val="91304"/>
              <a:buFont typeface="Arial"/>
              <a:buAutoNum type="arabicPlain"/>
              <a:tabLst>
                <a:tab pos="224790" algn="l"/>
              </a:tabLst>
            </a:pPr>
            <a:r>
              <a:rPr dirty="0" sz="1150" spc="45">
                <a:solidFill>
                  <a:srgbClr val="0A0C0C"/>
                </a:solidFill>
                <a:latin typeface="Times New Roman"/>
                <a:cs typeface="Times New Roman"/>
              </a:rPr>
              <a:t>CE </a:t>
            </a:r>
            <a:r>
              <a:rPr dirty="0" sz="1150" spc="35">
                <a:solidFill>
                  <a:srgbClr val="0A0C0C"/>
                </a:solidFill>
                <a:latin typeface="Times New Roman"/>
                <a:cs typeface="Times New Roman"/>
              </a:rPr>
              <a:t>i </a:t>
            </a:r>
            <a:r>
              <a:rPr dirty="0" sz="1150" spc="45">
                <a:solidFill>
                  <a:srgbClr val="0A0C0C"/>
                </a:solidFill>
                <a:latin typeface="Times New Roman"/>
                <a:cs typeface="Times New Roman"/>
              </a:rPr>
              <a:t>areti </a:t>
            </a:r>
            <a:r>
              <a:rPr dirty="0" sz="1150" spc="70">
                <a:solidFill>
                  <a:srgbClr val="0A0C0C"/>
                </a:solidFill>
                <a:latin typeface="Times New Roman"/>
                <a:cs typeface="Times New Roman"/>
              </a:rPr>
              <a:t>T </a:t>
            </a:r>
            <a:r>
              <a:rPr dirty="0" sz="1150" spc="60">
                <a:solidFill>
                  <a:srgbClr val="0A0C0C"/>
                </a:solidFill>
                <a:latin typeface="Times New Roman"/>
                <a:cs typeface="Times New Roman"/>
              </a:rPr>
              <a:t>1mas1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Gereken </a:t>
            </a:r>
            <a:r>
              <a:rPr dirty="0" sz="1150" spc="-45">
                <a:solidFill>
                  <a:srgbClr val="0A0C0C"/>
                </a:solidFill>
                <a:latin typeface="Times New Roman"/>
                <a:cs typeface="Times New Roman"/>
              </a:rPr>
              <a:t>Baz1 </a:t>
            </a:r>
            <a:r>
              <a:rPr dirty="0" sz="1150" spc="-10">
                <a:solidFill>
                  <a:srgbClr val="0A0C0C"/>
                </a:solidFill>
                <a:latin typeface="Times New Roman"/>
                <a:cs typeface="Times New Roman"/>
              </a:rPr>
              <a:t>Uriinlerin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ithalat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Tebligine </a:t>
            </a:r>
            <a:r>
              <a:rPr dirty="0" sz="1150" spc="35">
                <a:solidFill>
                  <a:srgbClr val="0A0C0C"/>
                </a:solidFill>
                <a:latin typeface="Times New Roman"/>
                <a:cs typeface="Times New Roman"/>
              </a:rPr>
              <a:t>ili </a:t>
            </a:r>
            <a:r>
              <a:rPr dirty="0" sz="1150" spc="55">
                <a:solidFill>
                  <a:srgbClr val="0A0C0C"/>
                </a:solidFill>
                <a:latin typeface="Times New Roman"/>
                <a:cs typeface="Times New Roman"/>
              </a:rPr>
              <a:t>kin</a:t>
            </a:r>
            <a:r>
              <a:rPr dirty="0" sz="1150" spc="12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Genelge</a:t>
            </a:r>
            <a:endParaRPr sz="1150">
              <a:latin typeface="Times New Roman"/>
              <a:cs typeface="Times New Roman"/>
            </a:endParaRPr>
          </a:p>
          <a:p>
            <a:pPr marL="179070" indent="-167005">
              <a:lnSpc>
                <a:spcPct val="100000"/>
              </a:lnSpc>
              <a:spcBef>
                <a:spcPts val="375"/>
              </a:spcBef>
              <a:buSzPct val="104545"/>
              <a:buFont typeface="Times New Roman"/>
              <a:buAutoNum type="arabicPlain"/>
              <a:tabLst>
                <a:tab pos="179705" algn="l"/>
              </a:tabLst>
            </a:pPr>
            <a:r>
              <a:rPr dirty="0" sz="1100" spc="-50">
                <a:solidFill>
                  <a:srgbClr val="0A0C0C"/>
                </a:solidFill>
                <a:latin typeface="Arial"/>
                <a:cs typeface="Arial"/>
              </a:rPr>
              <a:t>A.ray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Paryalannm ithalat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Tebligine </a:t>
            </a:r>
            <a:r>
              <a:rPr dirty="0" sz="1150" spc="25">
                <a:solidFill>
                  <a:srgbClr val="0A0C0C"/>
                </a:solidFill>
                <a:latin typeface="Times New Roman"/>
                <a:cs typeface="Times New Roman"/>
              </a:rPr>
              <a:t>ili </a:t>
            </a:r>
            <a:r>
              <a:rPr dirty="0" sz="1150" spc="45">
                <a:solidFill>
                  <a:srgbClr val="0A0C0C"/>
                </a:solidFill>
                <a:latin typeface="Times New Roman"/>
                <a:cs typeface="Times New Roman"/>
              </a:rPr>
              <a:t>kin</a:t>
            </a:r>
            <a:r>
              <a:rPr dirty="0" sz="1150" spc="4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Genelge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754" y="7685897"/>
            <a:ext cx="2574290" cy="141859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260"/>
              </a:spcBef>
            </a:pP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Dagitim: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150" spc="30">
                <a:solidFill>
                  <a:srgbClr val="0A0C0C"/>
                </a:solidFill>
                <a:latin typeface="Times New Roman"/>
                <a:cs typeface="Times New Roman"/>
              </a:rPr>
              <a:t>TOBB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Tiirkiye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Odalar </a:t>
            </a:r>
            <a:r>
              <a:rPr dirty="0" sz="1150" spc="30">
                <a:solidFill>
                  <a:srgbClr val="0A0C0C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Borsalar</a:t>
            </a: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Birligi</a:t>
            </a:r>
            <a:endParaRPr sz="1150">
              <a:latin typeface="Times New Roman"/>
              <a:cs typeface="Times New Roman"/>
            </a:endParaRPr>
          </a:p>
          <a:p>
            <a:pPr marL="12700" marR="242570" indent="2540">
              <a:lnSpc>
                <a:spcPct val="113999"/>
              </a:lnSpc>
              <a:spcBef>
                <a:spcPts val="20"/>
              </a:spcBef>
            </a:pP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istanbul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Giimriik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Mii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avirleri Demegi  Ankara </a:t>
            </a:r>
            <a:r>
              <a:rPr dirty="0" sz="1150" spc="-5">
                <a:solidFill>
                  <a:srgbClr val="0A0C0C"/>
                </a:solidFill>
                <a:latin typeface="Times New Roman"/>
                <a:cs typeface="Times New Roman"/>
              </a:rPr>
              <a:t>Giimriik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Mii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avirleri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Demegi  </a:t>
            </a:r>
            <a:r>
              <a:rPr dirty="0" sz="1150" spc="30">
                <a:solidFill>
                  <a:srgbClr val="0A0C0C"/>
                </a:solidFill>
                <a:latin typeface="Times New Roman"/>
                <a:cs typeface="Times New Roman"/>
              </a:rPr>
              <a:t>izmir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Giimriik </a:t>
            </a:r>
            <a:r>
              <a:rPr dirty="0" sz="1150" spc="20">
                <a:solidFill>
                  <a:srgbClr val="0A0C0C"/>
                </a:solidFill>
                <a:latin typeface="Times New Roman"/>
                <a:cs typeface="Times New Roman"/>
              </a:rPr>
              <a:t>Mii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avirleri Demegi 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Bursa </a:t>
            </a:r>
            <a:r>
              <a:rPr dirty="0" sz="1150" spc="-10">
                <a:solidFill>
                  <a:srgbClr val="0A0C0C"/>
                </a:solidFill>
                <a:latin typeface="Times New Roman"/>
                <a:cs typeface="Times New Roman"/>
              </a:rPr>
              <a:t>Giimriik </a:t>
            </a:r>
            <a:r>
              <a:rPr dirty="0" sz="1150" spc="15">
                <a:solidFill>
                  <a:srgbClr val="0A0C0C"/>
                </a:solidFill>
                <a:latin typeface="Times New Roman"/>
                <a:cs typeface="Times New Roman"/>
              </a:rPr>
              <a:t>Mii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avirleri Demegi  </a:t>
            </a:r>
            <a:r>
              <a:rPr dirty="0" sz="1150">
                <a:solidFill>
                  <a:srgbClr val="0A0C0C"/>
                </a:solidFill>
                <a:latin typeface="Times New Roman"/>
                <a:cs typeface="Times New Roman"/>
              </a:rPr>
              <a:t>Mersin </a:t>
            </a:r>
            <a:r>
              <a:rPr dirty="0" sz="1150" spc="-10">
                <a:solidFill>
                  <a:srgbClr val="0A0C0C"/>
                </a:solidFill>
                <a:latin typeface="Times New Roman"/>
                <a:cs typeface="Times New Roman"/>
              </a:rPr>
              <a:t>Giimriik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Mii </a:t>
            </a:r>
            <a:r>
              <a:rPr dirty="0" sz="1150" spc="5">
                <a:solidFill>
                  <a:srgbClr val="0A0C0C"/>
                </a:solidFill>
                <a:latin typeface="Times New Roman"/>
                <a:cs typeface="Times New Roman"/>
              </a:rPr>
              <a:t>avirleri</a:t>
            </a:r>
            <a:r>
              <a:rPr dirty="0" sz="1150" spc="9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C0C"/>
                </a:solidFill>
                <a:latin typeface="Times New Roman"/>
                <a:cs typeface="Times New Roman"/>
              </a:rPr>
              <a:t>Demegi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81353" y="9469639"/>
            <a:ext cx="262636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14">
                <a:solidFill>
                  <a:srgbClr val="380C0E"/>
                </a:solidFill>
                <a:latin typeface="Arial"/>
                <a:cs typeface="Arial"/>
              </a:rPr>
              <a:t>nu </a:t>
            </a:r>
            <a:r>
              <a:rPr dirty="0" sz="1000" spc="-10">
                <a:solidFill>
                  <a:srgbClr val="380C0E"/>
                </a:solidFill>
                <a:latin typeface="Times New Roman"/>
                <a:cs typeface="Times New Roman"/>
              </a:rPr>
              <a:t>b</a:t>
            </a:r>
            <a:r>
              <a:rPr dirty="0" sz="1000" spc="-10">
                <a:solidFill>
                  <a:srgbClr val="672323"/>
                </a:solidFill>
                <a:latin typeface="Times New Roman"/>
                <a:cs typeface="Times New Roman"/>
              </a:rPr>
              <a:t>e</a:t>
            </a:r>
            <a:r>
              <a:rPr dirty="0" sz="1000" spc="-10">
                <a:solidFill>
                  <a:srgbClr val="380C0E"/>
                </a:solidFill>
                <a:latin typeface="Times New Roman"/>
                <a:cs typeface="Times New Roman"/>
              </a:rPr>
              <a:t>i</a:t>
            </a:r>
            <a:r>
              <a:rPr dirty="0" sz="1000" spc="-10">
                <a:solidFill>
                  <a:srgbClr val="520F0F"/>
                </a:solidFill>
                <a:latin typeface="Times New Roman"/>
                <a:cs typeface="Times New Roman"/>
              </a:rPr>
              <a:t>ge </a:t>
            </a:r>
            <a:r>
              <a:rPr dirty="0" sz="1000" spc="-80">
                <a:solidFill>
                  <a:srgbClr val="520F0F"/>
                </a:solidFill>
                <a:latin typeface="Times New Roman"/>
                <a:cs typeface="Times New Roman"/>
              </a:rPr>
              <a:t>g</a:t>
            </a:r>
            <a:r>
              <a:rPr dirty="0" sz="1000" spc="-80">
                <a:solidFill>
                  <a:srgbClr val="380C0E"/>
                </a:solidFill>
                <a:latin typeface="Times New Roman"/>
                <a:cs typeface="Times New Roman"/>
              </a:rPr>
              <a:t>ti</a:t>
            </a:r>
            <a:r>
              <a:rPr dirty="0" sz="1000" spc="-80">
                <a:solidFill>
                  <a:srgbClr val="520F0F"/>
                </a:solidFill>
                <a:latin typeface="Times New Roman"/>
                <a:cs typeface="Times New Roman"/>
              </a:rPr>
              <a:t>ve</a:t>
            </a:r>
            <a:r>
              <a:rPr dirty="0" sz="1000" spc="-80">
                <a:solidFill>
                  <a:srgbClr val="380C0E"/>
                </a:solidFill>
                <a:latin typeface="Times New Roman"/>
                <a:cs typeface="Times New Roman"/>
              </a:rPr>
              <a:t>11li </a:t>
            </a:r>
            <a:r>
              <a:rPr dirty="0" sz="1000" spc="-25">
                <a:solidFill>
                  <a:srgbClr val="672323"/>
                </a:solidFill>
                <a:latin typeface="Times New Roman"/>
                <a:cs typeface="Times New Roman"/>
              </a:rPr>
              <a:t>e</a:t>
            </a:r>
            <a:r>
              <a:rPr dirty="0" sz="1000" spc="-25">
                <a:solidFill>
                  <a:srgbClr val="380C0E"/>
                </a:solidFill>
                <a:latin typeface="Times New Roman"/>
                <a:cs typeface="Times New Roman"/>
              </a:rPr>
              <a:t>lc</a:t>
            </a:r>
            <a:r>
              <a:rPr dirty="0" sz="1000" spc="-25">
                <a:solidFill>
                  <a:srgbClr val="520F0F"/>
                </a:solidFill>
                <a:latin typeface="Times New Roman"/>
                <a:cs typeface="Times New Roman"/>
              </a:rPr>
              <a:t>k </a:t>
            </a:r>
            <a:r>
              <a:rPr dirty="0" sz="1000" spc="-95">
                <a:solidFill>
                  <a:srgbClr val="380C0E"/>
                </a:solidFill>
                <a:latin typeface="Times New Roman"/>
                <a:cs typeface="Times New Roman"/>
              </a:rPr>
              <a:t>t </a:t>
            </a:r>
            <a:r>
              <a:rPr dirty="0" sz="1000" spc="-25">
                <a:solidFill>
                  <a:srgbClr val="380C0E"/>
                </a:solidFill>
                <a:latin typeface="Times New Roman"/>
                <a:cs typeface="Times New Roman"/>
              </a:rPr>
              <a:t>roni</a:t>
            </a:r>
            <a:r>
              <a:rPr dirty="0" sz="1000" spc="-25">
                <a:solidFill>
                  <a:srgbClr val="520F0F"/>
                </a:solidFill>
                <a:latin typeface="Times New Roman"/>
                <a:cs typeface="Times New Roman"/>
              </a:rPr>
              <a:t>k </a:t>
            </a:r>
            <a:r>
              <a:rPr dirty="0" sz="1000" spc="-105">
                <a:solidFill>
                  <a:srgbClr val="380C0E"/>
                </a:solidFill>
                <a:latin typeface="Times New Roman"/>
                <a:cs typeface="Times New Roman"/>
              </a:rPr>
              <a:t>im </a:t>
            </a:r>
            <a:r>
              <a:rPr dirty="0" sz="1000" spc="-35">
                <a:solidFill>
                  <a:srgbClr val="672323"/>
                </a:solidFill>
                <a:latin typeface="Times New Roman"/>
                <a:cs typeface="Times New Roman"/>
              </a:rPr>
              <a:t>z</a:t>
            </a:r>
            <a:r>
              <a:rPr dirty="0" sz="1000" spc="-35">
                <a:solidFill>
                  <a:srgbClr val="380C0E"/>
                </a:solidFill>
                <a:latin typeface="Times New Roman"/>
                <a:cs typeface="Times New Roman"/>
              </a:rPr>
              <a:t>a </a:t>
            </a:r>
            <a:r>
              <a:rPr dirty="0" sz="1000" spc="-10">
                <a:solidFill>
                  <a:srgbClr val="380C0E"/>
                </a:solidFill>
                <a:latin typeface="Times New Roman"/>
                <a:cs typeface="Times New Roman"/>
              </a:rPr>
              <a:t>il</a:t>
            </a:r>
            <a:r>
              <a:rPr dirty="0" sz="1000" spc="-10">
                <a:solidFill>
                  <a:srgbClr val="672323"/>
                </a:solidFill>
                <a:latin typeface="Times New Roman"/>
                <a:cs typeface="Times New Roman"/>
              </a:rPr>
              <a:t>e </a:t>
            </a:r>
            <a:r>
              <a:rPr dirty="0" sz="1000" spc="-105">
                <a:solidFill>
                  <a:srgbClr val="380C0E"/>
                </a:solidFill>
                <a:latin typeface="Times New Roman"/>
                <a:cs typeface="Times New Roman"/>
              </a:rPr>
              <a:t>im </a:t>
            </a:r>
            <a:r>
              <a:rPr dirty="0" sz="1000" spc="-60">
                <a:solidFill>
                  <a:srgbClr val="672323"/>
                </a:solidFill>
                <a:latin typeface="Times New Roman"/>
                <a:cs typeface="Times New Roman"/>
              </a:rPr>
              <a:t>z</a:t>
            </a:r>
            <a:r>
              <a:rPr dirty="0" sz="1000" spc="-60">
                <a:solidFill>
                  <a:srgbClr val="380C0E"/>
                </a:solidFill>
                <a:latin typeface="Times New Roman"/>
                <a:cs typeface="Times New Roman"/>
              </a:rPr>
              <a:t>aln </a:t>
            </a:r>
            <a:r>
              <a:rPr dirty="0" sz="1000" spc="-55">
                <a:solidFill>
                  <a:srgbClr val="380C0E"/>
                </a:solidFill>
                <a:latin typeface="Times New Roman"/>
                <a:cs typeface="Times New Roman"/>
              </a:rPr>
              <a:t>nnu </a:t>
            </a:r>
            <a:r>
              <a:rPr dirty="0" sz="1000" spc="-95">
                <a:solidFill>
                  <a:srgbClr val="380C0E"/>
                </a:solidFill>
                <a:latin typeface="Times New Roman"/>
                <a:cs typeface="Times New Roman"/>
              </a:rPr>
              <a:t>tt</a:t>
            </a:r>
            <a:r>
              <a:rPr dirty="0" sz="1000" spc="-180">
                <a:solidFill>
                  <a:srgbClr val="380C0E"/>
                </a:solidFill>
                <a:latin typeface="Times New Roman"/>
                <a:cs typeface="Times New Roman"/>
              </a:rPr>
              <a:t> </a:t>
            </a:r>
            <a:r>
              <a:rPr dirty="0" sz="1000" spc="-40">
                <a:solidFill>
                  <a:srgbClr val="380C0E"/>
                </a:solidFill>
                <a:latin typeface="Times New Roman"/>
                <a:cs typeface="Times New Roman"/>
              </a:rPr>
              <a:t>r</a:t>
            </a:r>
            <a:r>
              <a:rPr dirty="0" sz="1000" spc="-40">
                <a:solidFill>
                  <a:srgbClr val="482624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510" y="9801959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5" h="0">
                <a:moveTo>
                  <a:pt x="0" y="0"/>
                </a:moveTo>
                <a:lnTo>
                  <a:pt x="710549" y="0"/>
                </a:lnTo>
              </a:path>
            </a:pathLst>
          </a:custGeom>
          <a:ln w="12705">
            <a:solidFill>
              <a:srgbClr val="0A0C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49054" y="9801959"/>
            <a:ext cx="2468880" cy="0"/>
          </a:xfrm>
          <a:custGeom>
            <a:avLst/>
            <a:gdLst/>
            <a:ahLst/>
            <a:cxnLst/>
            <a:rect l="l" t="t" r="r" b="b"/>
            <a:pathLst>
              <a:path w="2468879" h="0">
                <a:moveTo>
                  <a:pt x="0" y="0"/>
                </a:moveTo>
                <a:lnTo>
                  <a:pt x="2468316" y="0"/>
                </a:lnTo>
              </a:path>
            </a:pathLst>
          </a:custGeom>
          <a:ln w="12705">
            <a:solidFill>
              <a:srgbClr val="0A0C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58810" y="9693969"/>
            <a:ext cx="57816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89935" algn="l"/>
              </a:tabLst>
            </a:pPr>
            <a:r>
              <a:rPr dirty="0" sz="750" spc="15" b="1">
                <a:solidFill>
                  <a:srgbClr val="0A0C0C"/>
                </a:solidFill>
                <a:latin typeface="Times New Roman"/>
                <a:cs typeface="Times New Roman"/>
              </a:rPr>
              <a:t>Beige </a:t>
            </a:r>
            <a:r>
              <a:rPr dirty="0" sz="750" spc="-10">
                <a:solidFill>
                  <a:srgbClr val="0A0C0C"/>
                </a:solidFill>
                <a:latin typeface="Times New Roman"/>
                <a:cs typeface="Times New Roman"/>
              </a:rPr>
              <a:t>DoArulama</a:t>
            </a:r>
            <a:r>
              <a:rPr dirty="0" sz="750" spc="13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0A0C0C"/>
                </a:solidFill>
                <a:latin typeface="Times New Roman"/>
                <a:cs typeface="Times New Roman"/>
              </a:rPr>
              <a:t>Kodu</a:t>
            </a:r>
            <a:r>
              <a:rPr dirty="0" sz="750" spc="-20">
                <a:solidFill>
                  <a:srgbClr val="2F3331"/>
                </a:solidFill>
                <a:latin typeface="Times New Roman"/>
                <a:cs typeface="Times New Roman"/>
              </a:rPr>
              <a:t>:</a:t>
            </a:r>
            <a:r>
              <a:rPr dirty="0" sz="750" spc="-20">
                <a:solidFill>
                  <a:srgbClr val="0A0C0C"/>
                </a:solidFill>
                <a:latin typeface="Times New Roman"/>
                <a:cs typeface="Times New Roman"/>
              </a:rPr>
              <a:t>09236F22-63C9   </a:t>
            </a:r>
            <a:r>
              <a:rPr dirty="0" sz="750" spc="13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0A0C0C"/>
                </a:solidFill>
                <a:latin typeface="Times New Roman"/>
                <a:cs typeface="Times New Roman"/>
              </a:rPr>
              <a:t>-4DA9-A603-S36E2939B284	</a:t>
            </a:r>
            <a:r>
              <a:rPr dirty="0" sz="750" spc="10" b="1">
                <a:solidFill>
                  <a:srgbClr val="0A0C0C"/>
                </a:solidFill>
                <a:latin typeface="Times New Roman"/>
                <a:cs typeface="Times New Roman"/>
              </a:rPr>
              <a:t>Beige </a:t>
            </a:r>
            <a:r>
              <a:rPr dirty="0" sz="750" spc="-5">
                <a:solidFill>
                  <a:srgbClr val="0A0C0C"/>
                </a:solidFill>
                <a:latin typeface="Times New Roman"/>
                <a:cs typeface="Times New Roman"/>
              </a:rPr>
              <a:t>DoAmlama Adres </a:t>
            </a:r>
            <a:r>
              <a:rPr dirty="0" sz="750" spc="-45">
                <a:solidFill>
                  <a:srgbClr val="0A0C0C"/>
                </a:solidFill>
                <a:latin typeface="Times New Roman"/>
                <a:cs typeface="Times New Roman"/>
              </a:rPr>
              <a:t>i</a:t>
            </a:r>
            <a:r>
              <a:rPr dirty="0" sz="750" spc="-45">
                <a:solidFill>
                  <a:srgbClr val="2F3331"/>
                </a:solidFill>
                <a:latin typeface="Times New Roman"/>
                <a:cs typeface="Times New Roman"/>
              </a:rPr>
              <a:t>: 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https</a:t>
            </a:r>
            <a:r>
              <a:rPr dirty="0" sz="750" spc="5">
                <a:solidFill>
                  <a:srgbClr val="2F3331"/>
                </a:solidFill>
                <a:latin typeface="Times New Roman"/>
                <a:cs typeface="Times New Roman"/>
              </a:rPr>
              <a:t>: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//www.turkiye </a:t>
            </a:r>
            <a:r>
              <a:rPr dirty="0" sz="750" spc="-10">
                <a:solidFill>
                  <a:srgbClr val="2F3331"/>
                </a:solidFill>
                <a:latin typeface="Times New Roman"/>
                <a:cs typeface="Times New Roman"/>
              </a:rPr>
              <a:t>.</a:t>
            </a:r>
            <a:r>
              <a:rPr dirty="0" sz="750" spc="-10">
                <a:solidFill>
                  <a:srgbClr val="0A0C0C"/>
                </a:solidFill>
                <a:latin typeface="Times New Roman"/>
                <a:cs typeface="Times New Roman"/>
              </a:rPr>
              <a:t>gov.tr/stb</a:t>
            </a:r>
            <a:r>
              <a:rPr dirty="0" sz="750" spc="-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50" spc="25">
                <a:solidFill>
                  <a:srgbClr val="0A0C0C"/>
                </a:solidFill>
                <a:latin typeface="Times New Roman"/>
                <a:cs typeface="Times New Roman"/>
              </a:rPr>
              <a:t>-ebys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738" y="9800071"/>
            <a:ext cx="451040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Mustafa </a:t>
            </a:r>
            <a:r>
              <a:rPr dirty="0" sz="750" spc="20">
                <a:solidFill>
                  <a:srgbClr val="0A0C0C"/>
                </a:solidFill>
                <a:latin typeface="Times New Roman"/>
                <a:cs typeface="Times New Roman"/>
              </a:rPr>
              <a:t>Kemal 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Mahallesi </a:t>
            </a:r>
            <a:r>
              <a:rPr dirty="0" sz="750" spc="15">
                <a:solidFill>
                  <a:srgbClr val="0A0C0C"/>
                </a:solidFill>
                <a:latin typeface="Times New Roman"/>
                <a:cs typeface="Times New Roman"/>
              </a:rPr>
              <a:t>Dumlupmar </a:t>
            </a:r>
            <a:r>
              <a:rPr dirty="0" sz="750" spc="20">
                <a:solidFill>
                  <a:srgbClr val="0A0C0C"/>
                </a:solidFill>
                <a:latin typeface="Times New Roman"/>
                <a:cs typeface="Times New Roman"/>
              </a:rPr>
              <a:t>Bulvan </a:t>
            </a:r>
            <a:r>
              <a:rPr dirty="0" sz="750" spc="25">
                <a:solidFill>
                  <a:srgbClr val="0A0C0C"/>
                </a:solidFill>
                <a:latin typeface="Times New Roman"/>
                <a:cs typeface="Times New Roman"/>
              </a:rPr>
              <a:t>Eski </a:t>
            </a:r>
            <a:r>
              <a:rPr dirty="0" sz="750" spc="20">
                <a:solidFill>
                  <a:srgbClr val="0A0C0C"/>
                </a:solidFill>
                <a:latin typeface="Times New Roman"/>
                <a:cs typeface="Times New Roman"/>
              </a:rPr>
              <a:t>ehir </a:t>
            </a:r>
            <a:r>
              <a:rPr dirty="0" sz="750" spc="-15">
                <a:solidFill>
                  <a:srgbClr val="0A0C0C"/>
                </a:solidFill>
                <a:latin typeface="Times New Roman"/>
                <a:cs typeface="Times New Roman"/>
              </a:rPr>
              <a:t>Yolu </a:t>
            </a:r>
            <a:r>
              <a:rPr dirty="0" sz="750" spc="-10">
                <a:solidFill>
                  <a:srgbClr val="0A0C0C"/>
                </a:solidFill>
                <a:latin typeface="Times New Roman"/>
                <a:cs typeface="Times New Roman"/>
              </a:rPr>
              <a:t>21</a:t>
            </a:r>
            <a:r>
              <a:rPr dirty="0" sz="800" spc="-10" i="1">
                <a:solidFill>
                  <a:srgbClr val="0A0C0C"/>
                </a:solidFill>
                <a:latin typeface="Times New Roman"/>
                <a:cs typeface="Times New Roman"/>
              </a:rPr>
              <a:t>S </a:t>
            </a:r>
            <a:r>
              <a:rPr dirty="0" sz="750" spc="20">
                <a:solidFill>
                  <a:srgbClr val="0A0C0C"/>
                </a:solidFill>
                <a:latin typeface="Times New Roman"/>
                <a:cs typeface="Times New Roman"/>
              </a:rPr>
              <a:t>I.Cadde 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No</a:t>
            </a:r>
            <a:r>
              <a:rPr dirty="0" sz="750" spc="5">
                <a:solidFill>
                  <a:srgbClr val="2F3331"/>
                </a:solidFill>
                <a:latin typeface="Times New Roman"/>
                <a:cs typeface="Times New Roman"/>
              </a:rPr>
              <a:t>; </a:t>
            </a:r>
            <a:r>
              <a:rPr dirty="0" sz="850" spc="-75">
                <a:solidFill>
                  <a:srgbClr val="0A0C0C"/>
                </a:solidFill>
                <a:latin typeface="Times New Roman"/>
                <a:cs typeface="Times New Roman"/>
              </a:rPr>
              <a:t>I </a:t>
            </a:r>
            <a:r>
              <a:rPr dirty="0" sz="800" spc="-20" i="1">
                <a:solidFill>
                  <a:srgbClr val="0A0C0C"/>
                </a:solidFill>
                <a:latin typeface="Times New Roman"/>
                <a:cs typeface="Times New Roman"/>
              </a:rPr>
              <a:t>S4 </a:t>
            </a:r>
            <a:r>
              <a:rPr dirty="0" sz="800" spc="-15" i="1">
                <a:solidFill>
                  <a:srgbClr val="0A0C0C"/>
                </a:solidFill>
                <a:latin typeface="Times New Roman"/>
                <a:cs typeface="Times New Roman"/>
              </a:rPr>
              <a:t>06S </a:t>
            </a:r>
            <a:r>
              <a:rPr dirty="0" sz="750" spc="-60">
                <a:solidFill>
                  <a:srgbClr val="0A0C0C"/>
                </a:solidFill>
                <a:latin typeface="Times New Roman"/>
                <a:cs typeface="Times New Roman"/>
              </a:rPr>
              <a:t>JO </a:t>
            </a:r>
            <a:r>
              <a:rPr dirty="0" sz="750">
                <a:solidFill>
                  <a:srgbClr val="0A0C0C"/>
                </a:solidFill>
                <a:latin typeface="Times New Roman"/>
                <a:cs typeface="Times New Roman"/>
              </a:rPr>
              <a:t>«;ankaya</a:t>
            </a:r>
            <a:r>
              <a:rPr dirty="0" sz="750" spc="6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0A0C0C"/>
                </a:solidFill>
                <a:latin typeface="Times New Roman"/>
                <a:cs typeface="Times New Roman"/>
              </a:rPr>
              <a:t>/ANKARA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3308" y="9952375"/>
            <a:ext cx="465391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4625" algn="l"/>
              </a:tabLst>
            </a:pP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Telefon</a:t>
            </a:r>
            <a:r>
              <a:rPr dirty="0" sz="750" spc="2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:0312201S39S	</a:t>
            </a:r>
            <a:r>
              <a:rPr dirty="0" sz="750" spc="10">
                <a:solidFill>
                  <a:srgbClr val="0A0C0C"/>
                </a:solidFill>
                <a:latin typeface="Times New Roman"/>
                <a:cs typeface="Times New Roman"/>
              </a:rPr>
              <a:t>Bilgi </a:t>
            </a:r>
            <a:r>
              <a:rPr dirty="0" sz="750" spc="45">
                <a:solidFill>
                  <a:srgbClr val="0A0C0C"/>
                </a:solidFill>
                <a:latin typeface="Times New Roman"/>
                <a:cs typeface="Times New Roman"/>
              </a:rPr>
              <a:t>l </a:t>
            </a:r>
            <a:r>
              <a:rPr dirty="0" sz="750" spc="55">
                <a:solidFill>
                  <a:srgbClr val="0A0C0C"/>
                </a:solidFill>
                <a:latin typeface="Times New Roman"/>
                <a:cs typeface="Times New Roman"/>
              </a:rPr>
              <a:t>in: 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Ebru EBEPERI </a:t>
            </a:r>
            <a:r>
              <a:rPr dirty="0" sz="750" spc="15">
                <a:solidFill>
                  <a:srgbClr val="0A0C0C"/>
                </a:solidFill>
                <a:latin typeface="Times New Roman"/>
                <a:cs typeface="Times New Roman"/>
              </a:rPr>
              <a:t>OZTORK</a:t>
            </a:r>
            <a:r>
              <a:rPr dirty="0" sz="750" spc="-60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Milhendis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50025" y="10059714"/>
            <a:ext cx="838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35">
                <a:solidFill>
                  <a:srgbClr val="565957"/>
                </a:solidFill>
                <a:latin typeface="Courier New"/>
                <a:cs typeface="Courier New"/>
              </a:rPr>
              <a:t>.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11647" y="8993254"/>
            <a:ext cx="788670" cy="1206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005"/>
              </a:lnSpc>
              <a:spcBef>
                <a:spcPts val="100"/>
              </a:spcBef>
            </a:pPr>
            <a:r>
              <a:rPr dirty="0" sz="7200" spc="-2500">
                <a:solidFill>
                  <a:srgbClr val="0A0C0C"/>
                </a:solidFill>
                <a:latin typeface="Arial"/>
                <a:cs typeface="Arial"/>
              </a:rPr>
              <a:t>■•_</a:t>
            </a:r>
            <a:r>
              <a:rPr dirty="0" sz="7200" spc="-1370">
                <a:solidFill>
                  <a:srgbClr val="0A0C0C"/>
                </a:solidFill>
                <a:latin typeface="Arial"/>
                <a:cs typeface="Arial"/>
              </a:rPr>
              <a:t> </a:t>
            </a:r>
            <a:r>
              <a:rPr dirty="0" sz="7200" spc="-3155">
                <a:solidFill>
                  <a:srgbClr val="0A0C0C"/>
                </a:solidFill>
                <a:latin typeface="Arial"/>
                <a:cs typeface="Arial"/>
              </a:rPr>
              <a:t>"_</a:t>
            </a:r>
            <a:r>
              <a:rPr dirty="0" sz="7200" spc="-1340">
                <a:solidFill>
                  <a:srgbClr val="0A0C0C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0A0C0C"/>
                </a:solidFill>
                <a:latin typeface="Times New Roman"/>
                <a:cs typeface="Times New Roman"/>
              </a:rPr>
              <a:t>Iii</a:t>
            </a:r>
            <a:endParaRPr sz="1000">
              <a:latin typeface="Times New Roman"/>
              <a:cs typeface="Times New Roman"/>
            </a:endParaRPr>
          </a:p>
          <a:p>
            <a:pPr marL="631190">
              <a:lnSpc>
                <a:spcPts val="265"/>
              </a:lnSpc>
            </a:pPr>
            <a:r>
              <a:rPr dirty="0" sz="750">
                <a:solidFill>
                  <a:srgbClr val="0A0C0C"/>
                </a:solidFill>
                <a:latin typeface="Times New Roman"/>
                <a:cs typeface="Times New Roman"/>
              </a:rPr>
              <a:t>••</a:t>
            </a:r>
            <a:endParaRPr sz="750">
              <a:latin typeface="Times New Roman"/>
              <a:cs typeface="Times New Roman"/>
            </a:endParaRPr>
          </a:p>
          <a:p>
            <a:pPr marL="694055">
              <a:lnSpc>
                <a:spcPts val="1025"/>
              </a:lnSpc>
            </a:pPr>
            <a:r>
              <a:rPr dirty="0" sz="1000" spc="40">
                <a:solidFill>
                  <a:srgbClr val="2F3331"/>
                </a:solidFill>
                <a:latin typeface="Courier New"/>
                <a:cs typeface="Courier New"/>
              </a:rPr>
              <a:t>.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643" y="10111280"/>
            <a:ext cx="2459990" cy="38227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750" spc="25">
                <a:solidFill>
                  <a:srgbClr val="0A0C0C"/>
                </a:solidFill>
                <a:latin typeface="Times New Roman"/>
                <a:cs typeface="Times New Roman"/>
              </a:rPr>
              <a:t>Faks</a:t>
            </a:r>
            <a:r>
              <a:rPr dirty="0" sz="750" spc="25">
                <a:solidFill>
                  <a:srgbClr val="2F3331"/>
                </a:solidFill>
                <a:latin typeface="Times New Roman"/>
                <a:cs typeface="Times New Roman"/>
              </a:rPr>
              <a:t>:</a:t>
            </a:r>
            <a:r>
              <a:rPr dirty="0" sz="750" spc="25">
                <a:solidFill>
                  <a:srgbClr val="0A0C0C"/>
                </a:solidFill>
                <a:latin typeface="Times New Roman"/>
                <a:cs typeface="Times New Roman"/>
              </a:rPr>
              <a:t>03122015453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750" spc="5">
                <a:solidFill>
                  <a:srgbClr val="0A0C0C"/>
                </a:solidFill>
                <a:latin typeface="Times New Roman"/>
                <a:cs typeface="Times New Roman"/>
              </a:rPr>
              <a:t>Kep:sanayivctcknolojibakanligi.s </a:t>
            </a:r>
            <a:r>
              <a:rPr dirty="0" sz="750" spc="10">
                <a:solidFill>
                  <a:srgbClr val="0A0C0C"/>
                </a:solidFill>
                <a:latin typeface="Times New Roman"/>
                <a:cs typeface="Times New Roman"/>
              </a:rPr>
              <a:t>anayiurun </a:t>
            </a:r>
            <a:r>
              <a:rPr dirty="0" sz="750" spc="-60">
                <a:solidFill>
                  <a:srgbClr val="0A0C0C"/>
                </a:solidFill>
                <a:latin typeface="Times New Roman"/>
                <a:cs typeface="Times New Roman"/>
              </a:rPr>
              <a:t>lc </a:t>
            </a:r>
            <a:r>
              <a:rPr dirty="0" sz="750">
                <a:solidFill>
                  <a:srgbClr val="0A0C0C"/>
                </a:solidFill>
                <a:latin typeface="Times New Roman"/>
                <a:cs typeface="Times New Roman"/>
              </a:rPr>
              <a:t>ri@ </a:t>
            </a:r>
            <a:r>
              <a:rPr dirty="0" sz="750" spc="-40">
                <a:solidFill>
                  <a:srgbClr val="0A0C0C"/>
                </a:solidFill>
                <a:latin typeface="Times New Roman"/>
                <a:cs typeface="Times New Roman"/>
              </a:rPr>
              <a:t>hsOl. </a:t>
            </a:r>
            <a:r>
              <a:rPr dirty="0" sz="750" spc="-30">
                <a:solidFill>
                  <a:srgbClr val="0A0C0C"/>
                </a:solidFill>
                <a:latin typeface="Times New Roman"/>
                <a:cs typeface="Times New Roman"/>
              </a:rPr>
              <a:t>kcp</a:t>
            </a:r>
            <a:r>
              <a:rPr dirty="0" sz="750" spc="-35">
                <a:solidFill>
                  <a:srgbClr val="0A0C0C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F3331"/>
                </a:solidFill>
                <a:latin typeface="Times New Roman"/>
                <a:cs typeface="Times New Roman"/>
              </a:rPr>
              <a:t>.</a:t>
            </a:r>
            <a:r>
              <a:rPr dirty="0" sz="750" spc="-10">
                <a:solidFill>
                  <a:srgbClr val="0A0C0C"/>
                </a:solidFill>
                <a:latin typeface="Times New Roman"/>
                <a:cs typeface="Times New Roman"/>
              </a:rPr>
              <a:t>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26881" y="10111280"/>
            <a:ext cx="1470025" cy="382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 marR="5080" indent="-4445">
              <a:lnSpc>
                <a:spcPct val="155900"/>
              </a:lnSpc>
              <a:spcBef>
                <a:spcPts val="100"/>
              </a:spcBef>
            </a:pPr>
            <a:r>
              <a:rPr dirty="0" sz="750" spc="-5">
                <a:solidFill>
                  <a:srgbClr val="0A0C0C"/>
                </a:solidFill>
                <a:latin typeface="Times New Roman"/>
                <a:cs typeface="Times New Roman"/>
              </a:rPr>
              <a:t>c</a:t>
            </a:r>
            <a:r>
              <a:rPr dirty="0" sz="750" spc="-5">
                <a:solidFill>
                  <a:srgbClr val="2F3331"/>
                </a:solidFill>
                <a:latin typeface="Times New Roman"/>
                <a:cs typeface="Times New Roman"/>
              </a:rPr>
              <a:t>-</a:t>
            </a:r>
            <a:r>
              <a:rPr dirty="0" sz="750" spc="-5">
                <a:solidFill>
                  <a:srgbClr val="0A0C0C"/>
                </a:solidFill>
                <a:latin typeface="Times New Roman"/>
                <a:cs typeface="Times New Roman"/>
              </a:rPr>
              <a:t>posta:cb </a:t>
            </a:r>
            <a:r>
              <a:rPr dirty="0" sz="750" spc="10">
                <a:solidFill>
                  <a:srgbClr val="0A0C0C"/>
                </a:solidFill>
                <a:latin typeface="Times New Roman"/>
                <a:cs typeface="Times New Roman"/>
              </a:rPr>
              <a:t>ru.cbepcri@sanay </a:t>
            </a:r>
            <a:r>
              <a:rPr dirty="0" sz="750" spc="15">
                <a:solidFill>
                  <a:srgbClr val="0A0C0C"/>
                </a:solidFill>
                <a:latin typeface="Times New Roman"/>
                <a:cs typeface="Times New Roman"/>
              </a:rPr>
              <a:t>i.gov.tr  </a:t>
            </a:r>
            <a:r>
              <a:rPr dirty="0" sz="750" spc="10">
                <a:solidFill>
                  <a:srgbClr val="0A0C0C"/>
                </a:solidFill>
                <a:latin typeface="Times New Roman"/>
                <a:cs typeface="Times New Roman"/>
              </a:rPr>
              <a:t>Internet adrcsi</a:t>
            </a:r>
            <a:r>
              <a:rPr dirty="0" sz="750" spc="10">
                <a:solidFill>
                  <a:srgbClr val="2F3331"/>
                </a:solidFill>
                <a:latin typeface="Times New Roman"/>
                <a:cs typeface="Times New Roman"/>
              </a:rPr>
              <a:t>:</a:t>
            </a:r>
            <a:r>
              <a:rPr dirty="0" sz="750" spc="55">
                <a:solidFill>
                  <a:srgbClr val="2F3331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0A0C0C"/>
                </a:solidFill>
                <a:latin typeface="Times New Roman"/>
                <a:cs typeface="Times New Roman"/>
                <a:hlinkClick r:id="rId2"/>
              </a:rPr>
              <a:t>www</a:t>
            </a:r>
            <a:r>
              <a:rPr dirty="0" sz="750" spc="15">
                <a:solidFill>
                  <a:srgbClr val="2F3331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750" spc="15">
                <a:solidFill>
                  <a:srgbClr val="0A0C0C"/>
                </a:solidFill>
                <a:latin typeface="Times New Roman"/>
                <a:cs typeface="Times New Roman"/>
                <a:hlinkClick r:id="rId2"/>
              </a:rPr>
              <a:t>sanayi.gov.tr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63758" y="10289820"/>
            <a:ext cx="37909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1305" algn="l"/>
              </a:tabLst>
            </a:pPr>
            <a:r>
              <a:rPr dirty="0" sz="1250" spc="-20">
                <a:solidFill>
                  <a:srgbClr val="0A0C0C"/>
                </a:solidFill>
                <a:latin typeface="Arial"/>
                <a:cs typeface="Arial"/>
              </a:rPr>
              <a:t>l!</a:t>
            </a:r>
            <a:r>
              <a:rPr dirty="0" sz="1250" spc="-15">
                <a:solidFill>
                  <a:srgbClr val="0A0C0C"/>
                </a:solidFill>
                <a:latin typeface="Arial"/>
                <a:cs typeface="Arial"/>
              </a:rPr>
              <a:t>i</a:t>
            </a:r>
            <a:r>
              <a:rPr dirty="0" sz="1250">
                <a:solidFill>
                  <a:srgbClr val="0A0C0C"/>
                </a:solidFill>
                <a:latin typeface="Arial"/>
                <a:cs typeface="Arial"/>
              </a:rPr>
              <a:t>	</a:t>
            </a:r>
            <a:r>
              <a:rPr dirty="0" sz="1250" spc="-20">
                <a:solidFill>
                  <a:srgbClr val="2F3331"/>
                </a:solidFill>
                <a:latin typeface="Arial"/>
                <a:cs typeface="Arial"/>
              </a:rPr>
              <a:t>..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2365" y="826211"/>
            <a:ext cx="853975" cy="805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96212" y="318979"/>
            <a:ext cx="5334000" cy="1278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6610">
              <a:lnSpc>
                <a:spcPts val="675"/>
              </a:lnSpc>
              <a:spcBef>
                <a:spcPts val="100"/>
              </a:spcBef>
            </a:pPr>
            <a:r>
              <a:rPr dirty="0" sz="650" spc="-40">
                <a:solidFill>
                  <a:srgbClr val="0A0A0A"/>
                </a:solidFill>
                <a:latin typeface="Times New Roman"/>
                <a:cs typeface="Times New Roman"/>
              </a:rPr>
              <a:t>T.C </a:t>
            </a:r>
            <a:r>
              <a:rPr dirty="0" sz="650" spc="-65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650" spc="-60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650" spc="-20">
                <a:solidFill>
                  <a:srgbClr val="0A0A0A"/>
                </a:solidFill>
                <a:latin typeface="Times New Roman"/>
                <a:cs typeface="Times New Roman"/>
              </a:rPr>
              <a:t>TIXNOLOI!</a:t>
            </a:r>
            <a:r>
              <a:rPr dirty="0" sz="650" spc="-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650" spc="-45">
                <a:solidFill>
                  <a:srgbClr val="0A0A0A"/>
                </a:solidFill>
                <a:latin typeface="Times New Roman"/>
                <a:cs typeface="Times New Roman"/>
              </a:rPr>
              <a:t>BAXANUOI</a:t>
            </a:r>
            <a:endParaRPr sz="650">
              <a:latin typeface="Times New Roman"/>
              <a:cs typeface="Times New Roman"/>
            </a:endParaRPr>
          </a:p>
          <a:p>
            <a:pPr marL="3353435">
              <a:lnSpc>
                <a:spcPts val="635"/>
              </a:lnSpc>
            </a:pPr>
            <a:r>
              <a:rPr dirty="0" sz="600" spc="25">
                <a:solidFill>
                  <a:srgbClr val="0A0A0A"/>
                </a:solidFill>
                <a:latin typeface="Arial"/>
                <a:cs typeface="Arial"/>
              </a:rPr>
              <a:t>Mtlmbji. </a:t>
            </a:r>
            <a:r>
              <a:rPr dirty="0" sz="700" spc="55">
                <a:solidFill>
                  <a:srgbClr val="0A0A0A"/>
                </a:solidFill>
                <a:latin typeface="Times New Roman"/>
                <a:cs typeface="Times New Roman"/>
              </a:rPr>
              <a:t>w </a:t>
            </a:r>
            <a:r>
              <a:rPr dirty="0" sz="600" spc="15">
                <a:solidFill>
                  <a:srgbClr val="0A0A0A"/>
                </a:solidFill>
                <a:latin typeface="Arial"/>
                <a:cs typeface="Arial"/>
              </a:rPr>
              <a:t>Suoyi </a:t>
            </a:r>
            <a:r>
              <a:rPr dirty="0" sz="600" spc="180">
                <a:solidFill>
                  <a:srgbClr val="0A0A0A"/>
                </a:solidFill>
                <a:latin typeface="Arial"/>
                <a:cs typeface="Arial"/>
              </a:rPr>
              <a:t>0.-iiOMUp</a:t>
            </a:r>
            <a:r>
              <a:rPr dirty="0" sz="600" spc="-9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z="600" spc="85">
                <a:solidFill>
                  <a:srgbClr val="0A0A0A"/>
                </a:solidFill>
                <a:latin typeface="Arial"/>
                <a:cs typeface="Arial"/>
              </a:rPr>
              <a:t>0-1 </a:t>
            </a:r>
            <a:r>
              <a:rPr dirty="0" sz="600" spc="-10">
                <a:solidFill>
                  <a:srgbClr val="0A0A0A"/>
                </a:solidFill>
                <a:latin typeface="Arial"/>
                <a:cs typeface="Arial"/>
              </a:rPr>
              <a:t>Mlldllzl1lttl</a:t>
            </a:r>
            <a:endParaRPr sz="600">
              <a:latin typeface="Arial"/>
              <a:cs typeface="Arial"/>
            </a:endParaRPr>
          </a:p>
          <a:p>
            <a:pPr marL="3352165">
              <a:lnSpc>
                <a:spcPts val="515"/>
              </a:lnSpc>
            </a:pPr>
            <a:r>
              <a:rPr dirty="0" sz="650" spc="260">
                <a:solidFill>
                  <a:srgbClr val="0A0A0A"/>
                </a:solidFill>
                <a:latin typeface="Times New Roman"/>
                <a:cs typeface="Times New Roman"/>
              </a:rPr>
              <a:t>1Ullal2 10.06-</a:t>
            </a:r>
            <a:r>
              <a:rPr dirty="0" sz="650" spc="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650" spc="280">
                <a:solidFill>
                  <a:srgbClr val="0A0A0A"/>
                </a:solidFill>
                <a:latin typeface="Times New Roman"/>
                <a:cs typeface="Times New Roman"/>
              </a:rPr>
              <a:t>IOI</a:t>
            </a:r>
            <a:endParaRPr sz="650">
              <a:latin typeface="Times New Roman"/>
              <a:cs typeface="Times New Roman"/>
            </a:endParaRPr>
          </a:p>
          <a:p>
            <a:pPr marL="3350895">
              <a:lnSpc>
                <a:spcPts val="2295"/>
              </a:lnSpc>
            </a:pPr>
            <a:r>
              <a:rPr dirty="0" sz="1950" spc="500">
                <a:solidFill>
                  <a:srgbClr val="0A0A0A"/>
                </a:solidFill>
                <a:latin typeface="Arial"/>
                <a:cs typeface="Arial"/>
              </a:rPr>
              <a:t>II </a:t>
            </a:r>
            <a:r>
              <a:rPr dirty="0" sz="2050" spc="165" b="1">
                <a:solidFill>
                  <a:srgbClr val="0A0A0A"/>
                </a:solidFill>
                <a:latin typeface="Times New Roman"/>
                <a:cs typeface="Times New Roman"/>
              </a:rPr>
              <a:t>11111111</a:t>
            </a:r>
            <a:r>
              <a:rPr dirty="0" sz="2050" spc="-5" b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2050" spc="100" b="1">
                <a:solidFill>
                  <a:srgbClr val="0A0A0A"/>
                </a:solidFill>
                <a:latin typeface="Times New Roman"/>
                <a:cs typeface="Times New Roman"/>
              </a:rPr>
              <a:t>Ill</a:t>
            </a:r>
            <a:endParaRPr sz="2050">
              <a:latin typeface="Times New Roman"/>
              <a:cs typeface="Times New Roman"/>
            </a:endParaRPr>
          </a:p>
          <a:p>
            <a:pPr algn="ctr" marR="1596390">
              <a:lnSpc>
                <a:spcPct val="100000"/>
              </a:lnSpc>
              <a:spcBef>
                <a:spcPts val="1320"/>
              </a:spcBef>
            </a:pPr>
            <a:r>
              <a:rPr dirty="0" sz="1250" spc="-40" b="1">
                <a:solidFill>
                  <a:srgbClr val="0A0A0A"/>
                </a:solidFill>
                <a:latin typeface="Times New Roman"/>
                <a:cs typeface="Times New Roman"/>
              </a:rPr>
              <a:t>T.C.</a:t>
            </a:r>
            <a:endParaRPr sz="1250">
              <a:latin typeface="Times New Roman"/>
              <a:cs typeface="Times New Roman"/>
            </a:endParaRPr>
          </a:p>
          <a:p>
            <a:pPr algn="ctr" marR="1612265">
              <a:lnSpc>
                <a:spcPct val="100000"/>
              </a:lnSpc>
              <a:spcBef>
                <a:spcPts val="145"/>
              </a:spcBef>
            </a:pPr>
            <a:r>
              <a:rPr dirty="0" sz="1100" spc="35" b="1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00" spc="50" b="1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00" spc="25" b="1">
                <a:solidFill>
                  <a:srgbClr val="0A0A0A"/>
                </a:solidFill>
                <a:latin typeface="Times New Roman"/>
                <a:cs typeface="Times New Roman"/>
              </a:rPr>
              <a:t>TEKNOLOJ1</a:t>
            </a:r>
            <a:r>
              <a:rPr dirty="0" sz="1100" spc="80" b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00" spc="30" b="1">
                <a:solidFill>
                  <a:srgbClr val="0A0A0A"/>
                </a:solidFill>
                <a:latin typeface="Times New Roman"/>
                <a:cs typeface="Times New Roman"/>
              </a:rPr>
              <a:t>BAKANLIGI</a:t>
            </a:r>
            <a:endParaRPr sz="1100">
              <a:latin typeface="Times New Roman"/>
              <a:cs typeface="Times New Roman"/>
            </a:endParaRPr>
          </a:p>
          <a:p>
            <a:pPr algn="ctr" marR="1616710">
              <a:lnSpc>
                <a:spcPct val="100000"/>
              </a:lnSpc>
              <a:spcBef>
                <a:spcPts val="145"/>
              </a:spcBef>
            </a:pPr>
            <a:r>
              <a:rPr dirty="0" sz="1100" spc="20" b="1">
                <a:solidFill>
                  <a:srgbClr val="0A0A0A"/>
                </a:solidFill>
                <a:latin typeface="Times New Roman"/>
                <a:cs typeface="Times New Roman"/>
              </a:rPr>
              <a:t>Metroloji </a:t>
            </a:r>
            <a:r>
              <a:rPr dirty="0" sz="1100" spc="30" b="1">
                <a:solidFill>
                  <a:srgbClr val="0A0A0A"/>
                </a:solidFill>
                <a:latin typeface="Times New Roman"/>
                <a:cs typeface="Times New Roman"/>
              </a:rPr>
              <a:t>ve Sanayi </a:t>
            </a:r>
            <a:r>
              <a:rPr dirty="0" sz="1100" spc="15" b="1">
                <a:solidFill>
                  <a:srgbClr val="0A0A0A"/>
                </a:solidFill>
                <a:latin typeface="Times New Roman"/>
                <a:cs typeface="Times New Roman"/>
              </a:rPr>
              <a:t>Uriinleri </a:t>
            </a:r>
            <a:r>
              <a:rPr dirty="0" sz="1100" spc="20" b="1">
                <a:solidFill>
                  <a:srgbClr val="0A0A0A"/>
                </a:solidFill>
                <a:latin typeface="Times New Roman"/>
                <a:cs typeface="Times New Roman"/>
              </a:rPr>
              <a:t>Giivenligi </a:t>
            </a:r>
            <a:r>
              <a:rPr dirty="0" sz="1100" spc="30" b="1">
                <a:solidFill>
                  <a:srgbClr val="0A0A0A"/>
                </a:solidFill>
                <a:latin typeface="Times New Roman"/>
                <a:cs typeface="Times New Roman"/>
              </a:rPr>
              <a:t>Genel</a:t>
            </a:r>
            <a:r>
              <a:rPr dirty="0" sz="1100" spc="50" b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00" spc="10" b="1">
                <a:solidFill>
                  <a:srgbClr val="0A0A0A"/>
                </a:solidFill>
                <a:latin typeface="Times New Roman"/>
                <a:cs typeface="Times New Roman"/>
              </a:rPr>
              <a:t>Miidiirliigii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0498" y="1803577"/>
            <a:ext cx="2378710" cy="398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5785">
              <a:lnSpc>
                <a:spcPts val="1255"/>
              </a:lnSpc>
              <a:spcBef>
                <a:spcPts val="100"/>
              </a:spcBef>
            </a:pPr>
            <a:r>
              <a:rPr dirty="0" sz="1100" spc="35" b="1">
                <a:solidFill>
                  <a:srgbClr val="0A0A0A"/>
                </a:solidFill>
                <a:latin typeface="Times New Roman"/>
                <a:cs typeface="Times New Roman"/>
              </a:rPr>
              <a:t>E-64822600-010.06-5441408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75"/>
              </a:lnSpc>
              <a:tabLst>
                <a:tab pos="563245" algn="l"/>
              </a:tabLst>
            </a:pPr>
            <a:r>
              <a:rPr dirty="0" sz="1100" spc="30" b="1">
                <a:solidFill>
                  <a:srgbClr val="0A0A0A"/>
                </a:solidFill>
                <a:latin typeface="Times New Roman"/>
                <a:cs typeface="Times New Roman"/>
              </a:rPr>
              <a:t>Konu	</a:t>
            </a:r>
            <a:r>
              <a:rPr dirty="0" sz="1450" spc="2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z="1450" spc="1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00" spc="35" b="1">
                <a:solidFill>
                  <a:srgbClr val="0A0A0A"/>
                </a:solidFill>
                <a:latin typeface="Times New Roman"/>
                <a:cs typeface="Times New Roman"/>
              </a:rPr>
              <a:t>Genel</a:t>
            </a:r>
            <a:r>
              <a:rPr dirty="0" sz="1100" spc="35" b="1">
                <a:solidFill>
                  <a:srgbClr val="2F2F2F"/>
                </a:solidFill>
                <a:latin typeface="Times New Roman"/>
                <a:cs typeface="Times New Roman"/>
              </a:rPr>
              <a:t>g</a:t>
            </a:r>
            <a:r>
              <a:rPr dirty="0" sz="1100" spc="35" b="1">
                <a:solidFill>
                  <a:srgbClr val="0A0A0A"/>
                </a:solidFill>
                <a:latin typeface="Times New Roman"/>
                <a:cs typeface="Times New Roman"/>
              </a:rPr>
              <a:t>eler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63867" y="1824262"/>
            <a:ext cx="69977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18/01/2024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7304" y="2655198"/>
            <a:ext cx="71437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5575" marR="5080" indent="-143510">
              <a:lnSpc>
                <a:spcPct val="125200"/>
              </a:lnSpc>
              <a:spcBef>
                <a:spcPts val="100"/>
              </a:spcBef>
            </a:pP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GENELGE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(2024)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117" y="3558516"/>
            <a:ext cx="5815965" cy="526605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27305" marR="5080" indent="452755">
              <a:lnSpc>
                <a:spcPct val="96300"/>
              </a:lnSpc>
              <a:spcBef>
                <a:spcPts val="150"/>
              </a:spcBef>
              <a:tabLst>
                <a:tab pos="835660" algn="l"/>
                <a:tab pos="1958975" algn="l"/>
                <a:tab pos="2352675" algn="l"/>
                <a:tab pos="3071495" algn="l"/>
                <a:tab pos="3590925" algn="l"/>
                <a:tab pos="4949190" algn="l"/>
                <a:tab pos="5526405" algn="l"/>
              </a:tabLst>
            </a:pPr>
            <a:r>
              <a:rPr dirty="0" sz="1150" spc="40">
                <a:solidFill>
                  <a:srgbClr val="0A0A0A"/>
                </a:solidFill>
                <a:latin typeface="Times New Roman"/>
                <a:cs typeface="Times New Roman"/>
              </a:rPr>
              <a:t>CE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i </a:t>
            </a:r>
            <a:r>
              <a:rPr dirty="0" sz="1150" spc="45">
                <a:solidFill>
                  <a:srgbClr val="0A0A0A"/>
                </a:solidFill>
                <a:latin typeface="Times New Roman"/>
                <a:cs typeface="Times New Roman"/>
              </a:rPr>
              <a:t>areti 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Ta </a:t>
            </a:r>
            <a:r>
              <a:rPr dirty="0" sz="1150" spc="-35">
                <a:solidFill>
                  <a:srgbClr val="0A0A0A"/>
                </a:solidFill>
                <a:latin typeface="Times New Roman"/>
                <a:cs typeface="Times New Roman"/>
              </a:rPr>
              <a:t>1mas1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Gereken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Baz1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Urilnlerin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ithalat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Denetimi  Tebligi'nin  (Uriln 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Denetimi: 2024/9)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6'nc1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maddesinin ikinci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ftkrasmda; </a:t>
            </a:r>
            <a:r>
              <a:rPr dirty="0" sz="1150" spc="25" i="1">
                <a:solidFill>
                  <a:srgbClr val="0A0A0A"/>
                </a:solidFill>
                <a:latin typeface="Times New Roman"/>
                <a:cs typeface="Times New Roman"/>
              </a:rPr>
              <a:t>"Sanayicilerin </a:t>
            </a:r>
            <a:r>
              <a:rPr dirty="0" sz="1150" i="1">
                <a:solidFill>
                  <a:srgbClr val="0A0A0A"/>
                </a:solidFill>
                <a:latin typeface="Times New Roman"/>
                <a:cs typeface="Times New Roman"/>
              </a:rPr>
              <a:t>iirettikleri 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iiriinlerin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biinyesinde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olarak kullam/mak </a:t>
            </a:r>
            <a:r>
              <a:rPr dirty="0" sz="1150" spc="-10" i="1">
                <a:solidFill>
                  <a:srgbClr val="0A0A0A"/>
                </a:solidFill>
                <a:latin typeface="Times New Roman"/>
                <a:cs typeface="Times New Roman"/>
              </a:rPr>
              <a:t>iizere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veya </a:t>
            </a:r>
            <a:r>
              <a:rPr dirty="0" sz="1150" spc="20" i="1">
                <a:solidFill>
                  <a:srgbClr val="0A0A0A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45" i="1">
                <a:solidFill>
                  <a:srgbClr val="0A0A0A"/>
                </a:solidFill>
                <a:latin typeface="Times New Roman"/>
                <a:cs typeface="Times New Roman"/>
              </a:rPr>
              <a:t>adma </a:t>
            </a:r>
            <a:r>
              <a:rPr dirty="0" sz="1150" spc="20" i="1">
                <a:solidFill>
                  <a:srgbClr val="0A0A0A"/>
                </a:solidFill>
                <a:latin typeface="Times New Roman"/>
                <a:cs typeface="Times New Roman"/>
              </a:rPr>
              <a:t>itha/at  yapan </a:t>
            </a:r>
            <a:r>
              <a:rPr dirty="0" sz="1150" spc="-25" i="1">
                <a:solidFill>
                  <a:srgbClr val="0A0A0A"/>
                </a:solidFill>
                <a:latin typeface="Times New Roman"/>
                <a:cs typeface="Times New Roman"/>
              </a:rPr>
              <a:t>tedarikr;i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tarafindan </a:t>
            </a:r>
            <a:r>
              <a:rPr dirty="0" sz="1150" spc="-10" i="1">
                <a:solidFill>
                  <a:srgbClr val="0A0A0A"/>
                </a:solidFill>
                <a:latin typeface="Times New Roman"/>
                <a:cs typeface="Times New Roman"/>
              </a:rPr>
              <a:t>itha/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edilen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40" i="1">
                <a:solidFill>
                  <a:srgbClr val="0A0A0A"/>
                </a:solidFill>
                <a:latin typeface="Times New Roman"/>
                <a:cs typeface="Times New Roman"/>
              </a:rPr>
              <a:t>bu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Teb/ig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ekinde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(EK-2) </a:t>
            </a:r>
            <a:r>
              <a:rPr dirty="0" sz="1150" spc="25" i="1">
                <a:solidFill>
                  <a:srgbClr val="0A0A0A"/>
                </a:solidFill>
                <a:latin typeface="Times New Roman"/>
                <a:cs typeface="Times New Roman"/>
              </a:rPr>
              <a:t>yer a/an </a:t>
            </a:r>
            <a:r>
              <a:rPr dirty="0" sz="1150" i="1">
                <a:solidFill>
                  <a:srgbClr val="0A0A0A"/>
                </a:solidFill>
                <a:latin typeface="Times New Roman"/>
                <a:cs typeface="Times New Roman"/>
              </a:rPr>
              <a:t>iiriinlerden </a:t>
            </a:r>
            <a:r>
              <a:rPr dirty="0" sz="1150" spc="30" i="1">
                <a:solidFill>
                  <a:srgbClr val="0A0A0A"/>
                </a:solidFill>
                <a:latin typeface="Times New Roman"/>
                <a:cs typeface="Times New Roman"/>
              </a:rPr>
              <a:t>Sanayi  ve </a:t>
            </a:r>
            <a:r>
              <a:rPr dirty="0" sz="1150" i="1">
                <a:solidFill>
                  <a:srgbClr val="0A0A0A"/>
                </a:solidFill>
                <a:latin typeface="Times New Roman"/>
                <a:cs typeface="Times New Roman"/>
              </a:rPr>
              <a:t>Teknoloji </a:t>
            </a:r>
            <a:r>
              <a:rPr dirty="0" sz="1150" spc="-90" i="1">
                <a:solidFill>
                  <a:srgbClr val="0A0A0A"/>
                </a:solidFill>
                <a:latin typeface="Times New Roman"/>
                <a:cs typeface="Times New Roman"/>
              </a:rPr>
              <a:t>Baka11lzg1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tarafindan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uygun goriilen/er </a:t>
            </a:r>
            <a:r>
              <a:rPr dirty="0" sz="1150" spc="-60" i="1">
                <a:solidFill>
                  <a:srgbClr val="0A0A0A"/>
                </a:solidFill>
                <a:latin typeface="Times New Roman"/>
                <a:cs typeface="Times New Roman"/>
              </a:rPr>
              <a:t>ir;in </a:t>
            </a:r>
            <a:r>
              <a:rPr dirty="0" sz="1150" spc="35" i="1">
                <a:solidFill>
                  <a:srgbClr val="0A0A0A"/>
                </a:solidFill>
                <a:latin typeface="Times New Roman"/>
                <a:cs typeface="Times New Roman"/>
              </a:rPr>
              <a:t>am/an </a:t>
            </a:r>
            <a:r>
              <a:rPr dirty="0" sz="1150" spc="-30" i="1">
                <a:solidFill>
                  <a:srgbClr val="0A0A0A"/>
                </a:solidFill>
                <a:latin typeface="Times New Roman"/>
                <a:cs typeface="Times New Roman"/>
              </a:rPr>
              <a:t>Bakanlzkr;a </a:t>
            </a:r>
            <a:r>
              <a:rPr dirty="0" sz="1150" spc="35" i="1">
                <a:solidFill>
                  <a:srgbClr val="0A0A0A"/>
                </a:solidFill>
                <a:latin typeface="Times New Roman"/>
                <a:cs typeface="Times New Roman"/>
              </a:rPr>
              <a:t>ya </a:t>
            </a:r>
            <a:r>
              <a:rPr dirty="0" sz="1150" spc="45" i="1">
                <a:solidFill>
                  <a:srgbClr val="0A0A0A"/>
                </a:solidFill>
                <a:latin typeface="Times New Roman"/>
                <a:cs typeface="Times New Roman"/>
              </a:rPr>
              <a:t>da am/an  </a:t>
            </a:r>
            <a:r>
              <a:rPr dirty="0" sz="1150" spc="-70" i="1">
                <a:solidFill>
                  <a:srgbClr val="0A0A0A"/>
                </a:solidFill>
                <a:latin typeface="Times New Roman"/>
                <a:cs typeface="Times New Roman"/>
              </a:rPr>
              <a:t>Bakanlzk&lt;;a	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yetkilendirilecek	olan	</a:t>
            </a:r>
            <a:r>
              <a:rPr dirty="0" sz="1150" spc="-20" i="1">
                <a:solidFill>
                  <a:srgbClr val="0A0A0A"/>
                </a:solidFill>
                <a:latin typeface="Times New Roman"/>
                <a:cs typeface="Times New Roman"/>
              </a:rPr>
              <a:t>kurulu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20" i="1">
                <a:solidFill>
                  <a:srgbClr val="0A0A0A"/>
                </a:solidFill>
                <a:latin typeface="Times New Roman"/>
                <a:cs typeface="Times New Roman"/>
              </a:rPr>
              <a:t>r;a	</a:t>
            </a:r>
            <a:r>
              <a:rPr dirty="0" sz="1150" spc="-10" i="1">
                <a:solidFill>
                  <a:srgbClr val="0A0A0A"/>
                </a:solidFill>
                <a:latin typeface="Times New Roman"/>
                <a:cs typeface="Times New Roman"/>
              </a:rPr>
              <a:t>iiretim	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girdisi  </a:t>
            </a:r>
            <a:r>
              <a:rPr dirty="0" sz="1150" spc="150" i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muafiyetine	</a:t>
            </a:r>
            <a:r>
              <a:rPr dirty="0" sz="1150" spc="20" i="1">
                <a:solidFill>
                  <a:srgbClr val="0A0A0A"/>
                </a:solidFill>
                <a:latin typeface="Times New Roman"/>
                <a:cs typeface="Times New Roman"/>
              </a:rPr>
              <a:t>yonelik	</a:t>
            </a:r>
            <a:r>
              <a:rPr dirty="0" sz="1150" spc="-20" i="1">
                <a:solidFill>
                  <a:srgbClr val="0A0A0A"/>
                </a:solidFill>
                <a:latin typeface="Times New Roman"/>
                <a:cs typeface="Times New Roman"/>
              </a:rPr>
              <a:t>yaz1 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diizenlenir.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Diizenlenen </a:t>
            </a:r>
            <a:r>
              <a:rPr dirty="0" sz="1150" spc="25" i="1">
                <a:solidFill>
                  <a:srgbClr val="0A0A0A"/>
                </a:solidFill>
                <a:latin typeface="Times New Roman"/>
                <a:cs typeface="Times New Roman"/>
              </a:rPr>
              <a:t>yazmm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elektronik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ortamda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TAREKS'e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yiik/enmesini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miiteakip </a:t>
            </a:r>
            <a:r>
              <a:rPr dirty="0" sz="1150" spc="-35" i="1">
                <a:solidFill>
                  <a:srgbClr val="0A0A0A"/>
                </a:solidFill>
                <a:latin typeface="Times New Roman"/>
                <a:cs typeface="Times New Roman"/>
              </a:rPr>
              <a:t>iiriini'in 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ithal edilebilecegine dair </a:t>
            </a:r>
            <a:r>
              <a:rPr dirty="0" sz="1150" spc="-20" i="1">
                <a:solidFill>
                  <a:srgbClr val="0A0A0A"/>
                </a:solidFill>
                <a:latin typeface="Times New Roman"/>
                <a:cs typeface="Times New Roman"/>
              </a:rPr>
              <a:t>TAREKS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referans </a:t>
            </a:r>
            <a:r>
              <a:rPr dirty="0" sz="1150" spc="-75" i="1">
                <a:solidFill>
                  <a:srgbClr val="0A0A0A"/>
                </a:solidFill>
                <a:latin typeface="Times New Roman"/>
                <a:cs typeface="Times New Roman"/>
              </a:rPr>
              <a:t>11umaras1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dogrudan </a:t>
            </a:r>
            <a:r>
              <a:rPr dirty="0" sz="1150" spc="-20" i="1">
                <a:solidFill>
                  <a:srgbClr val="0A0A0A"/>
                </a:solidFill>
                <a:latin typeface="Times New Roman"/>
                <a:cs typeface="Times New Roman"/>
              </a:rPr>
              <a:t>olu$1uru/ur. </a:t>
            </a:r>
            <a:r>
              <a:rPr dirty="0" sz="1150" spc="50" i="1">
                <a:solidFill>
                  <a:srgbClr val="0A0A0A"/>
                </a:solidFill>
                <a:latin typeface="Times New Roman"/>
                <a:cs typeface="Times New Roman"/>
              </a:rPr>
              <a:t>Bu </a:t>
            </a:r>
            <a:r>
              <a:rPr dirty="0" sz="1150" spc="20" i="1">
                <a:solidFill>
                  <a:srgbClr val="0A0A0A"/>
                </a:solidFill>
                <a:latin typeface="Times New Roman"/>
                <a:cs typeface="Times New Roman"/>
              </a:rPr>
              <a:t>kapsamdaki  </a:t>
            </a:r>
            <a:r>
              <a:rPr dirty="0" sz="1150" spc="-30" i="1">
                <a:solidFill>
                  <a:srgbClr val="0A0A0A"/>
                </a:solidFill>
                <a:latin typeface="Times New Roman"/>
                <a:cs typeface="Times New Roman"/>
              </a:rPr>
              <a:t>mua.fiyet </a:t>
            </a:r>
            <a:r>
              <a:rPr dirty="0" sz="1150" spc="25" i="1">
                <a:solidFill>
                  <a:srgbClr val="0A0A0A"/>
                </a:solidFill>
                <a:latin typeface="Times New Roman"/>
                <a:cs typeface="Times New Roman"/>
              </a:rPr>
              <a:t>yazismm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diizenlenmesinin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sonradan </a:t>
            </a:r>
            <a:r>
              <a:rPr dirty="0" sz="1150" spc="-15" i="1">
                <a:solidFill>
                  <a:srgbClr val="0A0A0A"/>
                </a:solidFill>
                <a:latin typeface="Times New Roman"/>
                <a:cs typeface="Times New Roman"/>
              </a:rPr>
              <a:t>kontroliiniin </a:t>
            </a:r>
            <a:r>
              <a:rPr dirty="0" sz="1150" spc="-10" i="1">
                <a:solidFill>
                  <a:srgbClr val="0A0A0A"/>
                </a:solidFill>
                <a:latin typeface="Times New Roman"/>
                <a:cs typeface="Times New Roman"/>
              </a:rPr>
              <a:t>usu/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45" i="1">
                <a:solidFill>
                  <a:srgbClr val="0A0A0A"/>
                </a:solidFill>
                <a:latin typeface="Times New Roman"/>
                <a:cs typeface="Times New Roman"/>
              </a:rPr>
              <a:t>esaslan </a:t>
            </a:r>
            <a:r>
              <a:rPr dirty="0" sz="1150" spc="30" i="1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ve 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Telawloji </a:t>
            </a:r>
            <a:r>
              <a:rPr dirty="0" sz="1150" i="1">
                <a:solidFill>
                  <a:srgbClr val="0A0A0A"/>
                </a:solidFill>
                <a:latin typeface="Times New Roman"/>
                <a:cs typeface="Times New Roman"/>
              </a:rPr>
              <a:t>Bakanligmca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belirlenir. </a:t>
            </a:r>
            <a:r>
              <a:rPr dirty="0" sz="1150" i="1">
                <a:solidFill>
                  <a:srgbClr val="0A0A0A"/>
                </a:solidFill>
                <a:latin typeface="Times New Roman"/>
                <a:cs typeface="Times New Roman"/>
              </a:rPr>
              <a:t>TAREKS'e </a:t>
            </a:r>
            <a:r>
              <a:rPr dirty="0" sz="1150" spc="-10" i="1">
                <a:solidFill>
                  <a:srgbClr val="0A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gird(si </a:t>
            </a:r>
            <a:r>
              <a:rPr dirty="0" sz="1150" i="1">
                <a:solidFill>
                  <a:srgbClr val="0A0A0A"/>
                </a:solidFill>
                <a:latin typeface="Times New Roman"/>
                <a:cs typeface="Times New Roman"/>
              </a:rPr>
              <a:t>muajiyet </a:t>
            </a:r>
            <a:r>
              <a:rPr dirty="0" sz="1150" spc="-20" i="1">
                <a:solidFill>
                  <a:srgbClr val="0A0A0A"/>
                </a:solidFill>
                <a:latin typeface="Times New Roman"/>
                <a:cs typeface="Times New Roman"/>
              </a:rPr>
              <a:t>yazlSl </a:t>
            </a:r>
            <a:r>
              <a:rPr dirty="0" sz="1150" spc="25" i="1">
                <a:solidFill>
                  <a:srgbClr val="0A0A0A"/>
                </a:solidFill>
                <a:latin typeface="Times New Roman"/>
                <a:cs typeface="Times New Roman"/>
              </a:rPr>
              <a:t>yerine usulsuz  </a:t>
            </a:r>
            <a:r>
              <a:rPr dirty="0" sz="1150" spc="20" i="1">
                <a:solidFill>
                  <a:srgbClr val="0A0A0A"/>
                </a:solidFill>
                <a:latin typeface="Times New Roman"/>
                <a:cs typeface="Times New Roman"/>
              </a:rPr>
              <a:t>beige </a:t>
            </a:r>
            <a:r>
              <a:rPr dirty="0" sz="1150" i="1">
                <a:solidFill>
                  <a:srgbClr val="0A0A0A"/>
                </a:solidFill>
                <a:latin typeface="Times New Roman"/>
                <a:cs typeface="Times New Roman"/>
              </a:rPr>
              <a:t>yiiklenmesi </a:t>
            </a:r>
            <a:r>
              <a:rPr dirty="0" sz="1150" spc="-10" i="1">
                <a:solidFill>
                  <a:srgbClr val="0A0A0A"/>
                </a:solidFill>
                <a:latin typeface="Times New Roman"/>
                <a:cs typeface="Times New Roman"/>
              </a:rPr>
              <a:t>veya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muajiyetten </a:t>
            </a:r>
            <a:r>
              <a:rPr dirty="0" sz="1150" spc="-15" i="1">
                <a:solidFill>
                  <a:srgbClr val="0A0A0A"/>
                </a:solidFill>
                <a:latin typeface="Times New Roman"/>
                <a:cs typeface="Times New Roman"/>
              </a:rPr>
              <a:t>usulsiiz </a:t>
            </a:r>
            <a:r>
              <a:rPr dirty="0" sz="1150" spc="-105" i="1">
                <a:solidFill>
                  <a:srgbClr val="0A0A0A"/>
                </a:solidFill>
                <a:latin typeface="Times New Roman"/>
                <a:cs typeface="Times New Roman"/>
              </a:rPr>
              <a:t>yararlanz/d1g111111 </a:t>
            </a:r>
            <a:r>
              <a:rPr dirty="0" sz="1150" i="1">
                <a:solidFill>
                  <a:srgbClr val="0A0A0A"/>
                </a:solidFill>
                <a:latin typeface="Times New Roman"/>
                <a:cs typeface="Times New Roman"/>
              </a:rPr>
              <a:t>tespiti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durumunda, </a:t>
            </a:r>
            <a:r>
              <a:rPr dirty="0" sz="1150" spc="25" i="1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40" i="1">
                <a:solidFill>
                  <a:srgbClr val="0A0A0A"/>
                </a:solidFill>
                <a:latin typeface="Times New Roman"/>
                <a:cs typeface="Times New Roman"/>
              </a:rPr>
              <a:t>ve 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Teknoloji </a:t>
            </a:r>
            <a:r>
              <a:rPr dirty="0" sz="1150" spc="-10" i="1">
                <a:solidFill>
                  <a:srgbClr val="0A0A0A"/>
                </a:solidFill>
                <a:latin typeface="Times New Roman"/>
                <a:cs typeface="Times New Roman"/>
              </a:rPr>
              <a:t>Bakanlrgmca </a:t>
            </a:r>
            <a:r>
              <a:rPr dirty="0" sz="1150" spc="5" i="1">
                <a:solidFill>
                  <a:srgbClr val="0A0A0A"/>
                </a:solidFill>
                <a:latin typeface="Times New Roman"/>
                <a:cs typeface="Times New Roman"/>
              </a:rPr>
              <a:t>belirlenecek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bir </a:t>
            </a:r>
            <a:r>
              <a:rPr dirty="0" sz="1150" spc="-100" i="1">
                <a:solidFill>
                  <a:srgbClr val="0A0A0A"/>
                </a:solidFill>
                <a:latin typeface="Times New Roman"/>
                <a:cs typeface="Times New Roman"/>
              </a:rPr>
              <a:t>si"ire </a:t>
            </a:r>
            <a:r>
              <a:rPr dirty="0" sz="1150" spc="-70" i="1">
                <a:solidFill>
                  <a:srgbClr val="0A0A0A"/>
                </a:solidFill>
                <a:latin typeface="Times New Roman"/>
                <a:cs typeface="Times New Roman"/>
              </a:rPr>
              <a:t>ir;in </a:t>
            </a:r>
            <a:r>
              <a:rPr dirty="0" sz="1150" spc="-5" i="1">
                <a:solidFill>
                  <a:srgbClr val="0A0A0A"/>
                </a:solidFill>
                <a:latin typeface="Times New Roman"/>
                <a:cs typeface="Times New Roman"/>
              </a:rPr>
              <a:t>jirmaya </a:t>
            </a:r>
            <a:r>
              <a:rPr dirty="0" sz="1150" spc="-10" i="1">
                <a:solidFill>
                  <a:srgbClr val="0A0A0A"/>
                </a:solidFill>
                <a:latin typeface="Times New Roman"/>
                <a:cs typeface="Times New Roman"/>
              </a:rPr>
              <a:t>muajiyet </a:t>
            </a:r>
            <a:r>
              <a:rPr dirty="0" sz="1150" spc="-55" i="1">
                <a:solidFill>
                  <a:srgbClr val="0A0A0A"/>
                </a:solidFill>
                <a:latin typeface="Times New Roman"/>
                <a:cs typeface="Times New Roman"/>
              </a:rPr>
              <a:t>yazzsz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diizenlenmez </a:t>
            </a:r>
            <a:r>
              <a:rPr dirty="0" sz="1150" spc="30" i="1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20" i="1">
                <a:solidFill>
                  <a:srgbClr val="0A0A0A"/>
                </a:solidFill>
                <a:latin typeface="Times New Roman"/>
                <a:cs typeface="Times New Roman"/>
              </a:rPr>
              <a:t>var  </a:t>
            </a:r>
            <a:r>
              <a:rPr dirty="0" sz="1150" spc="25" i="1">
                <a:solidFill>
                  <a:srgbClr val="0A0A0A"/>
                </a:solidFill>
                <a:latin typeface="Times New Roman"/>
                <a:cs typeface="Times New Roman"/>
              </a:rPr>
              <a:t>olan </a:t>
            </a:r>
            <a:r>
              <a:rPr dirty="0" sz="1150" spc="15" i="1">
                <a:solidFill>
                  <a:srgbClr val="0A0A0A"/>
                </a:solidFill>
                <a:latin typeface="Times New Roman"/>
                <a:cs typeface="Times New Roman"/>
              </a:rPr>
              <a:t>muajiyet </a:t>
            </a:r>
            <a:r>
              <a:rPr dirty="0" sz="1150" spc="-30" i="1">
                <a:solidFill>
                  <a:srgbClr val="0A0A0A"/>
                </a:solidFill>
                <a:latin typeface="Times New Roman"/>
                <a:cs typeface="Times New Roman"/>
              </a:rPr>
              <a:t>yazlSl </a:t>
            </a:r>
            <a:r>
              <a:rPr dirty="0" sz="1150" spc="10" i="1">
                <a:solidFill>
                  <a:srgbClr val="0A0A0A"/>
                </a:solidFill>
                <a:latin typeface="Times New Roman"/>
                <a:cs typeface="Times New Roman"/>
              </a:rPr>
              <a:t>iptal </a:t>
            </a:r>
            <a:r>
              <a:rPr dirty="0" sz="1150" i="1">
                <a:solidFill>
                  <a:srgbClr val="0A0A0A"/>
                </a:solidFill>
                <a:latin typeface="Times New Roman"/>
                <a:cs typeface="Times New Roman"/>
              </a:rPr>
              <a:t>edilir.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"hiikmii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yer</a:t>
            </a:r>
            <a:r>
              <a:rPr dirty="0" sz="1150" spc="-6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almaktad1r.</a:t>
            </a:r>
            <a:endParaRPr sz="1150">
              <a:latin typeface="Times New Roman"/>
              <a:cs typeface="Times New Roman"/>
            </a:endParaRPr>
          </a:p>
          <a:p>
            <a:pPr marL="33655" marR="45085" indent="458470">
              <a:lnSpc>
                <a:spcPts val="1330"/>
              </a:lnSpc>
              <a:spcBef>
                <a:spcPts val="35"/>
              </a:spcBef>
            </a:pP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Bu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kapsamda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hazrrlanan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i </a:t>
            </a:r>
            <a:r>
              <a:rPr dirty="0" sz="1150" spc="65">
                <a:solidFill>
                  <a:srgbClr val="0A0A0A"/>
                </a:solidFill>
                <a:latin typeface="Times New Roman"/>
                <a:cs typeface="Times New Roman"/>
              </a:rPr>
              <a:t>bu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Genelgenin 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amac1,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mezkur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Tebligin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6'nc1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maddesinin 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ikinci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fikrasma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dayanarak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diizenlenen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muafiyetine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ili </a:t>
            </a:r>
            <a:r>
              <a:rPr dirty="0" sz="1150" spc="40">
                <a:solidFill>
                  <a:srgbClr val="0A0A0A"/>
                </a:solidFill>
                <a:latin typeface="Times New Roman"/>
                <a:cs typeface="Times New Roman"/>
              </a:rPr>
              <a:t>kin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usul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ve</a:t>
            </a:r>
            <a:r>
              <a:rPr dirty="0" sz="1150" spc="1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esaslan</a:t>
            </a:r>
            <a:endParaRPr sz="1150">
              <a:latin typeface="Times New Roman"/>
              <a:cs typeface="Times New Roman"/>
            </a:endParaRPr>
          </a:p>
          <a:p>
            <a:pPr marL="29209">
              <a:lnSpc>
                <a:spcPts val="1295"/>
              </a:lnSpc>
            </a:pP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belirlemektir.</a:t>
            </a:r>
            <a:endParaRPr sz="1150">
              <a:latin typeface="Times New Roman"/>
              <a:cs typeface="Times New Roman"/>
            </a:endParaRPr>
          </a:p>
          <a:p>
            <a:pPr marL="15240" marR="40640" indent="458470">
              <a:lnSpc>
                <a:spcPts val="1350"/>
              </a:lnSpc>
              <a:spcBef>
                <a:spcPts val="30"/>
              </a:spcBef>
            </a:pP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Bakanhg1m1z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gorev ve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yetki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alanmda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yer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almayan nihai iirilnlerde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kullamlacak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girdi 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iiriinler,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dogrudan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ba vurusuna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konu</a:t>
            </a:r>
            <a:r>
              <a:rPr dirty="0" sz="1150" spc="19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olamaz.</a:t>
            </a:r>
            <a:endParaRPr sz="1150">
              <a:latin typeface="Times New Roman"/>
              <a:cs typeface="Times New Roman"/>
            </a:endParaRPr>
          </a:p>
          <a:p>
            <a:pPr marL="468630">
              <a:lnSpc>
                <a:spcPts val="1255"/>
              </a:lnSpc>
            </a:pP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Bakanbg1m1z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gorev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yetki alanmda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yer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almayan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nihai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iirilnlerde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kullamlacak</a:t>
            </a:r>
            <a:r>
              <a:rPr dirty="0" sz="1150" spc="31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girdi</a:t>
            </a:r>
            <a:endParaRPr sz="1150">
              <a:latin typeface="Times New Roman"/>
              <a:cs typeface="Times New Roman"/>
            </a:endParaRPr>
          </a:p>
          <a:p>
            <a:pPr algn="just" marL="12700" marR="48260" indent="-635">
              <a:lnSpc>
                <a:spcPct val="97800"/>
              </a:lnSpc>
              <a:spcBef>
                <a:spcPts val="5"/>
              </a:spcBef>
            </a:pP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iiriinler i9in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iiretim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muafiyeti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ba vurusunda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bulunacak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firmalar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tarafmdan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Tiirk 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Standardlan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Enstitiisiince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(TSE)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diizenlenen Uretim Girdi Muafiyeti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On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inceleme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Raporunun 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sunulmas1</a:t>
            </a:r>
            <a:r>
              <a:rPr dirty="0" sz="1150" spc="-8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zorunludur.</a:t>
            </a:r>
            <a:endParaRPr sz="1150">
              <a:latin typeface="Times New Roman"/>
              <a:cs typeface="Times New Roman"/>
            </a:endParaRPr>
          </a:p>
          <a:p>
            <a:pPr algn="just" marL="465455">
              <a:lnSpc>
                <a:spcPts val="1250"/>
              </a:lnSpc>
            </a:pP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Bu</a:t>
            </a:r>
            <a:r>
              <a:rPr dirty="0" sz="1150" spc="3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kapsamda,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Teknoloji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il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Miidiirliikleri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iiretim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girdisi</a:t>
            </a:r>
            <a:endParaRPr sz="1150">
              <a:latin typeface="Times New Roman"/>
              <a:cs typeface="Times New Roman"/>
            </a:endParaRPr>
          </a:p>
          <a:p>
            <a:pPr algn="just" marL="15240">
              <a:lnSpc>
                <a:spcPts val="1355"/>
              </a:lnSpc>
            </a:pP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muafiyetine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ili </a:t>
            </a:r>
            <a:r>
              <a:rPr dirty="0" sz="1150" spc="45">
                <a:solidFill>
                  <a:srgbClr val="0A0A0A"/>
                </a:solidFill>
                <a:latin typeface="Times New Roman"/>
                <a:cs typeface="Times New Roman"/>
              </a:rPr>
              <a:t>kin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usul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esaslar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a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ag1daki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ekilde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belirlenmi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tir.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461645">
              <a:lnSpc>
                <a:spcPts val="1275"/>
              </a:lnSpc>
              <a:spcBef>
                <a:spcPts val="5"/>
              </a:spcBef>
              <a:tabLst>
                <a:tab pos="3864610" algn="l"/>
              </a:tabLst>
            </a:pPr>
            <a:r>
              <a:rPr dirty="0" sz="1100" spc="50" b="1">
                <a:solidFill>
                  <a:srgbClr val="0A0A0A"/>
                </a:solidFill>
                <a:latin typeface="Times New Roman"/>
                <a:cs typeface="Times New Roman"/>
              </a:rPr>
              <a:t>Firma</a:t>
            </a:r>
            <a:r>
              <a:rPr dirty="0" sz="1100" spc="80" b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00" spc="60" b="1">
                <a:solidFill>
                  <a:srgbClr val="0A0A0A"/>
                </a:solidFill>
                <a:latin typeface="Times New Roman"/>
                <a:cs typeface="Times New Roman"/>
              </a:rPr>
              <a:t>Ba</a:t>
            </a:r>
            <a:r>
              <a:rPr dirty="0" sz="1100" spc="30" b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00" spc="55" b="1">
                <a:solidFill>
                  <a:srgbClr val="0A0A0A"/>
                </a:solidFill>
                <a:latin typeface="Times New Roman"/>
                <a:cs typeface="Times New Roman"/>
              </a:rPr>
              <a:t>vurusu	</a:t>
            </a:r>
            <a:r>
              <a:rPr dirty="0" sz="1100" spc="-10">
                <a:solidFill>
                  <a:srgbClr val="A5A3AA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50800" indent="446405">
              <a:lnSpc>
                <a:spcPts val="1350"/>
              </a:lnSpc>
              <a:spcBef>
                <a:spcPts val="20"/>
              </a:spcBef>
              <a:tabLst>
                <a:tab pos="442595" algn="l"/>
                <a:tab pos="1152525" algn="l"/>
                <a:tab pos="1794510" algn="l"/>
                <a:tab pos="2296795" algn="l"/>
                <a:tab pos="2809240" algn="l"/>
                <a:tab pos="3248025" algn="l"/>
                <a:tab pos="3804285" algn="l"/>
                <a:tab pos="4882515" algn="l"/>
                <a:tab pos="5562600" algn="l"/>
              </a:tabLst>
            </a:pPr>
            <a:r>
              <a:rPr dirty="0" sz="1100" spc="60" b="1">
                <a:solidFill>
                  <a:srgbClr val="0A0A0A"/>
                </a:solidFill>
                <a:latin typeface="Times New Roman"/>
                <a:cs typeface="Times New Roman"/>
              </a:rPr>
              <a:t>Madde </a:t>
            </a:r>
            <a:r>
              <a:rPr dirty="0" sz="1100" spc="45" b="1">
                <a:solidFill>
                  <a:srgbClr val="0A0A0A"/>
                </a:solidFill>
                <a:latin typeface="Times New Roman"/>
                <a:cs typeface="Times New Roman"/>
              </a:rPr>
              <a:t>1-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(1)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Ba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vuru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sahipleri,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0">
                <a:solidFill>
                  <a:srgbClr val="0A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ile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ithalatm1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yapacag1 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girdi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iiriinleri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yalmzca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beyan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edile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nihai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iirilnd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kullamlacagm1,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piyasaya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arz</a:t>
            </a:r>
            <a:endParaRPr sz="1150">
              <a:latin typeface="Times New Roman"/>
              <a:cs typeface="Times New Roman"/>
            </a:endParaRPr>
          </a:p>
          <a:p>
            <a:pPr marL="18415" indent="-4445">
              <a:lnSpc>
                <a:spcPts val="1280"/>
              </a:lnSpc>
              <a:tabLst>
                <a:tab pos="1130935" algn="l"/>
                <a:tab pos="1717039" algn="l"/>
                <a:tab pos="2309495" algn="l"/>
                <a:tab pos="3195955" algn="l"/>
                <a:tab pos="4297045" algn="l"/>
                <a:tab pos="4792345" algn="l"/>
                <a:tab pos="5307330" algn="l"/>
              </a:tabLst>
            </a:pP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edilmeyecegini,	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ii9iincii	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ki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ilere	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devir/temlik	edilmeyecegini,	tahsis	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amac1	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d1</a:t>
            </a:r>
            <a:r>
              <a:rPr dirty="0" sz="1150" spc="-10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mda</a:t>
            </a:r>
            <a:endParaRPr sz="1150">
              <a:latin typeface="Times New Roman"/>
              <a:cs typeface="Times New Roman"/>
            </a:endParaRPr>
          </a:p>
          <a:p>
            <a:pPr marL="20955" marR="65405" indent="-2540">
              <a:lnSpc>
                <a:spcPts val="1300"/>
              </a:lnSpc>
              <a:spcBef>
                <a:spcPts val="85"/>
              </a:spcBef>
            </a:pP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kullamlmayacagm1,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ba vurunun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bilgisi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dahilinde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ger9ekle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tirildigini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taahhiit </a:t>
            </a:r>
            <a:r>
              <a:rPr dirty="0" sz="1150" spc="145">
                <a:solidFill>
                  <a:srgbClr val="0A0A0A"/>
                </a:solidFill>
                <a:latin typeface="Times New Roman"/>
                <a:cs typeface="Times New Roman"/>
              </a:rPr>
              <a:t>ehni 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olur.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78921" y="9304422"/>
            <a:ext cx="208153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80">
                <a:solidFill>
                  <a:srgbClr val="491315"/>
                </a:solidFill>
                <a:latin typeface="Times New Roman"/>
                <a:cs typeface="Times New Roman"/>
              </a:rPr>
              <a:t>Bu </a:t>
            </a:r>
            <a:r>
              <a:rPr dirty="0" sz="850" spc="-30">
                <a:solidFill>
                  <a:srgbClr val="491315"/>
                </a:solidFill>
                <a:latin typeface="Times New Roman"/>
                <a:cs typeface="Times New Roman"/>
              </a:rPr>
              <a:t>b</a:t>
            </a:r>
            <a:r>
              <a:rPr dirty="0" sz="850" spc="-30">
                <a:solidFill>
                  <a:srgbClr val="702626"/>
                </a:solidFill>
                <a:latin typeface="Times New Roman"/>
                <a:cs typeface="Times New Roman"/>
              </a:rPr>
              <a:t>e</a:t>
            </a:r>
            <a:r>
              <a:rPr dirty="0" sz="850" spc="-30">
                <a:solidFill>
                  <a:srgbClr val="310C0E"/>
                </a:solidFill>
                <a:latin typeface="Times New Roman"/>
                <a:cs typeface="Times New Roman"/>
              </a:rPr>
              <a:t>i</a:t>
            </a:r>
            <a:r>
              <a:rPr dirty="0" sz="850" spc="-30">
                <a:solidFill>
                  <a:srgbClr val="702626"/>
                </a:solidFill>
                <a:latin typeface="Times New Roman"/>
                <a:cs typeface="Times New Roman"/>
              </a:rPr>
              <a:t>ge </a:t>
            </a:r>
            <a:r>
              <a:rPr dirty="0" sz="850" spc="-60">
                <a:solidFill>
                  <a:srgbClr val="702626"/>
                </a:solidFill>
                <a:latin typeface="Times New Roman"/>
                <a:cs typeface="Times New Roman"/>
              </a:rPr>
              <a:t>g</a:t>
            </a:r>
            <a:r>
              <a:rPr dirty="0" sz="850" spc="-60">
                <a:solidFill>
                  <a:srgbClr val="491315"/>
                </a:solidFill>
                <a:latin typeface="Times New Roman"/>
                <a:cs typeface="Times New Roman"/>
              </a:rPr>
              <a:t>iiv </a:t>
            </a:r>
            <a:r>
              <a:rPr dirty="0" sz="850" spc="-30">
                <a:solidFill>
                  <a:srgbClr val="702626"/>
                </a:solidFill>
                <a:latin typeface="Times New Roman"/>
                <a:cs typeface="Times New Roman"/>
              </a:rPr>
              <a:t>e</a:t>
            </a:r>
            <a:r>
              <a:rPr dirty="0" sz="850" spc="-30">
                <a:solidFill>
                  <a:srgbClr val="491315"/>
                </a:solidFill>
                <a:latin typeface="Times New Roman"/>
                <a:cs typeface="Times New Roman"/>
              </a:rPr>
              <a:t>n</a:t>
            </a:r>
            <a:r>
              <a:rPr dirty="0" sz="850" spc="-30">
                <a:solidFill>
                  <a:srgbClr val="310C0E"/>
                </a:solidFill>
                <a:latin typeface="Times New Roman"/>
                <a:cs typeface="Times New Roman"/>
              </a:rPr>
              <a:t>li </a:t>
            </a:r>
            <a:r>
              <a:rPr dirty="0" sz="850" spc="-35">
                <a:solidFill>
                  <a:srgbClr val="491315"/>
                </a:solidFill>
                <a:latin typeface="Times New Roman"/>
                <a:cs typeface="Times New Roman"/>
              </a:rPr>
              <a:t>c</a:t>
            </a:r>
            <a:r>
              <a:rPr dirty="0" sz="850" spc="-35">
                <a:solidFill>
                  <a:srgbClr val="310C0E"/>
                </a:solidFill>
                <a:latin typeface="Times New Roman"/>
                <a:cs typeface="Times New Roman"/>
              </a:rPr>
              <a:t>l</a:t>
            </a:r>
            <a:r>
              <a:rPr dirty="0" sz="850" spc="-35">
                <a:solidFill>
                  <a:srgbClr val="702626"/>
                </a:solidFill>
                <a:latin typeface="Times New Roman"/>
                <a:cs typeface="Times New Roman"/>
              </a:rPr>
              <a:t>e</a:t>
            </a:r>
            <a:r>
              <a:rPr dirty="0" sz="850" spc="-35">
                <a:solidFill>
                  <a:srgbClr val="491315"/>
                </a:solidFill>
                <a:latin typeface="Times New Roman"/>
                <a:cs typeface="Times New Roman"/>
              </a:rPr>
              <a:t>k</a:t>
            </a:r>
            <a:r>
              <a:rPr dirty="0" sz="850" spc="-35">
                <a:solidFill>
                  <a:srgbClr val="310C0E"/>
                </a:solidFill>
                <a:latin typeface="Times New Roman"/>
                <a:cs typeface="Times New Roman"/>
              </a:rPr>
              <a:t>t</a:t>
            </a:r>
            <a:r>
              <a:rPr dirty="0" sz="850" spc="-35">
                <a:solidFill>
                  <a:srgbClr val="491315"/>
                </a:solidFill>
                <a:latin typeface="Times New Roman"/>
                <a:cs typeface="Times New Roman"/>
              </a:rPr>
              <a:t>r</a:t>
            </a:r>
            <a:r>
              <a:rPr dirty="0" sz="850" spc="-35">
                <a:solidFill>
                  <a:srgbClr val="702626"/>
                </a:solidFill>
                <a:latin typeface="Times New Roman"/>
                <a:cs typeface="Times New Roman"/>
              </a:rPr>
              <a:t>o</a:t>
            </a:r>
            <a:r>
              <a:rPr dirty="0" sz="850" spc="-35">
                <a:solidFill>
                  <a:srgbClr val="491315"/>
                </a:solidFill>
                <a:latin typeface="Times New Roman"/>
                <a:cs typeface="Times New Roman"/>
              </a:rPr>
              <a:t>n</a:t>
            </a:r>
            <a:r>
              <a:rPr dirty="0" sz="850" spc="-35">
                <a:solidFill>
                  <a:srgbClr val="310C0E"/>
                </a:solidFill>
                <a:latin typeface="Times New Roman"/>
                <a:cs typeface="Times New Roman"/>
              </a:rPr>
              <a:t>i</a:t>
            </a:r>
            <a:r>
              <a:rPr dirty="0" sz="850" spc="-35">
                <a:solidFill>
                  <a:srgbClr val="702626"/>
                </a:solidFill>
                <a:latin typeface="Times New Roman"/>
                <a:cs typeface="Times New Roman"/>
              </a:rPr>
              <a:t>k </a:t>
            </a:r>
            <a:r>
              <a:rPr dirty="0" sz="850" spc="-130">
                <a:solidFill>
                  <a:srgbClr val="491315"/>
                </a:solidFill>
                <a:latin typeface="Times New Roman"/>
                <a:cs typeface="Times New Roman"/>
              </a:rPr>
              <a:t>im </a:t>
            </a:r>
            <a:r>
              <a:rPr dirty="0" sz="850" spc="-55">
                <a:solidFill>
                  <a:srgbClr val="702626"/>
                </a:solidFill>
                <a:latin typeface="Times New Roman"/>
                <a:cs typeface="Times New Roman"/>
              </a:rPr>
              <a:t>za </a:t>
            </a:r>
            <a:r>
              <a:rPr dirty="0" sz="850" spc="-20">
                <a:solidFill>
                  <a:srgbClr val="310C0E"/>
                </a:solidFill>
                <a:latin typeface="Times New Roman"/>
                <a:cs typeface="Times New Roman"/>
              </a:rPr>
              <a:t>il</a:t>
            </a:r>
            <a:r>
              <a:rPr dirty="0" sz="850" spc="-20">
                <a:solidFill>
                  <a:srgbClr val="702626"/>
                </a:solidFill>
                <a:latin typeface="Times New Roman"/>
                <a:cs typeface="Times New Roman"/>
              </a:rPr>
              <a:t>e </a:t>
            </a:r>
            <a:r>
              <a:rPr dirty="0" sz="850" spc="-60">
                <a:solidFill>
                  <a:srgbClr val="491315"/>
                </a:solidFill>
                <a:latin typeface="Times New Roman"/>
                <a:cs typeface="Times New Roman"/>
              </a:rPr>
              <a:t>i</a:t>
            </a:r>
            <a:r>
              <a:rPr dirty="0" sz="850" spc="-60">
                <a:solidFill>
                  <a:srgbClr val="310C0E"/>
                </a:solidFill>
                <a:latin typeface="Times New Roman"/>
                <a:cs typeface="Times New Roman"/>
              </a:rPr>
              <a:t>m</a:t>
            </a:r>
            <a:r>
              <a:rPr dirty="0" sz="850" spc="-60">
                <a:solidFill>
                  <a:srgbClr val="702626"/>
                </a:solidFill>
                <a:latin typeface="Times New Roman"/>
                <a:cs typeface="Times New Roman"/>
              </a:rPr>
              <a:t>za</a:t>
            </a:r>
            <a:r>
              <a:rPr dirty="0" sz="850" spc="-60">
                <a:solidFill>
                  <a:srgbClr val="310C0E"/>
                </a:solidFill>
                <a:latin typeface="Times New Roman"/>
                <a:cs typeface="Times New Roman"/>
              </a:rPr>
              <a:t>l</a:t>
            </a:r>
            <a:r>
              <a:rPr dirty="0" sz="850" spc="-60">
                <a:solidFill>
                  <a:srgbClr val="702626"/>
                </a:solidFill>
                <a:latin typeface="Times New Roman"/>
                <a:cs typeface="Times New Roman"/>
              </a:rPr>
              <a:t>a</a:t>
            </a:r>
            <a:r>
              <a:rPr dirty="0" sz="850" spc="-60">
                <a:solidFill>
                  <a:srgbClr val="491315"/>
                </a:solidFill>
                <a:latin typeface="Times New Roman"/>
                <a:cs typeface="Times New Roman"/>
              </a:rPr>
              <a:t>nm</a:t>
            </a:r>
            <a:r>
              <a:rPr dirty="0" sz="850" spc="-60">
                <a:solidFill>
                  <a:srgbClr val="310C0E"/>
                </a:solidFill>
                <a:latin typeface="Times New Roman"/>
                <a:cs typeface="Times New Roman"/>
              </a:rPr>
              <a:t>1</a:t>
            </a:r>
            <a:r>
              <a:rPr dirty="0" sz="850" spc="-105">
                <a:solidFill>
                  <a:srgbClr val="310C0E"/>
                </a:solidFill>
                <a:latin typeface="Times New Roman"/>
                <a:cs typeface="Times New Roman"/>
              </a:rPr>
              <a:t> </a:t>
            </a:r>
            <a:r>
              <a:rPr dirty="0" sz="850" spc="-114">
                <a:solidFill>
                  <a:srgbClr val="310C0E"/>
                </a:solidFill>
                <a:latin typeface="Times New Roman"/>
                <a:cs typeface="Times New Roman"/>
              </a:rPr>
              <a:t>11</a:t>
            </a:r>
            <a:r>
              <a:rPr dirty="0" sz="850" spc="-114">
                <a:solidFill>
                  <a:srgbClr val="491315"/>
                </a:solidFill>
                <a:latin typeface="Times New Roman"/>
                <a:cs typeface="Times New Roman"/>
              </a:rPr>
              <a:t>r</a:t>
            </a:r>
            <a:r>
              <a:rPr dirty="0" sz="850" spc="-114">
                <a:solidFill>
                  <a:srgbClr val="494449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13739" y="9569614"/>
            <a:ext cx="718820" cy="0"/>
          </a:xfrm>
          <a:custGeom>
            <a:avLst/>
            <a:gdLst/>
            <a:ahLst/>
            <a:cxnLst/>
            <a:rect l="l" t="t" r="r" b="b"/>
            <a:pathLst>
              <a:path w="718819" h="0">
                <a:moveTo>
                  <a:pt x="0" y="0"/>
                </a:moveTo>
                <a:lnTo>
                  <a:pt x="718662" y="0"/>
                </a:lnTo>
              </a:path>
            </a:pathLst>
          </a:custGeom>
          <a:ln w="12732">
            <a:solidFill>
              <a:srgbClr val="0A0A0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40202" y="9569614"/>
            <a:ext cx="2179320" cy="0"/>
          </a:xfrm>
          <a:custGeom>
            <a:avLst/>
            <a:gdLst/>
            <a:ahLst/>
            <a:cxnLst/>
            <a:rect l="l" t="t" r="r" b="b"/>
            <a:pathLst>
              <a:path w="2179320" h="0">
                <a:moveTo>
                  <a:pt x="0" y="0"/>
                </a:moveTo>
                <a:lnTo>
                  <a:pt x="2178876" y="0"/>
                </a:lnTo>
              </a:path>
            </a:pathLst>
          </a:custGeom>
          <a:ln w="12732">
            <a:solidFill>
              <a:srgbClr val="0A0A0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01040" y="9448693"/>
            <a:ext cx="54349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Beige 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Dogrulama </a:t>
            </a:r>
            <a:r>
              <a:rPr dirty="0" sz="850" spc="-40">
                <a:solidFill>
                  <a:srgbClr val="0A0A0A"/>
                </a:solidFill>
                <a:latin typeface="Times New Roman"/>
                <a:cs typeface="Times New Roman"/>
              </a:rPr>
              <a:t>Kodu</a:t>
            </a:r>
            <a:r>
              <a:rPr dirty="0" sz="850" spc="-40">
                <a:solidFill>
                  <a:srgbClr val="494449"/>
                </a:solidFill>
                <a:latin typeface="Times New Roman"/>
                <a:cs typeface="Times New Roman"/>
              </a:rPr>
              <a:t>: </a:t>
            </a:r>
            <a:r>
              <a:rPr dirty="0" sz="850" spc="15">
                <a:solidFill>
                  <a:srgbClr val="0A0A0A"/>
                </a:solidFill>
                <a:latin typeface="Times New Roman"/>
                <a:cs typeface="Times New Roman"/>
              </a:rPr>
              <a:t>E0D91FED-ESF1-4449-88DE-88C2054A7241 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Beige </a:t>
            </a: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</a:rPr>
              <a:t>Do4mlama</a:t>
            </a:r>
            <a:r>
              <a:rPr dirty="0" sz="850" spc="-5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Adresi:https://e-belge</a:t>
            </a:r>
            <a:r>
              <a:rPr dirty="0" sz="850" spc="-25">
                <a:solidFill>
                  <a:srgbClr val="494449"/>
                </a:solidFill>
                <a:latin typeface="Times New Roman"/>
                <a:cs typeface="Times New Roman"/>
              </a:rPr>
              <a:t>.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sanayi.gov</a:t>
            </a:r>
            <a:r>
              <a:rPr dirty="0" sz="850" spc="-25">
                <a:solidFill>
                  <a:srgbClr val="494449"/>
                </a:solidFill>
                <a:latin typeface="Times New Roman"/>
                <a:cs typeface="Times New Roman"/>
              </a:rPr>
              <a:t>.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tr/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9020" y="9571924"/>
            <a:ext cx="450088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Muslafa 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Kcmal Mahallcsi </a:t>
            </a: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</a:rPr>
              <a:t>Dumlupmar 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Buivar, Eskitchir </a:t>
            </a:r>
            <a:r>
              <a:rPr dirty="0" sz="850" spc="-65">
                <a:solidFill>
                  <a:srgbClr val="0A0A0A"/>
                </a:solidFill>
                <a:latin typeface="Times New Roman"/>
                <a:cs typeface="Times New Roman"/>
              </a:rPr>
              <a:t>Yolu </a:t>
            </a:r>
            <a:r>
              <a:rPr dirty="0" sz="850" spc="-20">
                <a:solidFill>
                  <a:srgbClr val="0A0A0A"/>
                </a:solidFill>
                <a:latin typeface="Times New Roman"/>
                <a:cs typeface="Times New Roman"/>
              </a:rPr>
              <a:t>215I.Caddc </a:t>
            </a:r>
            <a:r>
              <a:rPr dirty="0" sz="850" spc="-10">
                <a:solidFill>
                  <a:srgbClr val="0A0A0A"/>
                </a:solidFill>
                <a:latin typeface="Times New Roman"/>
                <a:cs typeface="Times New Roman"/>
              </a:rPr>
              <a:t>No:I54 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06510 </a:t>
            </a:r>
            <a:r>
              <a:rPr dirty="0" sz="850" spc="-60">
                <a:solidFill>
                  <a:srgbClr val="0A0A0A"/>
                </a:solidFill>
                <a:latin typeface="Times New Roman"/>
                <a:cs typeface="Times New Roman"/>
              </a:rPr>
              <a:t>&lt;;ankaya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50">
                <a:solidFill>
                  <a:srgbClr val="0A0A0A"/>
                </a:solidFill>
                <a:latin typeface="Times New Roman"/>
                <a:cs typeface="Times New Roman"/>
              </a:rPr>
              <a:t>/ANKARA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51742" y="8763428"/>
            <a:ext cx="838200" cy="11258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200" spc="-1930">
                <a:solidFill>
                  <a:srgbClr val="2F2F2F"/>
                </a:solidFill>
                <a:latin typeface="Arial"/>
                <a:cs typeface="Arial"/>
              </a:rPr>
              <a:t>·</a:t>
            </a:r>
            <a:r>
              <a:rPr dirty="0" sz="7200" spc="-2145">
                <a:solidFill>
                  <a:srgbClr val="0A0A0A"/>
                </a:solidFill>
                <a:latin typeface="Arial"/>
                <a:cs typeface="Arial"/>
              </a:rPr>
              <a:t>■</a:t>
            </a:r>
            <a:r>
              <a:rPr dirty="0" sz="7200" spc="-1920">
                <a:solidFill>
                  <a:srgbClr val="0A0A0A"/>
                </a:solidFill>
                <a:latin typeface="Arial"/>
                <a:cs typeface="Arial"/>
              </a:rPr>
              <a:t>-</a:t>
            </a:r>
            <a:r>
              <a:rPr dirty="0" sz="7200" spc="-94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z="7200" spc="-1200">
                <a:solidFill>
                  <a:srgbClr val="0A0A0A"/>
                </a:solidFill>
                <a:latin typeface="Arial"/>
                <a:cs typeface="Arial"/>
              </a:rPr>
              <a:t>•</a:t>
            </a:r>
            <a:r>
              <a:rPr dirty="0" sz="1000" spc="-30">
                <a:solidFill>
                  <a:srgbClr val="0A0A0A"/>
                </a:solidFill>
                <a:latin typeface="Times New Roman"/>
                <a:cs typeface="Times New Roman"/>
              </a:rPr>
              <a:t>lil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1382" y="9695155"/>
            <a:ext cx="94615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</a:rPr>
              <a:t>Tclcfon</a:t>
            </a:r>
            <a:r>
              <a:rPr dirty="0" sz="850" spc="-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:03122015395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72955" y="9695155"/>
            <a:ext cx="4838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6880" indent="-424815">
              <a:lnSpc>
                <a:spcPct val="100000"/>
              </a:lnSpc>
              <a:spcBef>
                <a:spcPts val="100"/>
              </a:spcBef>
              <a:buChar char="·"/>
              <a:tabLst>
                <a:tab pos="436880" algn="l"/>
                <a:tab pos="437515" algn="l"/>
              </a:tabLst>
            </a:pP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•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74208" y="9827404"/>
            <a:ext cx="8445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•.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86883" y="9956646"/>
            <a:ext cx="81026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0">
                <a:solidFill>
                  <a:srgbClr val="0A0A0A"/>
                </a:solidFill>
                <a:latin typeface="Times New Roman"/>
                <a:cs typeface="Times New Roman"/>
              </a:rPr>
              <a:t>Faks</a:t>
            </a:r>
            <a:r>
              <a:rPr dirty="0" sz="850" spc="-20">
                <a:solidFill>
                  <a:srgbClr val="2F2F2F"/>
                </a:solidFill>
                <a:latin typeface="Times New Roman"/>
                <a:cs typeface="Times New Roman"/>
              </a:rPr>
              <a:t>:</a:t>
            </a:r>
            <a:r>
              <a:rPr dirty="0" sz="850" spc="-20">
                <a:solidFill>
                  <a:srgbClr val="0A0A0A"/>
                </a:solidFill>
                <a:latin typeface="Times New Roman"/>
                <a:cs typeface="Times New Roman"/>
              </a:rPr>
              <a:t>03</a:t>
            </a:r>
            <a:r>
              <a:rPr dirty="0" sz="800" spc="-20">
                <a:solidFill>
                  <a:srgbClr val="0A0A0A"/>
                </a:solidFill>
                <a:latin typeface="Arial"/>
                <a:cs typeface="Arial"/>
              </a:rPr>
              <a:t>I </a:t>
            </a:r>
            <a:r>
              <a:rPr dirty="0" sz="850" spc="-15">
                <a:solidFill>
                  <a:srgbClr val="0A0A0A"/>
                </a:solidFill>
                <a:latin typeface="Times New Roman"/>
                <a:cs typeface="Times New Roman"/>
              </a:rPr>
              <a:t>220</a:t>
            </a:r>
            <a:r>
              <a:rPr dirty="0" sz="800" spc="-15">
                <a:solidFill>
                  <a:srgbClr val="0A0A0A"/>
                </a:solidFill>
                <a:latin typeface="Arial"/>
                <a:cs typeface="Arial"/>
              </a:rPr>
              <a:t>I</a:t>
            </a:r>
            <a:r>
              <a:rPr dirty="0" sz="800" spc="-17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0A0A0A"/>
                </a:solidFill>
                <a:latin typeface="Times New Roman"/>
                <a:cs typeface="Times New Roman"/>
              </a:rPr>
              <a:t>5453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67727" y="9695155"/>
            <a:ext cx="1515110" cy="41719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7780" marR="5080" indent="2540">
              <a:lnSpc>
                <a:spcPct val="102099"/>
              </a:lnSpc>
              <a:spcBef>
                <a:spcPts val="80"/>
              </a:spcBef>
            </a:pPr>
            <a:r>
              <a:rPr dirty="0" sz="850" spc="-40">
                <a:solidFill>
                  <a:srgbClr val="0A0A0A"/>
                </a:solidFill>
                <a:latin typeface="Times New Roman"/>
                <a:cs typeface="Times New Roman"/>
              </a:rPr>
              <a:t>Bilgi </a:t>
            </a:r>
            <a:r>
              <a:rPr dirty="0" sz="850" spc="15">
                <a:solidFill>
                  <a:srgbClr val="0A0A0A"/>
                </a:solidFill>
                <a:latin typeface="Times New Roman"/>
                <a:cs typeface="Times New Roman"/>
              </a:rPr>
              <a:t>l 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in</a:t>
            </a:r>
            <a:r>
              <a:rPr dirty="0" sz="850" spc="-35">
                <a:solidFill>
                  <a:srgbClr val="2F2F2F"/>
                </a:solidFill>
                <a:latin typeface="Times New Roman"/>
                <a:cs typeface="Times New Roman"/>
              </a:rPr>
              <a:t>: </a:t>
            </a:r>
            <a:r>
              <a:rPr dirty="0" sz="850" spc="-50">
                <a:solidFill>
                  <a:srgbClr val="0A0A0A"/>
                </a:solidFill>
                <a:latin typeface="Times New Roman"/>
                <a:cs typeface="Times New Roman"/>
              </a:rPr>
              <a:t>Ebru </a:t>
            </a:r>
            <a:r>
              <a:rPr dirty="0" sz="850" spc="-55">
                <a:solidFill>
                  <a:srgbClr val="0A0A0A"/>
                </a:solidFill>
                <a:latin typeface="Times New Roman"/>
                <a:cs typeface="Times New Roman"/>
              </a:rPr>
              <a:t>EBEPERI </a:t>
            </a:r>
            <a:r>
              <a:rPr dirty="0" sz="850" spc="-50">
                <a:solidFill>
                  <a:srgbClr val="0A0A0A"/>
                </a:solidFill>
                <a:latin typeface="Times New Roman"/>
                <a:cs typeface="Times New Roman"/>
              </a:rPr>
              <a:t>OZTORK  </a:t>
            </a: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</a:rPr>
              <a:t>Milhendis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019"/>
              </a:lnSpc>
            </a:pP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  <a:hlinkClick r:id="rId3"/>
              </a:rPr>
              <a:t>c-posta</a:t>
            </a:r>
            <a:r>
              <a:rPr dirty="0" sz="850" spc="-30">
                <a:solidFill>
                  <a:srgbClr val="2F2F2F"/>
                </a:solidFill>
                <a:latin typeface="Times New Roman"/>
                <a:cs typeface="Times New Roman"/>
                <a:hlinkClick r:id="rId3"/>
              </a:rPr>
              <a:t>: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  <a:hlinkClick r:id="rId3"/>
              </a:rPr>
              <a:t>ebru.cbepcri@sanayi.gov</a:t>
            </a:r>
            <a:r>
              <a:rPr dirty="0" sz="850" spc="-30">
                <a:solidFill>
                  <a:srgbClr val="2F2F2F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  <a:hlinkClick r:id="rId3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7863" y="10185075"/>
            <a:ext cx="24860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Kcp</a:t>
            </a:r>
            <a:r>
              <a:rPr dirty="0" sz="850" spc="-35">
                <a:solidFill>
                  <a:srgbClr val="2F2F2F"/>
                </a:solidFill>
                <a:latin typeface="Times New Roman"/>
                <a:cs typeface="Times New Roman"/>
              </a:rPr>
              <a:t>: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sanayivctcknolojibakanli 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  <a:hlinkClick r:id="rId4"/>
              </a:rPr>
              <a:t>gi.sanayiurunlcri</a:t>
            </a:r>
            <a:r>
              <a:rPr dirty="0" sz="850" spc="-160">
                <a:solidFill>
                  <a:srgbClr val="0A0A0A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dirty="0" sz="850" spc="-25">
                <a:solidFill>
                  <a:srgbClr val="2F2F2F"/>
                </a:solidFill>
                <a:latin typeface="Times New Roman"/>
                <a:cs typeface="Times New Roman"/>
                <a:hlinkClick r:id="rId4"/>
              </a:rPr>
              <a:t>@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  <a:hlinkClick r:id="rId4"/>
              </a:rPr>
              <a:t>hsOl</a:t>
            </a:r>
            <a:r>
              <a:rPr dirty="0" sz="850" spc="-25">
                <a:solidFill>
                  <a:srgbClr val="2F2F2F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  <a:hlinkClick r:id="rId4"/>
              </a:rPr>
              <a:t>kcp</a:t>
            </a:r>
            <a:r>
              <a:rPr dirty="0" sz="850" spc="-25">
                <a:solidFill>
                  <a:srgbClr val="2F2F2F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  <a:hlinkClick r:id="rId4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77831" y="10185075"/>
            <a:ext cx="140144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Internet 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adrcsi:</a:t>
            </a:r>
            <a:r>
              <a:rPr dirty="0" sz="85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  <a:hlinkClick r:id="rId5"/>
              </a:rPr>
              <a:t>www</a:t>
            </a:r>
            <a:r>
              <a:rPr dirty="0" sz="850" spc="-35">
                <a:solidFill>
                  <a:srgbClr val="2F2F2F"/>
                </a:solidFill>
                <a:latin typeface="Times New Roman"/>
                <a:cs typeface="Times New Roman"/>
                <a:hlinkClick r:id="rId5"/>
              </a:rPr>
              <a:t>.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  <a:hlinkClick r:id="rId5"/>
              </a:rPr>
              <a:t>sanayi</a:t>
            </a:r>
            <a:r>
              <a:rPr dirty="0" sz="850" spc="-35">
                <a:solidFill>
                  <a:srgbClr val="2F2F2F"/>
                </a:solidFill>
                <a:latin typeface="Times New Roman"/>
                <a:cs typeface="Times New Roman"/>
                <a:hlinkClick r:id="rId5"/>
              </a:rPr>
              <a:t>.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  <a:hlinkClick r:id="rId5"/>
              </a:rPr>
              <a:t>gov</a:t>
            </a:r>
            <a:r>
              <a:rPr dirty="0" sz="850" spc="-35">
                <a:solidFill>
                  <a:srgbClr val="2F2F2F"/>
                </a:solidFill>
                <a:latin typeface="Times New Roman"/>
                <a:cs typeface="Times New Roman"/>
                <a:hlinkClick r:id="rId5"/>
              </a:rPr>
              <a:t>.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  <a:hlinkClick r:id="rId5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61641" y="10159610"/>
            <a:ext cx="70739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3870" algn="l"/>
              </a:tabLst>
            </a:pPr>
            <a:r>
              <a:rPr dirty="0" sz="1050" spc="-130">
                <a:solidFill>
                  <a:srgbClr val="0A0A0A"/>
                </a:solidFill>
                <a:latin typeface="Times New Roman"/>
                <a:cs typeface="Times New Roman"/>
              </a:rPr>
              <a:t>1!1</a:t>
            </a:r>
            <a:r>
              <a:rPr dirty="0" sz="1050" spc="-130">
                <a:solidFill>
                  <a:srgbClr val="2F2F2F"/>
                </a:solidFill>
                <a:latin typeface="Times New Roman"/>
                <a:cs typeface="Times New Roman"/>
              </a:rPr>
              <a:t>.     </a:t>
            </a:r>
            <a:r>
              <a:rPr dirty="0" sz="1050" spc="-7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050" spc="-75">
                <a:solidFill>
                  <a:srgbClr val="0A0A0A"/>
                </a:solidFill>
                <a:latin typeface="Times New Roman"/>
                <a:cs typeface="Times New Roman"/>
              </a:rPr>
              <a:t>··	</a:t>
            </a:r>
            <a:r>
              <a:rPr dirty="0" sz="1050" spc="15">
                <a:solidFill>
                  <a:srgbClr val="0A0A0A"/>
                </a:solidFill>
                <a:latin typeface="Times New Roman"/>
                <a:cs typeface="Times New Roman"/>
              </a:rPr>
              <a:t>,</a:t>
            </a:r>
            <a:r>
              <a:rPr dirty="0" sz="1050" spc="15">
                <a:solidFill>
                  <a:srgbClr val="B1B5AF"/>
                </a:solidFill>
                <a:latin typeface="Times New Roman"/>
                <a:cs typeface="Times New Roman"/>
              </a:rPr>
              <a:t>·</a:t>
            </a:r>
            <a:r>
              <a:rPr dirty="0" sz="1050" spc="100">
                <a:solidFill>
                  <a:srgbClr val="B1B5AF"/>
                </a:solidFill>
                <a:latin typeface="Times New Roman"/>
                <a:cs typeface="Times New Roman"/>
              </a:rPr>
              <a:t> </a:t>
            </a:r>
            <a:r>
              <a:rPr dirty="0" sz="1050" spc="15">
                <a:solidFill>
                  <a:srgbClr val="0A0A0A"/>
                </a:solidFill>
                <a:latin typeface="Times New Roman"/>
                <a:cs typeface="Times New Roman"/>
              </a:rPr>
              <a:t>,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2112" y="335361"/>
            <a:ext cx="139001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35">
                <a:solidFill>
                  <a:srgbClr val="080808"/>
                </a:solidFill>
                <a:latin typeface="Times New Roman"/>
                <a:cs typeface="Times New Roman"/>
              </a:rPr>
              <a:t>T</a:t>
            </a:r>
            <a:r>
              <a:rPr dirty="0" sz="650" spc="-35">
                <a:solidFill>
                  <a:srgbClr val="444242"/>
                </a:solidFill>
                <a:latin typeface="Times New Roman"/>
                <a:cs typeface="Times New Roman"/>
              </a:rPr>
              <a:t>.</a:t>
            </a:r>
            <a:r>
              <a:rPr dirty="0" sz="650" spc="-35">
                <a:solidFill>
                  <a:srgbClr val="080808"/>
                </a:solidFill>
                <a:latin typeface="Times New Roman"/>
                <a:cs typeface="Times New Roman"/>
              </a:rPr>
              <a:t>C </a:t>
            </a:r>
            <a:r>
              <a:rPr dirty="0" sz="650" spc="-70">
                <a:solidFill>
                  <a:srgbClr val="080808"/>
                </a:solidFill>
                <a:latin typeface="Times New Roman"/>
                <a:cs typeface="Times New Roman"/>
              </a:rPr>
              <a:t>SANAYI </a:t>
            </a:r>
            <a:r>
              <a:rPr dirty="0" sz="650" spc="-65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650" spc="-70">
                <a:solidFill>
                  <a:srgbClr val="080808"/>
                </a:solidFill>
                <a:latin typeface="Times New Roman"/>
                <a:cs typeface="Times New Roman"/>
              </a:rPr>
              <a:t>TEJCNOI..OJt</a:t>
            </a:r>
            <a:r>
              <a:rPr dirty="0" sz="650" spc="-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650" spc="-60">
                <a:solidFill>
                  <a:srgbClr val="080808"/>
                </a:solidFill>
                <a:latin typeface="Times New Roman"/>
                <a:cs typeface="Times New Roman"/>
              </a:rPr>
              <a:t>BAJCANUOI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3448" y="397261"/>
            <a:ext cx="147447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10">
                <a:solidFill>
                  <a:srgbClr val="080808"/>
                </a:solidFill>
                <a:latin typeface="Times New Roman"/>
                <a:cs typeface="Times New Roman"/>
              </a:rPr>
              <a:t>Motmlcji-.. </a:t>
            </a:r>
            <a:r>
              <a:rPr dirty="0" sz="600" spc="15">
                <a:solidFill>
                  <a:srgbClr val="080808"/>
                </a:solidFill>
                <a:latin typeface="Arial"/>
                <a:cs typeface="Arial"/>
              </a:rPr>
              <a:t>Scayi </a:t>
            </a:r>
            <a:r>
              <a:rPr dirty="0" sz="750" spc="400">
                <a:solidFill>
                  <a:srgbClr val="080808"/>
                </a:solidFill>
                <a:latin typeface="Times New Roman"/>
                <a:cs typeface="Times New Roman"/>
              </a:rPr>
              <a:t>O</a:t>
            </a:r>
            <a:r>
              <a:rPr dirty="0" sz="750" spc="-6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750" spc="150">
                <a:solidFill>
                  <a:srgbClr val="080808"/>
                </a:solidFill>
                <a:latin typeface="Times New Roman"/>
                <a:cs typeface="Times New Roman"/>
              </a:rPr>
              <a:t>li </a:t>
            </a:r>
            <a:r>
              <a:rPr dirty="0" sz="600" spc="40">
                <a:solidFill>
                  <a:srgbClr val="080808"/>
                </a:solidFill>
                <a:latin typeface="Times New Roman"/>
                <a:cs typeface="Times New Roman"/>
              </a:rPr>
              <a:t>Oevulip </a:t>
            </a:r>
            <a:r>
              <a:rPr dirty="0" sz="600" spc="-65">
                <a:solidFill>
                  <a:srgbClr val="080808"/>
                </a:solidFill>
                <a:latin typeface="Arial"/>
                <a:cs typeface="Arial"/>
              </a:rPr>
              <a:t>O.DO! </a:t>
            </a:r>
            <a:r>
              <a:rPr dirty="0" sz="600" spc="-95">
                <a:solidFill>
                  <a:srgbClr val="080808"/>
                </a:solidFill>
                <a:latin typeface="Times New Roman"/>
                <a:cs typeface="Times New Roman"/>
              </a:rPr>
              <a:t>M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9444" y="9614104"/>
            <a:ext cx="713105" cy="0"/>
          </a:xfrm>
          <a:custGeom>
            <a:avLst/>
            <a:gdLst/>
            <a:ahLst/>
            <a:cxnLst/>
            <a:rect l="l" t="t" r="r" b="b"/>
            <a:pathLst>
              <a:path w="713105" h="0">
                <a:moveTo>
                  <a:pt x="0" y="0"/>
                </a:moveTo>
                <a:lnTo>
                  <a:pt x="712805" y="0"/>
                </a:lnTo>
              </a:path>
            </a:pathLst>
          </a:custGeom>
          <a:ln w="12714">
            <a:solidFill>
              <a:srgbClr val="08080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845089" y="9350454"/>
            <a:ext cx="31648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97505" algn="l"/>
                <a:tab pos="3151505" algn="l"/>
              </a:tabLst>
            </a:pPr>
            <a:r>
              <a:rPr dirty="0" sz="800" spc="-45">
                <a:solidFill>
                  <a:srgbClr val="3D0F0F"/>
                </a:solidFill>
                <a:latin typeface="Times New Roman"/>
                <a:cs typeface="Times New Roman"/>
              </a:rPr>
              <a:t>Bu  </a:t>
            </a:r>
            <a:r>
              <a:rPr dirty="0" sz="800" spc="-15">
                <a:solidFill>
                  <a:srgbClr val="3D0F0F"/>
                </a:solidFill>
                <a:latin typeface="Times New Roman"/>
                <a:cs typeface="Times New Roman"/>
              </a:rPr>
              <a:t>b</a:t>
            </a:r>
            <a:r>
              <a:rPr dirty="0" sz="800" spc="-15">
                <a:solidFill>
                  <a:srgbClr val="662123"/>
                </a:solidFill>
                <a:latin typeface="Times New Roman"/>
                <a:cs typeface="Times New Roman"/>
              </a:rPr>
              <a:t>e</a:t>
            </a:r>
            <a:r>
              <a:rPr dirty="0" sz="800" spc="-15">
                <a:solidFill>
                  <a:srgbClr val="3D0F0F"/>
                </a:solidFill>
                <a:latin typeface="Times New Roman"/>
                <a:cs typeface="Times New Roman"/>
              </a:rPr>
              <a:t>i</a:t>
            </a:r>
            <a:r>
              <a:rPr dirty="0" sz="800" spc="-15">
                <a:solidFill>
                  <a:srgbClr val="662123"/>
                </a:solidFill>
                <a:latin typeface="Times New Roman"/>
                <a:cs typeface="Times New Roman"/>
              </a:rPr>
              <a:t>ge </a:t>
            </a:r>
            <a:r>
              <a:rPr dirty="0" sz="800" spc="-50">
                <a:solidFill>
                  <a:srgbClr val="662123"/>
                </a:solidFill>
                <a:latin typeface="Times New Roman"/>
                <a:cs typeface="Times New Roman"/>
              </a:rPr>
              <a:t>g</a:t>
            </a:r>
            <a:r>
              <a:rPr dirty="0" sz="800" spc="-50">
                <a:solidFill>
                  <a:srgbClr val="3D0F0F"/>
                </a:solidFill>
                <a:latin typeface="Times New Roman"/>
                <a:cs typeface="Times New Roman"/>
              </a:rPr>
              <a:t>ilv </a:t>
            </a:r>
            <a:r>
              <a:rPr dirty="0" sz="800" spc="-15">
                <a:solidFill>
                  <a:srgbClr val="662123"/>
                </a:solidFill>
                <a:latin typeface="Times New Roman"/>
                <a:cs typeface="Times New Roman"/>
              </a:rPr>
              <a:t>e</a:t>
            </a:r>
            <a:r>
              <a:rPr dirty="0" sz="800" spc="-15">
                <a:solidFill>
                  <a:srgbClr val="3D0F0F"/>
                </a:solidFill>
                <a:latin typeface="Times New Roman"/>
                <a:cs typeface="Times New Roman"/>
              </a:rPr>
              <a:t>nli </a:t>
            </a:r>
            <a:r>
              <a:rPr dirty="0" sz="800" spc="-30">
                <a:solidFill>
                  <a:srgbClr val="662123"/>
                </a:solidFill>
                <a:latin typeface="Times New Roman"/>
                <a:cs typeface="Times New Roman"/>
              </a:rPr>
              <a:t>c</a:t>
            </a:r>
            <a:r>
              <a:rPr dirty="0" sz="800" spc="-30">
                <a:solidFill>
                  <a:srgbClr val="3D0F0F"/>
                </a:solidFill>
                <a:latin typeface="Times New Roman"/>
                <a:cs typeface="Times New Roman"/>
              </a:rPr>
              <a:t>l</a:t>
            </a:r>
            <a:r>
              <a:rPr dirty="0" sz="800" spc="-30">
                <a:solidFill>
                  <a:srgbClr val="662123"/>
                </a:solidFill>
                <a:latin typeface="Times New Roman"/>
                <a:cs typeface="Times New Roman"/>
              </a:rPr>
              <a:t>c</a:t>
            </a:r>
            <a:r>
              <a:rPr dirty="0" sz="800" spc="-30">
                <a:solidFill>
                  <a:srgbClr val="3D0F0F"/>
                </a:solidFill>
                <a:latin typeface="Times New Roman"/>
                <a:cs typeface="Times New Roman"/>
              </a:rPr>
              <a:t>k </a:t>
            </a:r>
            <a:r>
              <a:rPr dirty="0" sz="800" spc="-20">
                <a:solidFill>
                  <a:srgbClr val="240808"/>
                </a:solidFill>
                <a:latin typeface="Times New Roman"/>
                <a:cs typeface="Times New Roman"/>
              </a:rPr>
              <a:t>t</a:t>
            </a:r>
            <a:r>
              <a:rPr dirty="0" sz="800" spc="-20">
                <a:solidFill>
                  <a:srgbClr val="3D0F0F"/>
                </a:solidFill>
                <a:latin typeface="Times New Roman"/>
                <a:cs typeface="Times New Roman"/>
              </a:rPr>
              <a:t>roni</a:t>
            </a:r>
            <a:r>
              <a:rPr dirty="0" sz="800" spc="-20">
                <a:solidFill>
                  <a:srgbClr val="662123"/>
                </a:solidFill>
                <a:latin typeface="Times New Roman"/>
                <a:cs typeface="Times New Roman"/>
              </a:rPr>
              <a:t>k</a:t>
            </a:r>
            <a:r>
              <a:rPr dirty="0" sz="800" spc="160">
                <a:solidFill>
                  <a:srgbClr val="662123"/>
                </a:solidFill>
                <a:latin typeface="Times New Roman"/>
                <a:cs typeface="Times New Roman"/>
              </a:rPr>
              <a:t> </a:t>
            </a:r>
            <a:r>
              <a:rPr dirty="0" sz="800" spc="-65">
                <a:solidFill>
                  <a:srgbClr val="3D0F0F"/>
                </a:solidFill>
                <a:latin typeface="Times New Roman"/>
                <a:cs typeface="Times New Roman"/>
              </a:rPr>
              <a:t>im </a:t>
            </a:r>
            <a:r>
              <a:rPr dirty="0" sz="800" spc="-25">
                <a:solidFill>
                  <a:srgbClr val="662123"/>
                </a:solidFill>
                <a:latin typeface="Times New Roman"/>
                <a:cs typeface="Times New Roman"/>
              </a:rPr>
              <a:t>za </a:t>
            </a:r>
            <a:r>
              <a:rPr dirty="0" sz="800" spc="-20">
                <a:solidFill>
                  <a:srgbClr val="240808"/>
                </a:solidFill>
                <a:latin typeface="Times New Roman"/>
                <a:cs typeface="Times New Roman"/>
              </a:rPr>
              <a:t>il</a:t>
            </a:r>
            <a:r>
              <a:rPr dirty="0" sz="800" spc="-20">
                <a:solidFill>
                  <a:srgbClr val="662123"/>
                </a:solidFill>
                <a:latin typeface="Times New Roman"/>
                <a:cs typeface="Times New Roman"/>
              </a:rPr>
              <a:t>e </a:t>
            </a:r>
            <a:r>
              <a:rPr dirty="0" sz="800" spc="-30">
                <a:solidFill>
                  <a:srgbClr val="3D0F0F"/>
                </a:solidFill>
                <a:latin typeface="Times New Roman"/>
                <a:cs typeface="Times New Roman"/>
              </a:rPr>
              <a:t>im</a:t>
            </a:r>
            <a:r>
              <a:rPr dirty="0" sz="800" spc="-30">
                <a:solidFill>
                  <a:srgbClr val="662123"/>
                </a:solidFill>
                <a:latin typeface="Times New Roman"/>
                <a:cs typeface="Times New Roman"/>
              </a:rPr>
              <a:t>za</a:t>
            </a:r>
            <a:r>
              <a:rPr dirty="0" sz="800" spc="-30">
                <a:solidFill>
                  <a:srgbClr val="240808"/>
                </a:solidFill>
                <a:latin typeface="Times New Roman"/>
                <a:cs typeface="Times New Roman"/>
              </a:rPr>
              <a:t>l</a:t>
            </a:r>
            <a:r>
              <a:rPr dirty="0" sz="800" spc="-30">
                <a:solidFill>
                  <a:srgbClr val="662123"/>
                </a:solidFill>
                <a:latin typeface="Times New Roman"/>
                <a:cs typeface="Times New Roman"/>
              </a:rPr>
              <a:t>u</a:t>
            </a:r>
            <a:r>
              <a:rPr dirty="0" sz="800" spc="-30">
                <a:solidFill>
                  <a:srgbClr val="3D0F0F"/>
                </a:solidFill>
                <a:latin typeface="Times New Roman"/>
                <a:cs typeface="Times New Roman"/>
              </a:rPr>
              <a:t>nnu</a:t>
            </a:r>
            <a:r>
              <a:rPr dirty="0" sz="800" spc="10">
                <a:solidFill>
                  <a:srgbClr val="3D0F0F"/>
                </a:solidFill>
                <a:latin typeface="Times New Roman"/>
                <a:cs typeface="Times New Roman"/>
              </a:rPr>
              <a:t> </a:t>
            </a:r>
            <a:r>
              <a:rPr dirty="0" sz="800" spc="-20">
                <a:solidFill>
                  <a:srgbClr val="3D0F0F"/>
                </a:solidFill>
                <a:latin typeface="Times New Roman"/>
                <a:cs typeface="Times New Roman"/>
              </a:rPr>
              <a:t>llr.	</a:t>
            </a:r>
            <a:r>
              <a:rPr dirty="0" u="heavy" sz="800" spc="-20">
                <a:solidFill>
                  <a:srgbClr val="3D0F0F"/>
                </a:solidFill>
                <a:uFill>
                  <a:solidFill>
                    <a:srgbClr val="080808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800" spc="-20">
                <a:solidFill>
                  <a:srgbClr val="3D0F0F"/>
                </a:solidFill>
                <a:uFill>
                  <a:solidFill>
                    <a:srgbClr val="080808"/>
                  </a:solidFill>
                </a:uFill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81903" y="9614104"/>
            <a:ext cx="2172970" cy="0"/>
          </a:xfrm>
          <a:custGeom>
            <a:avLst/>
            <a:gdLst/>
            <a:ahLst/>
            <a:cxnLst/>
            <a:rect l="l" t="t" r="r" b="b"/>
            <a:pathLst>
              <a:path w="2172970" h="0">
                <a:moveTo>
                  <a:pt x="0" y="0"/>
                </a:moveTo>
                <a:lnTo>
                  <a:pt x="2172598" y="0"/>
                </a:lnTo>
              </a:path>
            </a:pathLst>
          </a:custGeom>
          <a:ln w="12714">
            <a:solidFill>
              <a:srgbClr val="08080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96744" y="9486968"/>
            <a:ext cx="53676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 b="1">
                <a:solidFill>
                  <a:srgbClr val="080808"/>
                </a:solidFill>
                <a:latin typeface="Times New Roman"/>
                <a:cs typeface="Times New Roman"/>
              </a:rPr>
              <a:t>Beige </a:t>
            </a:r>
            <a:r>
              <a:rPr dirty="0" sz="800" spc="-45" b="1">
                <a:solidFill>
                  <a:srgbClr val="080808"/>
                </a:solidFill>
                <a:latin typeface="Times New Roman"/>
                <a:cs typeface="Times New Roman"/>
              </a:rPr>
              <a:t>Dogrulama Kodu: </a:t>
            </a:r>
            <a:r>
              <a:rPr dirty="0" sz="900" spc="-40" b="1">
                <a:solidFill>
                  <a:srgbClr val="080808"/>
                </a:solidFill>
                <a:latin typeface="Times New Roman"/>
                <a:cs typeface="Times New Roman"/>
              </a:rPr>
              <a:t>E0D9 </a:t>
            </a:r>
            <a:r>
              <a:rPr dirty="0" sz="900" spc="-5" b="1">
                <a:solidFill>
                  <a:srgbClr val="080808"/>
                </a:solidFill>
                <a:latin typeface="Times New Roman"/>
                <a:cs typeface="Times New Roman"/>
              </a:rPr>
              <a:t>l </a:t>
            </a:r>
            <a:r>
              <a:rPr dirty="0" sz="900" spc="-55" b="1">
                <a:solidFill>
                  <a:srgbClr val="161818"/>
                </a:solidFill>
                <a:latin typeface="Times New Roman"/>
                <a:cs typeface="Times New Roman"/>
              </a:rPr>
              <a:t>FED-E5F </a:t>
            </a:r>
            <a:r>
              <a:rPr dirty="0" sz="900" spc="-20" b="1">
                <a:solidFill>
                  <a:srgbClr val="080808"/>
                </a:solidFill>
                <a:latin typeface="Times New Roman"/>
                <a:cs typeface="Times New Roman"/>
              </a:rPr>
              <a:t>l-4449-88DE-88C2054A7241 </a:t>
            </a:r>
            <a:r>
              <a:rPr dirty="0" sz="800" spc="-15" b="1">
                <a:solidFill>
                  <a:srgbClr val="080808"/>
                </a:solidFill>
                <a:latin typeface="Times New Roman"/>
                <a:cs typeface="Times New Roman"/>
              </a:rPr>
              <a:t>Beige </a:t>
            </a:r>
            <a:r>
              <a:rPr dirty="0" sz="800" spc="-60" b="1">
                <a:solidFill>
                  <a:srgbClr val="080808"/>
                </a:solidFill>
                <a:latin typeface="Times New Roman"/>
                <a:cs typeface="Times New Roman"/>
              </a:rPr>
              <a:t>DoQnilama </a:t>
            </a:r>
            <a:r>
              <a:rPr dirty="0" sz="800" spc="-50" b="1">
                <a:solidFill>
                  <a:srgbClr val="080808"/>
                </a:solidFill>
                <a:latin typeface="Times New Roman"/>
                <a:cs typeface="Times New Roman"/>
              </a:rPr>
              <a:t>Adresi:https</a:t>
            </a:r>
            <a:r>
              <a:rPr dirty="0" sz="800" spc="-125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800" spc="-25" b="1">
                <a:solidFill>
                  <a:srgbClr val="444242"/>
                </a:solidFill>
                <a:latin typeface="Times New Roman"/>
                <a:cs typeface="Times New Roman"/>
              </a:rPr>
              <a:t>:</a:t>
            </a:r>
            <a:r>
              <a:rPr dirty="0" sz="800" spc="-25" b="1">
                <a:solidFill>
                  <a:srgbClr val="080808"/>
                </a:solidFill>
                <a:latin typeface="Times New Roman"/>
                <a:cs typeface="Times New Roman"/>
              </a:rPr>
              <a:t>//e-belge.sanayi</a:t>
            </a:r>
            <a:r>
              <a:rPr dirty="0" sz="800" spc="-25" b="1">
                <a:solidFill>
                  <a:srgbClr val="2D2F2F"/>
                </a:solidFill>
                <a:latin typeface="Times New Roman"/>
                <a:cs typeface="Times New Roman"/>
              </a:rPr>
              <a:t>.</a:t>
            </a:r>
            <a:r>
              <a:rPr dirty="0" sz="800" spc="-25" b="1">
                <a:solidFill>
                  <a:srgbClr val="080808"/>
                </a:solidFill>
                <a:latin typeface="Times New Roman"/>
                <a:cs typeface="Times New Roman"/>
              </a:rPr>
              <a:t>gov</a:t>
            </a:r>
            <a:r>
              <a:rPr dirty="0" sz="800" spc="-25" b="1">
                <a:solidFill>
                  <a:srgbClr val="444242"/>
                </a:solidFill>
                <a:latin typeface="Times New Roman"/>
                <a:cs typeface="Times New Roman"/>
              </a:rPr>
              <a:t>.</a:t>
            </a:r>
            <a:r>
              <a:rPr dirty="0" sz="800" spc="-25" b="1">
                <a:solidFill>
                  <a:srgbClr val="080808"/>
                </a:solidFill>
                <a:latin typeface="Times New Roman"/>
                <a:cs typeface="Times New Roman"/>
              </a:rPr>
              <a:t>tr/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760" y="496687"/>
            <a:ext cx="6233795" cy="946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24350">
              <a:lnSpc>
                <a:spcPts val="600"/>
              </a:lnSpc>
              <a:spcBef>
                <a:spcPts val="100"/>
              </a:spcBef>
            </a:pPr>
            <a:r>
              <a:rPr dirty="0" sz="600" spc="260">
                <a:solidFill>
                  <a:srgbClr val="080808"/>
                </a:solidFill>
                <a:latin typeface="Times New Roman"/>
                <a:cs typeface="Times New Roman"/>
              </a:rPr>
              <a:t>IB.01</a:t>
            </a:r>
            <a:r>
              <a:rPr dirty="0" sz="600" spc="14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600" spc="254">
                <a:solidFill>
                  <a:srgbClr val="080808"/>
                </a:solidFill>
                <a:latin typeface="Times New Roman"/>
                <a:cs typeface="Times New Roman"/>
              </a:rPr>
              <a:t>10.06-.54410</a:t>
            </a:r>
            <a:endParaRPr sz="600">
              <a:latin typeface="Times New Roman"/>
              <a:cs typeface="Times New Roman"/>
            </a:endParaRPr>
          </a:p>
          <a:p>
            <a:pPr marL="4317365">
              <a:lnSpc>
                <a:spcPts val="2280"/>
              </a:lnSpc>
            </a:pPr>
            <a:r>
              <a:rPr dirty="0" sz="2000" spc="-180" b="1">
                <a:solidFill>
                  <a:srgbClr val="2D2F2F"/>
                </a:solidFill>
                <a:latin typeface="Arial"/>
                <a:cs typeface="Arial"/>
              </a:rPr>
              <a:t>11 </a:t>
            </a:r>
            <a:r>
              <a:rPr dirty="0" sz="2000" spc="105" b="1">
                <a:solidFill>
                  <a:srgbClr val="080808"/>
                </a:solidFill>
                <a:latin typeface="Arial"/>
                <a:cs typeface="Arial"/>
              </a:rPr>
              <a:t>11111111</a:t>
            </a:r>
            <a:r>
              <a:rPr dirty="0" sz="2000" spc="-265" b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z="2000" spc="50" b="1">
                <a:solidFill>
                  <a:srgbClr val="080808"/>
                </a:solidFill>
                <a:latin typeface="Arial"/>
                <a:cs typeface="Arial"/>
              </a:rPr>
              <a:t>Ill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>
              <a:latin typeface="Arial"/>
              <a:cs typeface="Arial"/>
            </a:endParaRPr>
          </a:p>
          <a:p>
            <a:pPr algn="just" marL="12700" marR="564515" indent="443230">
              <a:lnSpc>
                <a:spcPct val="97600"/>
              </a:lnSpc>
              <a:buAutoNum type="arabicParenBoth" startAt="2"/>
              <a:tabLst>
                <a:tab pos="703580" algn="l"/>
              </a:tabLst>
            </a:pPr>
            <a:r>
              <a:rPr dirty="0" sz="1100" spc="70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00" spc="60">
                <a:solidFill>
                  <a:srgbClr val="080808"/>
                </a:solidFill>
                <a:latin typeface="Times New Roman"/>
                <a:cs typeface="Times New Roman"/>
              </a:rPr>
              <a:t>vuruya </a:t>
            </a:r>
            <a:r>
              <a:rPr dirty="0" sz="1100" spc="25">
                <a:solidFill>
                  <a:srgbClr val="161818"/>
                </a:solidFill>
                <a:latin typeface="Times New Roman"/>
                <a:cs typeface="Times New Roman"/>
              </a:rPr>
              <a:t>konu </a:t>
            </a:r>
            <a:r>
              <a:rPr dirty="0" sz="1100" spc="-5">
                <a:solidFill>
                  <a:srgbClr val="080808"/>
                </a:solidFill>
                <a:latin typeface="Times New Roman"/>
                <a:cs typeface="Times New Roman"/>
              </a:rPr>
              <a:t>iiriinlerin </a:t>
            </a:r>
            <a:r>
              <a:rPr dirty="0" sz="1100">
                <a:solidFill>
                  <a:srgbClr val="080808"/>
                </a:solidFill>
                <a:latin typeface="Times New Roman"/>
                <a:cs typeface="Times New Roman"/>
              </a:rPr>
              <a:t>Giimriik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Tarife istatistik </a:t>
            </a:r>
            <a:r>
              <a:rPr dirty="0" sz="1100" spc="10">
                <a:solidFill>
                  <a:srgbClr val="161818"/>
                </a:solidFill>
                <a:latin typeface="Times New Roman"/>
                <a:cs typeface="Times New Roman"/>
              </a:rPr>
              <a:t>Pozisyon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(GTiP)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numaras1 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belirlenmesi/dogrulama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sorumlulugu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ba vuru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sahibine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aittir</a:t>
            </a:r>
            <a:r>
              <a:rPr dirty="0" sz="1100" spc="28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(GTiP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bilgisi talepleri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ilgili 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giimriik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idaresine</a:t>
            </a:r>
            <a:r>
              <a:rPr dirty="0" sz="1100" spc="10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yap1hr).</a:t>
            </a:r>
            <a:endParaRPr sz="1100">
              <a:latin typeface="Times New Roman"/>
              <a:cs typeface="Times New Roman"/>
            </a:endParaRPr>
          </a:p>
          <a:p>
            <a:pPr algn="just" marL="17780" marR="550545" indent="443230">
              <a:lnSpc>
                <a:spcPct val="89900"/>
              </a:lnSpc>
              <a:spcBef>
                <a:spcPts val="145"/>
              </a:spcBef>
              <a:buAutoNum type="arabicParenBoth" startAt="2"/>
              <a:tabLst>
                <a:tab pos="716915" algn="l"/>
              </a:tabLst>
            </a:pP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Uretim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55">
                <a:solidFill>
                  <a:srgbClr val="080808"/>
                </a:solidFill>
                <a:latin typeface="Times New Roman"/>
                <a:cs typeface="Times New Roman"/>
              </a:rPr>
              <a:t>yaz1s1 </a:t>
            </a:r>
            <a:r>
              <a:rPr dirty="0" sz="1100" spc="5">
                <a:solidFill>
                  <a:srgbClr val="161818"/>
                </a:solidFill>
                <a:latin typeface="Times New Roman"/>
                <a:cs typeface="Times New Roman"/>
              </a:rPr>
              <a:t>iyin </a:t>
            </a:r>
            <a:r>
              <a:rPr dirty="0" sz="1100" spc="10">
                <a:solidFill>
                  <a:srgbClr val="161818"/>
                </a:solidFill>
                <a:latin typeface="Times New Roman"/>
                <a:cs typeface="Times New Roman"/>
              </a:rPr>
              <a:t>sanayici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veya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sanayici</a:t>
            </a:r>
            <a:r>
              <a:rPr dirty="0" sz="1100" spc="28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adma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ithalat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yapan 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tedarik9i</a:t>
            </a:r>
            <a:r>
              <a:rPr dirty="0" sz="1100" spc="25">
                <a:solidFill>
                  <a:srgbClr val="2D2F2F"/>
                </a:solidFill>
                <a:latin typeface="Times New Roman"/>
                <a:cs typeface="Times New Roman"/>
              </a:rPr>
              <a:t>,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Bakanhgumz web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sitesinde "E-Hizmetler"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sayfasmda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"Dijital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Bakanhk"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ba hg1 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altmda</a:t>
            </a:r>
            <a:r>
              <a:rPr dirty="0" sz="1100" spc="15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"Birimler</a:t>
            </a:r>
            <a:r>
              <a:rPr dirty="0" sz="1100" spc="17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&gt;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400" spc="-275">
                <a:solidFill>
                  <a:srgbClr val="080808"/>
                </a:solidFill>
                <a:latin typeface="Times New Roman"/>
                <a:cs typeface="Times New Roman"/>
              </a:rPr>
              <a:t>11</a:t>
            </a:r>
            <a:r>
              <a:rPr dirty="0" sz="1400" spc="-22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Miidiirliikleri"</a:t>
            </a:r>
            <a:r>
              <a:rPr dirty="0" sz="1100" spc="6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Times New Roman"/>
                <a:cs typeface="Times New Roman"/>
              </a:rPr>
              <a:t>boliimiind</a:t>
            </a:r>
            <a:r>
              <a:rPr dirty="0" sz="1100" spc="-12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D2F2F"/>
                </a:solidFill>
                <a:latin typeface="Times New Roman"/>
                <a:cs typeface="Times New Roman"/>
              </a:rPr>
              <a:t>e</a:t>
            </a:r>
            <a:r>
              <a:rPr dirty="0" sz="1100" spc="165">
                <a:solidFill>
                  <a:srgbClr val="2D2F2F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161818"/>
                </a:solidFill>
                <a:latin typeface="Times New Roman"/>
                <a:cs typeface="Times New Roman"/>
              </a:rPr>
              <a:t>yer</a:t>
            </a:r>
            <a:r>
              <a:rPr dirty="0" sz="1100" spc="125">
                <a:solidFill>
                  <a:srgbClr val="16181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161818"/>
                </a:solidFill>
                <a:latin typeface="Times New Roman"/>
                <a:cs typeface="Times New Roman"/>
              </a:rPr>
              <a:t>alan</a:t>
            </a:r>
            <a:r>
              <a:rPr dirty="0" sz="1100" spc="165">
                <a:solidFill>
                  <a:srgbClr val="16181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"Uretim</a:t>
            </a:r>
            <a:r>
              <a:rPr dirty="0" sz="1100" spc="16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Girdisi</a:t>
            </a:r>
            <a:r>
              <a:rPr dirty="0" sz="1100" spc="17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Muafiyet</a:t>
            </a:r>
            <a:r>
              <a:rPr dirty="0" sz="1100" spc="19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080808"/>
                </a:solidFill>
                <a:latin typeface="Times New Roman"/>
                <a:cs typeface="Times New Roman"/>
              </a:rPr>
              <a:t>Ba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vuru</a:t>
            </a:r>
            <a:endParaRPr sz="1100">
              <a:latin typeface="Times New Roman"/>
              <a:cs typeface="Times New Roman"/>
            </a:endParaRPr>
          </a:p>
          <a:p>
            <a:pPr algn="just" marL="22860">
              <a:lnSpc>
                <a:spcPts val="1155"/>
              </a:lnSpc>
            </a:pP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Fomm"nu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doldurarak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ba vuruda</a:t>
            </a:r>
            <a:r>
              <a:rPr dirty="0" sz="1100" spc="17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bulunur.</a:t>
            </a:r>
            <a:endParaRPr sz="1100">
              <a:latin typeface="Times New Roman"/>
              <a:cs typeface="Times New Roman"/>
            </a:endParaRPr>
          </a:p>
          <a:p>
            <a:pPr algn="just" marL="740410" indent="-271145">
              <a:lnSpc>
                <a:spcPts val="1485"/>
              </a:lnSpc>
              <a:buAutoNum type="arabicParenBoth" startAt="4"/>
              <a:tabLst>
                <a:tab pos="741045" algn="l"/>
              </a:tabLst>
            </a:pPr>
            <a:r>
              <a:rPr dirty="0" sz="1100" spc="55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vuru,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sanayicinin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bulundugu </a:t>
            </a:r>
            <a:r>
              <a:rPr dirty="0" sz="1100" spc="35">
                <a:solidFill>
                  <a:srgbClr val="161818"/>
                </a:solidFill>
                <a:latin typeface="Times New Roman"/>
                <a:cs typeface="Times New Roman"/>
              </a:rPr>
              <a:t>ve </a:t>
            </a:r>
            <a:r>
              <a:rPr dirty="0" sz="1100" spc="15">
                <a:solidFill>
                  <a:srgbClr val="161818"/>
                </a:solidFill>
                <a:latin typeface="Times New Roman"/>
                <a:cs typeface="Times New Roman"/>
              </a:rPr>
              <a:t>Sanayi </a:t>
            </a:r>
            <a:r>
              <a:rPr dirty="0" sz="1100" spc="15">
                <a:solidFill>
                  <a:srgbClr val="2D2F2F"/>
                </a:solidFill>
                <a:latin typeface="Times New Roman"/>
                <a:cs typeface="Times New Roman"/>
              </a:rPr>
              <a:t>Sici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l Belgesi'nin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diizenlendigi</a:t>
            </a:r>
            <a:r>
              <a:rPr dirty="0" sz="1100" spc="15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350" spc="10">
                <a:solidFill>
                  <a:srgbClr val="080808"/>
                </a:solidFill>
                <a:latin typeface="Arial"/>
                <a:cs typeface="Arial"/>
              </a:rPr>
              <a:t>ii</a:t>
            </a:r>
            <a:endParaRPr sz="1350">
              <a:latin typeface="Arial"/>
              <a:cs typeface="Arial"/>
            </a:endParaRPr>
          </a:p>
          <a:p>
            <a:pPr algn="just" marL="26034">
              <a:lnSpc>
                <a:spcPts val="1300"/>
              </a:lnSpc>
            </a:pP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Miidiirliigii'ne</a:t>
            </a:r>
            <a:r>
              <a:rPr dirty="0" sz="1100" spc="-2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yap1hr.</a:t>
            </a:r>
            <a:endParaRPr sz="1100">
              <a:latin typeface="Times New Roman"/>
              <a:cs typeface="Times New Roman"/>
            </a:endParaRPr>
          </a:p>
          <a:p>
            <a:pPr algn="just" marL="26670" marR="555625" indent="445770">
              <a:lnSpc>
                <a:spcPct val="102699"/>
              </a:lnSpc>
              <a:buAutoNum type="arabicParenBoth" startAt="5"/>
              <a:tabLst>
                <a:tab pos="701040" algn="l"/>
              </a:tabLst>
            </a:pP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50">
                <a:solidFill>
                  <a:srgbClr val="080808"/>
                </a:solidFill>
                <a:latin typeface="Times New Roman"/>
                <a:cs typeface="Times New Roman"/>
              </a:rPr>
              <a:t>yaz1s1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ba vurunun </a:t>
            </a:r>
            <a:r>
              <a:rPr dirty="0" sz="1100" spc="-30">
                <a:solidFill>
                  <a:srgbClr val="080808"/>
                </a:solidFill>
                <a:latin typeface="Times New Roman"/>
                <a:cs typeface="Times New Roman"/>
              </a:rPr>
              <a:t>yaptld1g1 </a:t>
            </a:r>
            <a:r>
              <a:rPr dirty="0" sz="1100" spc="10">
                <a:solidFill>
                  <a:srgbClr val="161818"/>
                </a:solidFill>
                <a:latin typeface="Times New Roman"/>
                <a:cs typeface="Times New Roman"/>
              </a:rPr>
              <a:t>takvim </a:t>
            </a:r>
            <a:r>
              <a:rPr dirty="0" sz="1100" spc="-55">
                <a:solidFill>
                  <a:srgbClr val="161818"/>
                </a:solidFill>
                <a:latin typeface="Times New Roman"/>
                <a:cs typeface="Times New Roman"/>
              </a:rPr>
              <a:t>y1h </a:t>
            </a:r>
            <a:r>
              <a:rPr dirty="0" sz="1100">
                <a:solidFill>
                  <a:srgbClr val="161818"/>
                </a:solidFill>
                <a:latin typeface="Times New Roman"/>
                <a:cs typeface="Times New Roman"/>
              </a:rPr>
              <a:t>iyin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diizenlenir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o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takvim </a:t>
            </a:r>
            <a:r>
              <a:rPr dirty="0" sz="1100" spc="-45">
                <a:solidFill>
                  <a:srgbClr val="080808"/>
                </a:solidFill>
                <a:latin typeface="Times New Roman"/>
                <a:cs typeface="Times New Roman"/>
              </a:rPr>
              <a:t>y1h 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i9in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ge9erlidir.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Bir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sonraki </a:t>
            </a:r>
            <a:r>
              <a:rPr dirty="0" sz="1100" spc="-60">
                <a:solidFill>
                  <a:srgbClr val="080808"/>
                </a:solidFill>
                <a:latin typeface="Times New Roman"/>
                <a:cs typeface="Times New Roman"/>
              </a:rPr>
              <a:t>y1l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iyin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vurular </a:t>
            </a:r>
            <a:r>
              <a:rPr dirty="0" sz="1100" spc="25">
                <a:solidFill>
                  <a:srgbClr val="161818"/>
                </a:solidFill>
                <a:latin typeface="Times New Roman"/>
                <a:cs typeface="Times New Roman"/>
              </a:rPr>
              <a:t>kabul</a:t>
            </a:r>
            <a:r>
              <a:rPr dirty="0" sz="1100" spc="-40">
                <a:solidFill>
                  <a:srgbClr val="16181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edilmez.</a:t>
            </a:r>
            <a:endParaRPr sz="1100">
              <a:latin typeface="Times New Roman"/>
              <a:cs typeface="Times New Roman"/>
            </a:endParaRPr>
          </a:p>
          <a:p>
            <a:pPr algn="just" marL="26670" marR="556260" indent="448945">
              <a:lnSpc>
                <a:spcPts val="1330"/>
              </a:lnSpc>
              <a:spcBef>
                <a:spcPts val="50"/>
              </a:spcBef>
              <a:buSzPct val="95652"/>
              <a:buFont typeface="Times New Roman"/>
              <a:buAutoNum type="arabicParenBoth" startAt="5"/>
              <a:tabLst>
                <a:tab pos="723265" algn="l"/>
              </a:tabLst>
            </a:pPr>
            <a:r>
              <a:rPr dirty="0" sz="1150" spc="30" b="1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50" spc="25" b="1">
                <a:solidFill>
                  <a:srgbClr val="080808"/>
                </a:solidFill>
                <a:latin typeface="Times New Roman"/>
                <a:cs typeface="Times New Roman"/>
              </a:rPr>
              <a:t>vurular </a:t>
            </a:r>
            <a:r>
              <a:rPr dirty="0" sz="1150" b="1">
                <a:solidFill>
                  <a:srgbClr val="080808"/>
                </a:solidFill>
                <a:latin typeface="Times New Roman"/>
                <a:cs typeface="Times New Roman"/>
              </a:rPr>
              <a:t>30/11/2024 giinii </a:t>
            </a:r>
            <a:r>
              <a:rPr dirty="0" sz="1150" spc="-5" b="1">
                <a:solidFill>
                  <a:srgbClr val="080808"/>
                </a:solidFill>
                <a:latin typeface="Times New Roman"/>
                <a:cs typeface="Times New Roman"/>
              </a:rPr>
              <a:t>mesai </a:t>
            </a:r>
            <a:r>
              <a:rPr dirty="0" sz="1150" spc="-10" b="1">
                <a:solidFill>
                  <a:srgbClr val="080808"/>
                </a:solidFill>
                <a:latin typeface="Times New Roman"/>
                <a:cs typeface="Times New Roman"/>
              </a:rPr>
              <a:t>bitimine kadar </a:t>
            </a:r>
            <a:r>
              <a:rPr dirty="0" sz="1150" b="1">
                <a:solidFill>
                  <a:srgbClr val="080808"/>
                </a:solidFill>
                <a:latin typeface="Times New Roman"/>
                <a:cs typeface="Times New Roman"/>
              </a:rPr>
              <a:t>devam </a:t>
            </a:r>
            <a:r>
              <a:rPr dirty="0" sz="1150" spc="5" b="1">
                <a:solidFill>
                  <a:srgbClr val="080808"/>
                </a:solidFill>
                <a:latin typeface="Times New Roman"/>
                <a:cs typeface="Times New Roman"/>
              </a:rPr>
              <a:t>eder. </a:t>
            </a:r>
            <a:r>
              <a:rPr dirty="0" sz="1100" spc="55">
                <a:solidFill>
                  <a:srgbClr val="080808"/>
                </a:solidFill>
                <a:latin typeface="Times New Roman"/>
                <a:cs typeface="Times New Roman"/>
              </a:rPr>
              <a:t>Bu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tarihten 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sonra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yap1lacak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vurular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kabul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edilmez.</a:t>
            </a:r>
            <a:endParaRPr sz="1100">
              <a:latin typeface="Times New Roman"/>
              <a:cs typeface="Times New Roman"/>
            </a:endParaRPr>
          </a:p>
          <a:p>
            <a:pPr algn="just" marL="24765" marR="555625" indent="456565">
              <a:lnSpc>
                <a:spcPct val="99300"/>
              </a:lnSpc>
              <a:buAutoNum type="arabicParenBoth" startAt="5"/>
              <a:tabLst>
                <a:tab pos="723900" algn="l"/>
              </a:tabLst>
            </a:pPr>
            <a:r>
              <a:rPr dirty="0" sz="1100" spc="70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00" spc="60">
                <a:solidFill>
                  <a:srgbClr val="080808"/>
                </a:solidFill>
                <a:latin typeface="Times New Roman"/>
                <a:cs typeface="Times New Roman"/>
              </a:rPr>
              <a:t>vuru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sahibi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iiretim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ba vuru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formunda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talep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edilen belgeleri  </a:t>
            </a:r>
            <a:r>
              <a:rPr dirty="0" sz="1100" spc="180">
                <a:solidFill>
                  <a:srgbClr val="080808"/>
                </a:solidFill>
                <a:latin typeface="Times New Roman"/>
                <a:cs typeface="Times New Roman"/>
              </a:rPr>
              <a:t>"B </a:t>
            </a:r>
            <a:r>
              <a:rPr dirty="0" sz="1100" spc="155">
                <a:solidFill>
                  <a:srgbClr val="080808"/>
                </a:solidFill>
                <a:latin typeface="Times New Roman"/>
                <a:cs typeface="Times New Roman"/>
              </a:rPr>
              <a:t>vuru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iyin</a:t>
            </a:r>
            <a:r>
              <a:rPr dirty="0" sz="1100" spc="28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istenen Belgeler"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ktsmma </a:t>
            </a:r>
            <a:r>
              <a:rPr dirty="0" sz="1100">
                <a:solidFill>
                  <a:srgbClr val="080808"/>
                </a:solidFill>
                <a:latin typeface="Times New Roman"/>
                <a:cs typeface="Times New Roman"/>
              </a:rPr>
              <a:t>yiikler,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Sanayi</a:t>
            </a:r>
            <a:r>
              <a:rPr dirty="0" sz="1100" spc="28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Sicil Bilgi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Sisteminde var olan  bilgileri</a:t>
            </a:r>
            <a:r>
              <a:rPr dirty="0" sz="1100" spc="7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giinceller.</a:t>
            </a:r>
            <a:endParaRPr sz="1100">
              <a:latin typeface="Times New Roman"/>
              <a:cs typeface="Times New Roman"/>
            </a:endParaRPr>
          </a:p>
          <a:p>
            <a:pPr algn="just" marL="700405" indent="-216535">
              <a:lnSpc>
                <a:spcPts val="1300"/>
              </a:lnSpc>
              <a:spcBef>
                <a:spcPts val="60"/>
              </a:spcBef>
              <a:buAutoNum type="arabicParenBoth" startAt="5"/>
              <a:tabLst>
                <a:tab pos="701040" algn="l"/>
              </a:tabLst>
            </a:pPr>
            <a:r>
              <a:rPr dirty="0" sz="1100" spc="220">
                <a:solidFill>
                  <a:srgbClr val="080808"/>
                </a:solidFill>
                <a:latin typeface="Times New Roman"/>
                <a:cs typeface="Times New Roman"/>
              </a:rPr>
              <a:t>B </a:t>
            </a:r>
            <a:r>
              <a:rPr dirty="0" sz="1100" spc="150">
                <a:solidFill>
                  <a:srgbClr val="080808"/>
                </a:solidFill>
                <a:latin typeface="Times New Roman"/>
                <a:cs typeface="Times New Roman"/>
              </a:rPr>
              <a:t>vuru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iyin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istenilen</a:t>
            </a:r>
            <a:r>
              <a:rPr dirty="0" sz="1100" spc="-114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belgeler;</a:t>
            </a:r>
            <a:endParaRPr sz="1100">
              <a:latin typeface="Times New Roman"/>
              <a:cs typeface="Times New Roman"/>
            </a:endParaRPr>
          </a:p>
          <a:p>
            <a:pPr lvl="1" marL="918210" indent="-165100">
              <a:lnSpc>
                <a:spcPts val="1360"/>
              </a:lnSpc>
              <a:buAutoNum type="alphaLcParenR"/>
              <a:tabLst>
                <a:tab pos="918844" algn="l"/>
              </a:tabLst>
            </a:pPr>
            <a:r>
              <a:rPr dirty="0" sz="1150" spc="45" b="1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50" spc="40" b="1">
                <a:solidFill>
                  <a:srgbClr val="080808"/>
                </a:solidFill>
                <a:latin typeface="Times New Roman"/>
                <a:cs typeface="Times New Roman"/>
              </a:rPr>
              <a:t>vuru </a:t>
            </a:r>
            <a:r>
              <a:rPr dirty="0" sz="1150" b="1">
                <a:solidFill>
                  <a:srgbClr val="080808"/>
                </a:solidFill>
                <a:latin typeface="Times New Roman"/>
                <a:cs typeface="Times New Roman"/>
              </a:rPr>
              <a:t>sahibine </a:t>
            </a:r>
            <a:r>
              <a:rPr dirty="0" sz="1150" spc="10" b="1">
                <a:solidFill>
                  <a:srgbClr val="080808"/>
                </a:solidFill>
                <a:latin typeface="Times New Roman"/>
                <a:cs typeface="Times New Roman"/>
              </a:rPr>
              <a:t>ili </a:t>
            </a:r>
            <a:r>
              <a:rPr dirty="0" sz="1150" spc="20" b="1">
                <a:solidFill>
                  <a:srgbClr val="080808"/>
                </a:solidFill>
                <a:latin typeface="Times New Roman"/>
                <a:cs typeface="Times New Roman"/>
              </a:rPr>
              <a:t>kin</a:t>
            </a:r>
            <a:r>
              <a:rPr dirty="0" sz="1150" spc="45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-15" b="1">
                <a:solidFill>
                  <a:srgbClr val="080808"/>
                </a:solidFill>
                <a:latin typeface="Times New Roman"/>
                <a:cs typeface="Times New Roman"/>
              </a:rPr>
              <a:t>belgeler;</a:t>
            </a:r>
            <a:endParaRPr sz="1150">
              <a:latin typeface="Times New Roman"/>
              <a:cs typeface="Times New Roman"/>
            </a:endParaRPr>
          </a:p>
          <a:p>
            <a:pPr marL="751840">
              <a:lnSpc>
                <a:spcPts val="1280"/>
              </a:lnSpc>
              <a:spcBef>
                <a:spcPts val="5"/>
              </a:spcBef>
            </a:pPr>
            <a:r>
              <a:rPr dirty="0" sz="1100" spc="55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vuruyu</a:t>
            </a:r>
            <a:r>
              <a:rPr dirty="0" sz="1100" spc="9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yapan;</a:t>
            </a:r>
            <a:endParaRPr sz="1100">
              <a:latin typeface="Times New Roman"/>
              <a:cs typeface="Times New Roman"/>
            </a:endParaRPr>
          </a:p>
          <a:p>
            <a:pPr lvl="2" marL="911225" indent="-166370">
              <a:lnSpc>
                <a:spcPts val="1340"/>
              </a:lnSpc>
              <a:buAutoNum type="arabicParenR"/>
              <a:tabLst>
                <a:tab pos="911860" algn="l"/>
              </a:tabLst>
            </a:pPr>
            <a:r>
              <a:rPr dirty="0" sz="1150" spc="10" i="1">
                <a:solidFill>
                  <a:srgbClr val="080808"/>
                </a:solidFill>
                <a:latin typeface="Times New Roman"/>
                <a:cs typeface="Times New Roman"/>
              </a:rPr>
              <a:t>Sanayicinin </a:t>
            </a:r>
            <a:r>
              <a:rPr dirty="0" sz="1150" i="1">
                <a:solidFill>
                  <a:srgbClr val="161818"/>
                </a:solidFill>
                <a:latin typeface="Times New Roman"/>
                <a:cs typeface="Times New Roman"/>
              </a:rPr>
              <a:t>imza </a:t>
            </a:r>
            <a:r>
              <a:rPr dirty="0" sz="1150" spc="-15" i="1">
                <a:solidFill>
                  <a:srgbClr val="080808"/>
                </a:solidFill>
                <a:latin typeface="Times New Roman"/>
                <a:cs typeface="Times New Roman"/>
              </a:rPr>
              <a:t>sirkiilerinde </a:t>
            </a:r>
            <a:r>
              <a:rPr dirty="0" sz="1150" spc="-10" i="1">
                <a:solidFill>
                  <a:srgbClr val="161818"/>
                </a:solidFill>
                <a:latin typeface="Times New Roman"/>
                <a:cs typeface="Times New Roman"/>
              </a:rPr>
              <a:t>bulunan yetkili</a:t>
            </a:r>
            <a:r>
              <a:rPr dirty="0" sz="1150" spc="-50" i="1">
                <a:solidFill>
                  <a:srgbClr val="161818"/>
                </a:solidFill>
                <a:latin typeface="Times New Roman"/>
                <a:cs typeface="Times New Roman"/>
              </a:rPr>
              <a:t> </a:t>
            </a:r>
            <a:r>
              <a:rPr dirty="0" sz="1150" i="1">
                <a:solidFill>
                  <a:srgbClr val="161818"/>
                </a:solidFill>
                <a:latin typeface="Times New Roman"/>
                <a:cs typeface="Times New Roman"/>
              </a:rPr>
              <a:t>ise:</a:t>
            </a:r>
            <a:endParaRPr sz="1150">
              <a:latin typeface="Times New Roman"/>
              <a:cs typeface="Times New Roman"/>
            </a:endParaRPr>
          </a:p>
          <a:p>
            <a:pPr marL="741680">
              <a:lnSpc>
                <a:spcPts val="1280"/>
              </a:lnSpc>
            </a:pPr>
            <a:r>
              <a:rPr dirty="0" sz="1100">
                <a:solidFill>
                  <a:srgbClr val="080808"/>
                </a:solidFill>
                <a:latin typeface="Times New Roman"/>
                <a:cs typeface="Times New Roman"/>
              </a:rPr>
              <a:t>i.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Sanayicinin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imza</a:t>
            </a:r>
            <a:r>
              <a:rPr dirty="0" sz="1100" spc="14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sirkiileri</a:t>
            </a:r>
            <a:endParaRPr sz="1100">
              <a:latin typeface="Times New Roman"/>
              <a:cs typeface="Times New Roman"/>
            </a:endParaRPr>
          </a:p>
          <a:p>
            <a:pPr marL="734695">
              <a:lnSpc>
                <a:spcPts val="1340"/>
              </a:lnSpc>
            </a:pPr>
            <a:r>
              <a:rPr dirty="0" sz="1150" spc="35" i="1">
                <a:solidFill>
                  <a:srgbClr val="080808"/>
                </a:solidFill>
                <a:latin typeface="Times New Roman"/>
                <a:cs typeface="Times New Roman"/>
              </a:rPr>
              <a:t>2) </a:t>
            </a:r>
            <a:r>
              <a:rPr dirty="0" sz="1150" spc="20" i="1">
                <a:solidFill>
                  <a:srgbClr val="080808"/>
                </a:solidFill>
                <a:latin typeface="Times New Roman"/>
                <a:cs typeface="Times New Roman"/>
              </a:rPr>
              <a:t>Sanayici </a:t>
            </a:r>
            <a:r>
              <a:rPr dirty="0" sz="1150" i="1">
                <a:solidFill>
                  <a:srgbClr val="080808"/>
                </a:solidFill>
                <a:latin typeface="Times New Roman"/>
                <a:cs typeface="Times New Roman"/>
              </a:rPr>
              <a:t>tarafindan </a:t>
            </a:r>
            <a:r>
              <a:rPr dirty="0" sz="1150" i="1">
                <a:solidFill>
                  <a:srgbClr val="161818"/>
                </a:solidFill>
                <a:latin typeface="Times New Roman"/>
                <a:cs typeface="Times New Roman"/>
              </a:rPr>
              <a:t>yetki/endirilen </a:t>
            </a:r>
            <a:r>
              <a:rPr dirty="0" sz="1150" spc="-10" i="1">
                <a:solidFill>
                  <a:srgbClr val="161818"/>
                </a:solidFill>
                <a:latin typeface="Times New Roman"/>
                <a:cs typeface="Times New Roman"/>
              </a:rPr>
              <a:t>gen;ekltiizel </a:t>
            </a:r>
            <a:r>
              <a:rPr dirty="0" sz="1150" spc="-15" i="1">
                <a:solidFill>
                  <a:srgbClr val="161818"/>
                </a:solidFill>
                <a:latin typeface="Times New Roman"/>
                <a:cs typeface="Times New Roman"/>
              </a:rPr>
              <a:t>ki#</a:t>
            </a:r>
            <a:r>
              <a:rPr dirty="0" sz="1150" spc="254" i="1">
                <a:solidFill>
                  <a:srgbClr val="161818"/>
                </a:solidFill>
                <a:latin typeface="Times New Roman"/>
                <a:cs typeface="Times New Roman"/>
              </a:rPr>
              <a:t> </a:t>
            </a:r>
            <a:r>
              <a:rPr dirty="0" sz="1150" i="1">
                <a:solidFill>
                  <a:srgbClr val="161818"/>
                </a:solidFill>
                <a:latin typeface="Times New Roman"/>
                <a:cs typeface="Times New Roman"/>
              </a:rPr>
              <a:t>ise:</a:t>
            </a:r>
            <a:endParaRPr sz="1150">
              <a:latin typeface="Times New Roman"/>
              <a:cs typeface="Times New Roman"/>
            </a:endParaRPr>
          </a:p>
          <a:p>
            <a:pPr marL="843280" indent="-119380">
              <a:lnSpc>
                <a:spcPts val="1295"/>
              </a:lnSpc>
              <a:spcBef>
                <a:spcPts val="5"/>
              </a:spcBef>
              <a:buAutoNum type="romanLcPeriod"/>
              <a:tabLst>
                <a:tab pos="843915" algn="l"/>
              </a:tabLst>
            </a:pP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Sanayicinin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imza</a:t>
            </a:r>
            <a:r>
              <a:rPr dirty="0" sz="1100" spc="10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sirkiileri</a:t>
            </a:r>
            <a:endParaRPr sz="1100">
              <a:latin typeface="Times New Roman"/>
              <a:cs typeface="Times New Roman"/>
            </a:endParaRPr>
          </a:p>
          <a:p>
            <a:pPr marL="428625" marR="521334" indent="280670">
              <a:lnSpc>
                <a:spcPts val="1310"/>
              </a:lnSpc>
              <a:spcBef>
                <a:spcPts val="25"/>
              </a:spcBef>
              <a:buFont typeface="Arial"/>
              <a:buAutoNum type="romanLcPeriod"/>
              <a:tabLst>
                <a:tab pos="909955" algn="l"/>
              </a:tabLst>
            </a:pP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Sanayicinin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imza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sirkiilerinde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yer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alan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>
                <a:solidFill>
                  <a:srgbClr val="080808"/>
                </a:solidFill>
                <a:latin typeface="Times New Roman"/>
                <a:cs typeface="Times New Roman"/>
              </a:rPr>
              <a:t>firmay1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temsil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ilzama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yetkili 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ki§iler tarafindan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yetki1endiri1digine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dair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beige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dokiimanlar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(noter</a:t>
            </a:r>
            <a:r>
              <a:rPr dirty="0" sz="1100" spc="-16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080808"/>
                </a:solidFill>
                <a:latin typeface="Times New Roman"/>
                <a:cs typeface="Times New Roman"/>
              </a:rPr>
              <a:t>onayh)</a:t>
            </a:r>
            <a:endParaRPr sz="1100">
              <a:latin typeface="Times New Roman"/>
              <a:cs typeface="Times New Roman"/>
            </a:endParaRPr>
          </a:p>
          <a:p>
            <a:pPr marL="695325">
              <a:lnSpc>
                <a:spcPts val="1260"/>
              </a:lnSpc>
            </a:pPr>
            <a:r>
              <a:rPr dirty="0" sz="1150" spc="35" i="1">
                <a:solidFill>
                  <a:srgbClr val="080808"/>
                </a:solidFill>
                <a:latin typeface="Times New Roman"/>
                <a:cs typeface="Times New Roman"/>
              </a:rPr>
              <a:t>3) </a:t>
            </a:r>
            <a:r>
              <a:rPr dirty="0" sz="1150" spc="45" i="1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50" spc="35" i="1">
                <a:solidFill>
                  <a:srgbClr val="080808"/>
                </a:solidFill>
                <a:latin typeface="Times New Roman"/>
                <a:cs typeface="Times New Roman"/>
              </a:rPr>
              <a:t>vuru </a:t>
            </a:r>
            <a:r>
              <a:rPr dirty="0" sz="1150" spc="5" i="1">
                <a:solidFill>
                  <a:srgbClr val="080808"/>
                </a:solidFill>
                <a:latin typeface="Times New Roman"/>
                <a:cs typeface="Times New Roman"/>
              </a:rPr>
              <a:t>sahibi sanayici </a:t>
            </a:r>
            <a:r>
              <a:rPr dirty="0" sz="1150" spc="10" i="1">
                <a:solidFill>
                  <a:srgbClr val="080808"/>
                </a:solidFill>
                <a:latin typeface="Times New Roman"/>
                <a:cs typeface="Times New Roman"/>
              </a:rPr>
              <a:t>adma </a:t>
            </a:r>
            <a:r>
              <a:rPr dirty="0" sz="1150" spc="-15" i="1">
                <a:solidFill>
                  <a:srgbClr val="080808"/>
                </a:solidFill>
                <a:latin typeface="Times New Roman"/>
                <a:cs typeface="Times New Roman"/>
              </a:rPr>
              <a:t>ithalatl </a:t>
            </a:r>
            <a:r>
              <a:rPr dirty="0" sz="1150" i="1">
                <a:solidFill>
                  <a:srgbClr val="080808"/>
                </a:solidFill>
                <a:latin typeface="Times New Roman"/>
                <a:cs typeface="Times New Roman"/>
              </a:rPr>
              <a:t>yapan </a:t>
            </a:r>
            <a:r>
              <a:rPr dirty="0" sz="1150" spc="25" i="1">
                <a:solidFill>
                  <a:srgbClr val="080808"/>
                </a:solidFill>
                <a:latin typeface="Times New Roman"/>
                <a:cs typeface="Times New Roman"/>
              </a:rPr>
              <a:t>tedarik </a:t>
            </a:r>
            <a:r>
              <a:rPr dirty="0" sz="1150" spc="20" i="1">
                <a:solidFill>
                  <a:srgbClr val="080808"/>
                </a:solidFill>
                <a:latin typeface="Times New Roman"/>
                <a:cs typeface="Times New Roman"/>
              </a:rPr>
              <a:t>i</a:t>
            </a:r>
            <a:r>
              <a:rPr dirty="0" sz="1150" spc="45" i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080808"/>
                </a:solidFill>
                <a:latin typeface="Times New Roman"/>
                <a:cs typeface="Times New Roman"/>
              </a:rPr>
              <a:t>ise:</a:t>
            </a:r>
            <a:endParaRPr sz="1150">
              <a:latin typeface="Times New Roman"/>
              <a:cs typeface="Times New Roman"/>
            </a:endParaRPr>
          </a:p>
          <a:p>
            <a:pPr marL="822960" indent="-116205">
              <a:lnSpc>
                <a:spcPts val="1260"/>
              </a:lnSpc>
              <a:buAutoNum type="romanLcPeriod"/>
              <a:tabLst>
                <a:tab pos="823594" algn="l"/>
              </a:tabLst>
            </a:pP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Sanayicinin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imza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sirkiileri</a:t>
            </a:r>
            <a:endParaRPr sz="1100">
              <a:latin typeface="Times New Roman"/>
              <a:cs typeface="Times New Roman"/>
            </a:endParaRPr>
          </a:p>
          <a:p>
            <a:pPr marL="454659" marR="534670" indent="260985">
              <a:lnSpc>
                <a:spcPts val="1290"/>
              </a:lnSpc>
              <a:spcBef>
                <a:spcPts val="30"/>
              </a:spcBef>
              <a:buAutoNum type="romanLcPeriod"/>
              <a:tabLst>
                <a:tab pos="915669" algn="l"/>
              </a:tabLst>
            </a:pP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Sanayicinin imza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sirkiilerinde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yer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alan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>
                <a:solidFill>
                  <a:srgbClr val="080808"/>
                </a:solidFill>
                <a:latin typeface="Times New Roman"/>
                <a:cs typeface="Times New Roman"/>
              </a:rPr>
              <a:t>firmay1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temsil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ilzama yetkili  </a:t>
            </a:r>
            <a:r>
              <a:rPr dirty="0" sz="1100" spc="65">
                <a:solidFill>
                  <a:srgbClr val="080808"/>
                </a:solidFill>
                <a:latin typeface="Times New Roman"/>
                <a:cs typeface="Times New Roman"/>
              </a:rPr>
              <a:t>ki </a:t>
            </a:r>
            <a:r>
              <a:rPr dirty="0" sz="1100" spc="55">
                <a:solidFill>
                  <a:srgbClr val="080808"/>
                </a:solidFill>
                <a:latin typeface="Times New Roman"/>
                <a:cs typeface="Times New Roman"/>
              </a:rPr>
              <a:t>iler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tarafmdan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yetkilendirildigine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dair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beige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dokiimanlar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(noter</a:t>
            </a:r>
            <a:r>
              <a:rPr dirty="0" sz="1100" spc="-5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onayh)</a:t>
            </a:r>
            <a:endParaRPr sz="1100">
              <a:latin typeface="Times New Roman"/>
              <a:cs typeface="Times New Roman"/>
            </a:endParaRPr>
          </a:p>
          <a:p>
            <a:pPr marL="894080" indent="-164465">
              <a:lnSpc>
                <a:spcPts val="1230"/>
              </a:lnSpc>
              <a:buAutoNum type="romanLcPeriod"/>
              <a:tabLst>
                <a:tab pos="894715" algn="l"/>
              </a:tabLst>
            </a:pP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Sanayici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tedarikyinin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kendi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aralannda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diizenledigi,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ithalatt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geryekle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tirilecek</a:t>
            </a:r>
            <a:endParaRPr sz="1100">
              <a:latin typeface="Times New Roman"/>
              <a:cs typeface="Times New Roman"/>
            </a:endParaRPr>
          </a:p>
          <a:p>
            <a:pPr marL="471805" marR="546735" indent="-3810">
              <a:lnSpc>
                <a:spcPts val="1330"/>
              </a:lnSpc>
              <a:spcBef>
                <a:spcPts val="20"/>
              </a:spcBef>
            </a:pP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olan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girdi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iiriinleri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miktanm </a:t>
            </a:r>
            <a:r>
              <a:rPr dirty="0" sz="1100" spc="-5">
                <a:solidFill>
                  <a:srgbClr val="080808"/>
                </a:solidFill>
                <a:latin typeface="Times New Roman"/>
                <a:cs typeface="Times New Roman"/>
              </a:rPr>
              <a:t>aytkya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belirtecek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taahhiitname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(sanayiciyi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temsil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ve 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ilzama yetkili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ki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iler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tarafmdan onaylanm1</a:t>
            </a:r>
            <a:r>
              <a:rPr dirty="0" sz="1100" spc="12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708025">
              <a:lnSpc>
                <a:spcPct val="100000"/>
              </a:lnSpc>
            </a:pPr>
            <a:r>
              <a:rPr dirty="0" sz="1150" spc="30" b="1">
                <a:solidFill>
                  <a:srgbClr val="080808"/>
                </a:solidFill>
                <a:latin typeface="Times New Roman"/>
                <a:cs typeface="Times New Roman"/>
              </a:rPr>
              <a:t>b) </a:t>
            </a:r>
            <a:r>
              <a:rPr dirty="0" sz="1150" spc="5" b="1">
                <a:solidFill>
                  <a:srgbClr val="080808"/>
                </a:solidFill>
                <a:latin typeface="Times New Roman"/>
                <a:cs typeface="Times New Roman"/>
              </a:rPr>
              <a:t>Sanayi </a:t>
            </a:r>
            <a:r>
              <a:rPr dirty="0" sz="1150" b="1">
                <a:solidFill>
                  <a:srgbClr val="080808"/>
                </a:solidFill>
                <a:latin typeface="Times New Roman"/>
                <a:cs typeface="Times New Roman"/>
              </a:rPr>
              <a:t>sicil </a:t>
            </a:r>
            <a:r>
              <a:rPr dirty="0" sz="1150" spc="-10" b="1">
                <a:solidFill>
                  <a:srgbClr val="080808"/>
                </a:solidFill>
                <a:latin typeface="Times New Roman"/>
                <a:cs typeface="Times New Roman"/>
              </a:rPr>
              <a:t>bilgi </a:t>
            </a:r>
            <a:r>
              <a:rPr dirty="0" sz="1150" spc="-5" b="1">
                <a:solidFill>
                  <a:srgbClr val="080808"/>
                </a:solidFill>
                <a:latin typeface="Times New Roman"/>
                <a:cs typeface="Times New Roman"/>
              </a:rPr>
              <a:t>sistemi </a:t>
            </a:r>
            <a:r>
              <a:rPr dirty="0" sz="1150" spc="-10" b="1">
                <a:solidFill>
                  <a:srgbClr val="080808"/>
                </a:solidFill>
                <a:latin typeface="Times New Roman"/>
                <a:cs typeface="Times New Roman"/>
              </a:rPr>
              <a:t>iizerinden kontrol </a:t>
            </a:r>
            <a:r>
              <a:rPr dirty="0" sz="1150" spc="-5" b="1">
                <a:solidFill>
                  <a:srgbClr val="080808"/>
                </a:solidFill>
                <a:latin typeface="Times New Roman"/>
                <a:cs typeface="Times New Roman"/>
              </a:rPr>
              <a:t>edilecek</a:t>
            </a:r>
            <a:r>
              <a:rPr dirty="0" sz="1150" spc="25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b="1">
                <a:solidFill>
                  <a:srgbClr val="080808"/>
                </a:solidFill>
                <a:latin typeface="Times New Roman"/>
                <a:cs typeface="Times New Roman"/>
              </a:rPr>
              <a:t>belgeler;</a:t>
            </a:r>
            <a:endParaRPr sz="1150">
              <a:latin typeface="Times New Roman"/>
              <a:cs typeface="Times New Roman"/>
            </a:endParaRPr>
          </a:p>
          <a:p>
            <a:pPr algn="just" marL="852169" indent="-116839">
              <a:lnSpc>
                <a:spcPct val="100000"/>
              </a:lnSpc>
              <a:spcBef>
                <a:spcPts val="25"/>
              </a:spcBef>
              <a:buAutoNum type="romanLcPeriod"/>
              <a:tabLst>
                <a:tab pos="852805" algn="l"/>
              </a:tabLst>
            </a:pP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Sanayi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sicil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belgesi</a:t>
            </a:r>
            <a:endParaRPr sz="1100">
              <a:latin typeface="Times New Roman"/>
              <a:cs typeface="Times New Roman"/>
            </a:endParaRPr>
          </a:p>
          <a:p>
            <a:pPr algn="just" marL="457834" marR="553085" indent="274955">
              <a:lnSpc>
                <a:spcPct val="101899"/>
              </a:lnSpc>
              <a:spcBef>
                <a:spcPts val="10"/>
              </a:spcBef>
              <a:buAutoNum type="romanLcPeriod"/>
              <a:tabLst>
                <a:tab pos="857885" algn="l"/>
              </a:tabLst>
            </a:pP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Finnaya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ait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giincel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kapasite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raporu (Kapasite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raporuna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ili </a:t>
            </a:r>
            <a:r>
              <a:rPr dirty="0" sz="1100" spc="55">
                <a:solidFill>
                  <a:srgbClr val="080808"/>
                </a:solidFill>
                <a:latin typeface="Times New Roman"/>
                <a:cs typeface="Times New Roman"/>
              </a:rPr>
              <a:t>kin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tiim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bilgiler sanayi 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sicil bilgi sistemi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iizerinden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almacagmdan sistemdeki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ilgili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alan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bilgilerinin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kapasite  raporunun </a:t>
            </a:r>
            <a:r>
              <a:rPr dirty="0" sz="1100" spc="95">
                <a:solidFill>
                  <a:srgbClr val="080808"/>
                </a:solidFill>
                <a:latin typeface="Times New Roman"/>
                <a:cs typeface="Times New Roman"/>
              </a:rPr>
              <a:t>".pdf'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halinin </a:t>
            </a:r>
            <a:r>
              <a:rPr dirty="0" sz="1100" spc="50">
                <a:solidFill>
                  <a:srgbClr val="080808"/>
                </a:solidFill>
                <a:latin typeface="Times New Roman"/>
                <a:cs typeface="Times New Roman"/>
              </a:rPr>
              <a:t>de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giincel </a:t>
            </a:r>
            <a:r>
              <a:rPr dirty="0" sz="1100">
                <a:solidFill>
                  <a:srgbClr val="080808"/>
                </a:solidFill>
                <a:latin typeface="Times New Roman"/>
                <a:cs typeface="Times New Roman"/>
              </a:rPr>
              <a:t>olmas1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ba vuru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sahibi tarafmdan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saglanacakhr)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456565" marR="560070" indent="231775">
              <a:lnSpc>
                <a:spcPts val="1310"/>
              </a:lnSpc>
              <a:spcBef>
                <a:spcPts val="5"/>
              </a:spcBef>
            </a:pPr>
            <a:r>
              <a:rPr dirty="0" sz="1150" spc="30" b="1">
                <a:solidFill>
                  <a:srgbClr val="080808"/>
                </a:solidFill>
                <a:latin typeface="Times New Roman"/>
                <a:cs typeface="Times New Roman"/>
              </a:rPr>
              <a:t>c) </a:t>
            </a:r>
            <a:r>
              <a:rPr dirty="0" sz="1150" spc="-50" b="1">
                <a:solidFill>
                  <a:srgbClr val="080808"/>
                </a:solidFill>
                <a:latin typeface="Times New Roman"/>
                <a:cs typeface="Times New Roman"/>
              </a:rPr>
              <a:t>Bakanhg1m1z </a:t>
            </a:r>
            <a:r>
              <a:rPr dirty="0" sz="1150" b="1">
                <a:solidFill>
                  <a:srgbClr val="080808"/>
                </a:solidFill>
                <a:latin typeface="Times New Roman"/>
                <a:cs typeface="Times New Roman"/>
              </a:rPr>
              <a:t>gorev </a:t>
            </a:r>
            <a:r>
              <a:rPr dirty="0" sz="1150" spc="5" b="1">
                <a:solidFill>
                  <a:srgbClr val="080808"/>
                </a:solidFill>
                <a:latin typeface="Times New Roman"/>
                <a:cs typeface="Times New Roman"/>
              </a:rPr>
              <a:t>ve</a:t>
            </a:r>
            <a:r>
              <a:rPr dirty="0" sz="1150" spc="295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-5" b="1">
                <a:solidFill>
                  <a:srgbClr val="080808"/>
                </a:solidFill>
                <a:latin typeface="Times New Roman"/>
                <a:cs typeface="Times New Roman"/>
              </a:rPr>
              <a:t>yetki </a:t>
            </a:r>
            <a:r>
              <a:rPr dirty="0" sz="1150" b="1">
                <a:solidFill>
                  <a:srgbClr val="080808"/>
                </a:solidFill>
                <a:latin typeface="Times New Roman"/>
                <a:cs typeface="Times New Roman"/>
              </a:rPr>
              <a:t>alamnda yer </a:t>
            </a:r>
            <a:r>
              <a:rPr dirty="0" sz="1150" spc="5" b="1">
                <a:solidFill>
                  <a:srgbClr val="080808"/>
                </a:solidFill>
                <a:latin typeface="Times New Roman"/>
                <a:cs typeface="Times New Roman"/>
              </a:rPr>
              <a:t>almayan  nihai  </a:t>
            </a:r>
            <a:r>
              <a:rPr dirty="0" sz="1150" b="1">
                <a:solidFill>
                  <a:srgbClr val="080808"/>
                </a:solidFill>
                <a:latin typeface="Times New Roman"/>
                <a:cs typeface="Times New Roman"/>
              </a:rPr>
              <a:t>iiriinlerde  kullandacak </a:t>
            </a:r>
            <a:r>
              <a:rPr dirty="0" sz="1150" spc="5" b="1">
                <a:solidFill>
                  <a:srgbClr val="080808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 b="1">
                <a:solidFill>
                  <a:srgbClr val="080808"/>
                </a:solidFill>
                <a:latin typeface="Times New Roman"/>
                <a:cs typeface="Times New Roman"/>
              </a:rPr>
              <a:t>iiriinler </a:t>
            </a:r>
            <a:r>
              <a:rPr dirty="0" sz="1150" spc="40" b="1">
                <a:solidFill>
                  <a:srgbClr val="080808"/>
                </a:solidFill>
                <a:latin typeface="Times New Roman"/>
                <a:cs typeface="Times New Roman"/>
              </a:rPr>
              <a:t>i</a:t>
            </a:r>
            <a:r>
              <a:rPr dirty="0" sz="1150" spc="-5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50" b="1">
                <a:solidFill>
                  <a:srgbClr val="080808"/>
                </a:solidFill>
                <a:latin typeface="Times New Roman"/>
                <a:cs typeface="Times New Roman"/>
              </a:rPr>
              <a:t>in;</a:t>
            </a:r>
            <a:endParaRPr sz="1150">
              <a:latin typeface="Times New Roman"/>
              <a:cs typeface="Times New Roman"/>
            </a:endParaRPr>
          </a:p>
          <a:p>
            <a:pPr marL="686435">
              <a:lnSpc>
                <a:spcPts val="1390"/>
              </a:lnSpc>
            </a:pPr>
            <a:r>
              <a:rPr dirty="0" sz="1250" spc="-25">
                <a:solidFill>
                  <a:srgbClr val="080808"/>
                </a:solidFill>
                <a:latin typeface="Times New Roman"/>
                <a:cs typeface="Times New Roman"/>
              </a:rPr>
              <a:t>i) </a:t>
            </a:r>
            <a:r>
              <a:rPr dirty="0" sz="1100" spc="-35">
                <a:solidFill>
                  <a:srgbClr val="080808"/>
                </a:solidFill>
                <a:latin typeface="Times New Roman"/>
                <a:cs typeface="Times New Roman"/>
              </a:rPr>
              <a:t>TSE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tarafmdan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diizenenen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Dretim Girdi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Muafiyeti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On </a:t>
            </a:r>
            <a:r>
              <a:rPr dirty="0" sz="1100" spc="35">
                <a:solidFill>
                  <a:srgbClr val="080808"/>
                </a:solidFill>
                <a:latin typeface="Times New Roman"/>
                <a:cs typeface="Times New Roman"/>
              </a:rPr>
              <a:t>inceleme</a:t>
            </a:r>
            <a:r>
              <a:rPr dirty="0" sz="1100" spc="-13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080808"/>
                </a:solidFill>
                <a:latin typeface="Times New Roman"/>
                <a:cs typeface="Times New Roman"/>
              </a:rPr>
              <a:t>Raponi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8415" marR="551815" indent="440055">
              <a:lnSpc>
                <a:spcPct val="101000"/>
              </a:lnSpc>
            </a:pP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(9)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Firma, farkh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nihai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iiriinlerde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aym </a:t>
            </a:r>
            <a:r>
              <a:rPr dirty="0" sz="1100">
                <a:solidFill>
                  <a:srgbClr val="080808"/>
                </a:solidFill>
                <a:latin typeface="Times New Roman"/>
                <a:cs typeface="Times New Roman"/>
              </a:rPr>
              <a:t>Giimriik </a:t>
            </a:r>
            <a:r>
              <a:rPr dirty="0" sz="1100" spc="5">
                <a:solidFill>
                  <a:srgbClr val="080808"/>
                </a:solidFill>
                <a:latin typeface="Times New Roman"/>
                <a:cs typeface="Times New Roman"/>
              </a:rPr>
              <a:t>Tarife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istatistik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Pozisyonwia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(GTiP) 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sahip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girdi </a:t>
            </a:r>
            <a:r>
              <a:rPr dirty="0" sz="1100" spc="-10">
                <a:solidFill>
                  <a:srgbClr val="080808"/>
                </a:solidFill>
                <a:latin typeface="Times New Roman"/>
                <a:cs typeface="Times New Roman"/>
              </a:rPr>
              <a:t>iiriin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kullanacak ise;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her </a:t>
            </a:r>
            <a:r>
              <a:rPr dirty="0" sz="1100" spc="25">
                <a:solidFill>
                  <a:srgbClr val="080808"/>
                </a:solidFill>
                <a:latin typeface="Times New Roman"/>
                <a:cs typeface="Times New Roman"/>
              </a:rPr>
              <a:t>bir </a:t>
            </a:r>
            <a:r>
              <a:rPr dirty="0" sz="1100" spc="15">
                <a:solidFill>
                  <a:srgbClr val="080808"/>
                </a:solidFill>
                <a:latin typeface="Times New Roman"/>
                <a:cs typeface="Times New Roman"/>
              </a:rPr>
              <a:t>nihai </a:t>
            </a:r>
            <a:r>
              <a:rPr dirty="0" sz="1100" spc="-10">
                <a:solidFill>
                  <a:srgbClr val="080808"/>
                </a:solidFill>
                <a:latin typeface="Times New Roman"/>
                <a:cs typeface="Times New Roman"/>
              </a:rPr>
              <a:t>iiriin </a:t>
            </a:r>
            <a:r>
              <a:rPr dirty="0" sz="1100" spc="55">
                <a:solidFill>
                  <a:srgbClr val="080808"/>
                </a:solidFill>
                <a:latin typeface="Times New Roman"/>
                <a:cs typeface="Times New Roman"/>
              </a:rPr>
              <a:t>i </a:t>
            </a:r>
            <a:r>
              <a:rPr dirty="0" sz="1100" spc="75">
                <a:solidFill>
                  <a:srgbClr val="080808"/>
                </a:solidFill>
                <a:latin typeface="Times New Roman"/>
                <a:cs typeface="Times New Roman"/>
              </a:rPr>
              <a:t>in </a:t>
            </a:r>
            <a:r>
              <a:rPr dirty="0" sz="1100" spc="20">
                <a:solidFill>
                  <a:srgbClr val="080808"/>
                </a:solidFill>
                <a:latin typeface="Times New Roman"/>
                <a:cs typeface="Times New Roman"/>
              </a:rPr>
              <a:t>kapasite </a:t>
            </a:r>
            <a:r>
              <a:rPr dirty="0" sz="1100" spc="40">
                <a:solidFill>
                  <a:srgbClr val="080808"/>
                </a:solidFill>
                <a:latin typeface="Times New Roman"/>
                <a:cs typeface="Times New Roman"/>
              </a:rPr>
              <a:t>raponmun </a:t>
            </a: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Tablo-4'iinde</a:t>
            </a:r>
            <a:r>
              <a:rPr dirty="0" sz="1100" spc="9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080808"/>
                </a:solidFill>
                <a:latin typeface="Times New Roman"/>
                <a:cs typeface="Times New Roman"/>
              </a:rPr>
              <a:t>(Ytlhk</a:t>
            </a: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580"/>
              </a:spcBef>
              <a:tabLst>
                <a:tab pos="4937760" algn="l"/>
              </a:tabLst>
            </a:pPr>
            <a:r>
              <a:rPr dirty="0" sz="850" spc="80">
                <a:solidFill>
                  <a:srgbClr val="080808"/>
                </a:solidFill>
                <a:latin typeface="Times New Roman"/>
                <a:cs typeface="Times New Roman"/>
              </a:rPr>
              <a:t>Mm </a:t>
            </a:r>
            <a:r>
              <a:rPr dirty="0" sz="850" spc="35">
                <a:solidFill>
                  <a:srgbClr val="080808"/>
                </a:solidFill>
                <a:latin typeface="Times New Roman"/>
                <a:cs typeface="Times New Roman"/>
              </a:rPr>
              <a:t>fa </a:t>
            </a:r>
            <a:r>
              <a:rPr dirty="0" sz="800">
                <a:solidFill>
                  <a:srgbClr val="080808"/>
                </a:solidFill>
                <a:latin typeface="Times New Roman"/>
                <a:cs typeface="Times New Roman"/>
              </a:rPr>
              <a:t>Krmol </a:t>
            </a:r>
            <a:r>
              <a:rPr dirty="0" sz="850">
                <a:solidFill>
                  <a:srgbClr val="080808"/>
                </a:solidFill>
                <a:latin typeface="Times New Roman"/>
                <a:cs typeface="Times New Roman"/>
              </a:rPr>
              <a:t>Mohall"i </a:t>
            </a:r>
            <a:r>
              <a:rPr dirty="0" sz="800" spc="235">
                <a:solidFill>
                  <a:srgbClr val="080808"/>
                </a:solidFill>
                <a:latin typeface="Times New Roman"/>
                <a:cs typeface="Times New Roman"/>
              </a:rPr>
              <a:t>D </a:t>
            </a:r>
            <a:r>
              <a:rPr dirty="0" sz="800" spc="145">
                <a:solidFill>
                  <a:srgbClr val="080808"/>
                </a:solidFill>
                <a:latin typeface="Times New Roman"/>
                <a:cs typeface="Times New Roman"/>
              </a:rPr>
              <a:t>l,pmu </a:t>
            </a:r>
            <a:r>
              <a:rPr dirty="0" sz="800" spc="45">
                <a:solidFill>
                  <a:srgbClr val="080808"/>
                </a:solidFill>
                <a:latin typeface="Times New Roman"/>
                <a:cs typeface="Times New Roman"/>
              </a:rPr>
              <a:t>B,1,-n </a:t>
            </a:r>
            <a:r>
              <a:rPr dirty="0" sz="850" spc="10">
                <a:solidFill>
                  <a:srgbClr val="161818"/>
                </a:solidFill>
                <a:latin typeface="Times New Roman"/>
                <a:cs typeface="Times New Roman"/>
              </a:rPr>
              <a:t>E,kil'hfr </a:t>
            </a:r>
            <a:r>
              <a:rPr dirty="0" sz="900" spc="-40">
                <a:solidFill>
                  <a:srgbClr val="080808"/>
                </a:solidFill>
                <a:latin typeface="Times New Roman"/>
                <a:cs typeface="Times New Roman"/>
              </a:rPr>
              <a:t>Yo!, </a:t>
            </a:r>
            <a:r>
              <a:rPr dirty="0" sz="800" spc="-90">
                <a:solidFill>
                  <a:srgbClr val="080808"/>
                </a:solidFill>
                <a:latin typeface="Times New Roman"/>
                <a:cs typeface="Times New Roman"/>
              </a:rPr>
              <a:t>215</a:t>
            </a:r>
            <a:r>
              <a:rPr dirty="0" sz="800" spc="-90">
                <a:solidFill>
                  <a:srgbClr val="2D2F2F"/>
                </a:solidFill>
                <a:latin typeface="Times New Roman"/>
                <a:cs typeface="Times New Roman"/>
              </a:rPr>
              <a:t>. </a:t>
            </a:r>
            <a:r>
              <a:rPr dirty="0" sz="800" spc="-45">
                <a:solidFill>
                  <a:srgbClr val="080808"/>
                </a:solidFill>
                <a:latin typeface="Times New Roman"/>
                <a:cs typeface="Times New Roman"/>
              </a:rPr>
              <a:t>1Co</a:t>
            </a:r>
            <a:r>
              <a:rPr dirty="0" sz="800" spc="1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800" spc="-45">
                <a:solidFill>
                  <a:srgbClr val="080808"/>
                </a:solidFill>
                <a:latin typeface="Times New Roman"/>
                <a:cs typeface="Times New Roman"/>
              </a:rPr>
              <a:t>dd&lt; </a:t>
            </a:r>
            <a:r>
              <a:rPr dirty="0" sz="850" spc="20">
                <a:solidFill>
                  <a:srgbClr val="080808"/>
                </a:solidFill>
                <a:latin typeface="Times New Roman"/>
                <a:cs typeface="Times New Roman"/>
              </a:rPr>
              <a:t>N </a:t>
            </a:r>
            <a:r>
              <a:rPr dirty="0" sz="850" spc="10">
                <a:solidFill>
                  <a:srgbClr val="080808"/>
                </a:solidFill>
                <a:latin typeface="Times New Roman"/>
                <a:cs typeface="Times New Roman"/>
              </a:rPr>
              <a:t>,IS4 </a:t>
            </a:r>
            <a:r>
              <a:rPr dirty="0" sz="850">
                <a:solidFill>
                  <a:srgbClr val="080808"/>
                </a:solidFill>
                <a:latin typeface="Times New Roman"/>
                <a:cs typeface="Times New Roman"/>
              </a:rPr>
              <a:t>065!0</a:t>
            </a:r>
            <a:r>
              <a:rPr dirty="0" sz="850" spc="-2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850" spc="180">
                <a:solidFill>
                  <a:srgbClr val="080808"/>
                </a:solidFill>
                <a:latin typeface="Times New Roman"/>
                <a:cs typeface="Times New Roman"/>
              </a:rPr>
              <a:t>•"''''</a:t>
            </a:r>
            <a:r>
              <a:rPr dirty="0" sz="850" spc="-8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750" spc="5" b="1">
                <a:solidFill>
                  <a:srgbClr val="080808"/>
                </a:solidFill>
                <a:latin typeface="Times New Roman"/>
                <a:cs typeface="Times New Roman"/>
              </a:rPr>
              <a:t>/ANKARA	</a:t>
            </a:r>
            <a:r>
              <a:rPr dirty="0" sz="7200" spc="-475">
                <a:solidFill>
                  <a:srgbClr val="080808"/>
                </a:solidFill>
                <a:latin typeface="Arial"/>
                <a:cs typeface="Arial"/>
              </a:rPr>
              <a:t>•=</a:t>
            </a:r>
            <a:endParaRPr sz="7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5325" y="9740748"/>
            <a:ext cx="9372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0">
                <a:solidFill>
                  <a:srgbClr val="080808"/>
                </a:solidFill>
                <a:latin typeface="Times New Roman"/>
                <a:cs typeface="Times New Roman"/>
              </a:rPr>
              <a:t>Telcfon</a:t>
            </a:r>
            <a:r>
              <a:rPr dirty="0" sz="800" spc="-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161818"/>
                </a:solidFill>
                <a:latin typeface="Times New Roman"/>
                <a:cs typeface="Times New Roman"/>
              </a:rPr>
              <a:t>:03122015395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22894" y="9728033"/>
            <a:ext cx="1860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4615" indent="-82550">
              <a:lnSpc>
                <a:spcPct val="100000"/>
              </a:lnSpc>
              <a:spcBef>
                <a:spcPts val="100"/>
              </a:spcBef>
              <a:buClr>
                <a:srgbClr val="080808"/>
              </a:buClr>
              <a:buFont typeface="Times New Roman"/>
              <a:buChar char="·"/>
              <a:tabLst>
                <a:tab pos="95250" algn="l"/>
              </a:tabLst>
            </a:pPr>
            <a:r>
              <a:rPr dirty="0" sz="900" spc="-130" i="1">
                <a:solidFill>
                  <a:srgbClr val="161818"/>
                </a:solidFill>
                <a:latin typeface="Times New Roman"/>
                <a:cs typeface="Times New Roman"/>
              </a:rPr>
              <a:t>-:,;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83829" y="9869889"/>
            <a:ext cx="5486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3835" algn="l"/>
                <a:tab pos="509270" algn="l"/>
              </a:tabLst>
            </a:pPr>
            <a:r>
              <a:rPr dirty="0" sz="800" spc="-10">
                <a:solidFill>
                  <a:srgbClr val="2D2F2F"/>
                </a:solidFill>
                <a:latin typeface="Times New Roman"/>
                <a:cs typeface="Times New Roman"/>
              </a:rPr>
              <a:t>.</a:t>
            </a:r>
            <a:r>
              <a:rPr dirty="0" sz="800" spc="-10">
                <a:solidFill>
                  <a:srgbClr val="2D2F2F"/>
                </a:solidFill>
                <a:latin typeface="Times New Roman"/>
                <a:cs typeface="Times New Roman"/>
              </a:rPr>
              <a:t>	</a:t>
            </a:r>
            <a:r>
              <a:rPr dirty="0" sz="800" spc="-30">
                <a:solidFill>
                  <a:srgbClr val="161818"/>
                </a:solidFill>
                <a:latin typeface="Times New Roman"/>
                <a:cs typeface="Times New Roman"/>
              </a:rPr>
              <a:t>•</a:t>
            </a:r>
            <a:r>
              <a:rPr dirty="0" sz="800" spc="-30">
                <a:solidFill>
                  <a:srgbClr val="161818"/>
                </a:solidFill>
                <a:latin typeface="Times New Roman"/>
                <a:cs typeface="Times New Roman"/>
              </a:rPr>
              <a:t>	</a:t>
            </a:r>
            <a:r>
              <a:rPr dirty="0" sz="800">
                <a:solidFill>
                  <a:srgbClr val="2D2F2F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5363" y="9993291"/>
            <a:ext cx="7899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solidFill>
                  <a:srgbClr val="161818"/>
                </a:solidFill>
                <a:latin typeface="Times New Roman"/>
                <a:cs typeface="Times New Roman"/>
              </a:rPr>
              <a:t>Faks:03122015453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3240" y="9728033"/>
            <a:ext cx="1501140" cy="41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800" spc="-30">
                <a:solidFill>
                  <a:srgbClr val="080808"/>
                </a:solidFill>
                <a:latin typeface="Times New Roman"/>
                <a:cs typeface="Times New Roman"/>
              </a:rPr>
              <a:t>Bllgt </a:t>
            </a:r>
            <a:r>
              <a:rPr dirty="0" sz="900" spc="-35">
                <a:solidFill>
                  <a:srgbClr val="080808"/>
                </a:solidFill>
                <a:latin typeface="Times New Roman"/>
                <a:cs typeface="Times New Roman"/>
              </a:rPr>
              <a:t>1 </a:t>
            </a:r>
            <a:r>
              <a:rPr dirty="0" sz="900" spc="-40">
                <a:solidFill>
                  <a:srgbClr val="080808"/>
                </a:solidFill>
                <a:latin typeface="Times New Roman"/>
                <a:cs typeface="Times New Roman"/>
              </a:rPr>
              <a:t>m: </a:t>
            </a:r>
            <a:r>
              <a:rPr dirty="0" sz="800" spc="-25">
                <a:solidFill>
                  <a:srgbClr val="080808"/>
                </a:solidFill>
                <a:latin typeface="Times New Roman"/>
                <a:cs typeface="Times New Roman"/>
              </a:rPr>
              <a:t>Ebru </a:t>
            </a:r>
            <a:r>
              <a:rPr dirty="0" sz="800" spc="-20">
                <a:solidFill>
                  <a:srgbClr val="161818"/>
                </a:solidFill>
                <a:latin typeface="Times New Roman"/>
                <a:cs typeface="Times New Roman"/>
              </a:rPr>
              <a:t>EBEPERI</a:t>
            </a:r>
            <a:r>
              <a:rPr dirty="0" sz="800" spc="70">
                <a:solidFill>
                  <a:srgbClr val="161818"/>
                </a:solidFill>
                <a:latin typeface="Times New Roman"/>
                <a:cs typeface="Times New Roman"/>
              </a:rPr>
              <a:t> </a:t>
            </a:r>
            <a:r>
              <a:rPr dirty="0" sz="900" spc="-90">
                <a:solidFill>
                  <a:srgbClr val="080808"/>
                </a:solidFill>
                <a:latin typeface="Times New Roman"/>
                <a:cs typeface="Times New Roman"/>
              </a:rPr>
              <a:t>OZTORK</a:t>
            </a:r>
            <a:endParaRPr sz="90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35"/>
              </a:spcBef>
            </a:pPr>
            <a:r>
              <a:rPr dirty="0" sz="800" spc="-25">
                <a:solidFill>
                  <a:srgbClr val="080808"/>
                </a:solidFill>
                <a:latin typeface="Times New Roman"/>
                <a:cs typeface="Times New Roman"/>
              </a:rPr>
              <a:t>Mllhendis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800" spc="-10">
                <a:solidFill>
                  <a:srgbClr val="080808"/>
                </a:solidFill>
                <a:latin typeface="Times New Roman"/>
                <a:cs typeface="Times New Roman"/>
              </a:rPr>
              <a:t>c-posta:cbru.cbepcri@sanayi</a:t>
            </a:r>
            <a:r>
              <a:rPr dirty="0" sz="800" spc="-10">
                <a:solidFill>
                  <a:srgbClr val="2D2F2F"/>
                </a:solidFill>
                <a:latin typeface="Times New Roman"/>
                <a:cs typeface="Times New Roman"/>
              </a:rPr>
              <a:t>.</a:t>
            </a:r>
            <a:r>
              <a:rPr dirty="0" sz="800" spc="-10">
                <a:solidFill>
                  <a:srgbClr val="080808"/>
                </a:solidFill>
                <a:latin typeface="Times New Roman"/>
                <a:cs typeface="Times New Roman"/>
              </a:rPr>
              <a:t>gov,tr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11105" y="10214266"/>
            <a:ext cx="24263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solidFill>
                  <a:srgbClr val="080808"/>
                </a:solidFill>
                <a:latin typeface="Times New Roman"/>
                <a:cs typeface="Times New Roman"/>
              </a:rPr>
              <a:t>Kep</a:t>
            </a:r>
            <a:r>
              <a:rPr dirty="0" sz="800" spc="-15">
                <a:solidFill>
                  <a:srgbClr val="2D2F2F"/>
                </a:solidFill>
                <a:latin typeface="Times New Roman"/>
                <a:cs typeface="Times New Roman"/>
              </a:rPr>
              <a:t>:</a:t>
            </a:r>
            <a:r>
              <a:rPr dirty="0" sz="800" spc="-15">
                <a:solidFill>
                  <a:srgbClr val="080808"/>
                </a:solidFill>
                <a:latin typeface="Times New Roman"/>
                <a:cs typeface="Times New Roman"/>
              </a:rPr>
              <a:t>sanayivetcknolojibakanligi.sanayiurunleri@h</a:t>
            </a:r>
            <a:r>
              <a:rPr dirty="0" sz="800" spc="-1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800" spc="-85">
                <a:solidFill>
                  <a:srgbClr val="080808"/>
                </a:solidFill>
                <a:latin typeface="Times New Roman"/>
                <a:cs typeface="Times New Roman"/>
              </a:rPr>
              <a:t>sO </a:t>
            </a:r>
            <a:r>
              <a:rPr dirty="0" sz="800" spc="-5">
                <a:solidFill>
                  <a:srgbClr val="080808"/>
                </a:solidFill>
                <a:latin typeface="Times New Roman"/>
                <a:cs typeface="Times New Roman"/>
              </a:rPr>
              <a:t>J.kep.tr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27129" y="10214266"/>
            <a:ext cx="14128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solidFill>
                  <a:srgbClr val="080808"/>
                </a:solidFill>
                <a:latin typeface="Times New Roman"/>
                <a:cs typeface="Times New Roman"/>
              </a:rPr>
              <a:t>Internet adrcsi:</a:t>
            </a:r>
            <a:r>
              <a:rPr dirty="0" sz="800" spc="-2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800" spc="-5">
                <a:solidFill>
                  <a:srgbClr val="080808"/>
                </a:solidFill>
                <a:latin typeface="Times New Roman"/>
                <a:cs typeface="Times New Roman"/>
                <a:hlinkClick r:id="rId2"/>
              </a:rPr>
              <a:t>www</a:t>
            </a:r>
            <a:r>
              <a:rPr dirty="0" sz="800" spc="-5">
                <a:solidFill>
                  <a:srgbClr val="2D2F2F"/>
                </a:solidFill>
                <a:latin typeface="Times New Roman"/>
                <a:cs typeface="Times New Roman"/>
                <a:hlinkClick r:id="rId2"/>
              </a:rPr>
              <a:t>.sa</a:t>
            </a:r>
            <a:r>
              <a:rPr dirty="0" sz="800" spc="-5">
                <a:solidFill>
                  <a:srgbClr val="080808"/>
                </a:solidFill>
                <a:latin typeface="Times New Roman"/>
                <a:cs typeface="Times New Roman"/>
                <a:hlinkClick r:id="rId2"/>
              </a:rPr>
              <a:t>nayi.gov.tr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02423" y="10201551"/>
            <a:ext cx="66929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170" algn="l"/>
              </a:tabLst>
            </a:pPr>
            <a:r>
              <a:rPr dirty="0" sz="900" spc="-10" b="1">
                <a:solidFill>
                  <a:srgbClr val="080808"/>
                </a:solidFill>
                <a:latin typeface="Arial"/>
                <a:cs typeface="Arial"/>
              </a:rPr>
              <a:t>l!l</a:t>
            </a:r>
            <a:r>
              <a:rPr dirty="0" sz="900" spc="-10" b="1">
                <a:solidFill>
                  <a:srgbClr val="2D2F2F"/>
                </a:solidFill>
                <a:latin typeface="Arial"/>
                <a:cs typeface="Arial"/>
              </a:rPr>
              <a:t>. </a:t>
            </a:r>
            <a:r>
              <a:rPr dirty="0" sz="900" spc="120" b="1">
                <a:solidFill>
                  <a:srgbClr val="2D2F2F"/>
                </a:solidFill>
                <a:latin typeface="Arial"/>
                <a:cs typeface="Arial"/>
              </a:rPr>
              <a:t> </a:t>
            </a:r>
            <a:r>
              <a:rPr dirty="0" sz="900" spc="-30">
                <a:solidFill>
                  <a:srgbClr val="161818"/>
                </a:solidFill>
                <a:latin typeface="Arial"/>
                <a:cs typeface="Arial"/>
              </a:rPr>
              <a:t>·</a:t>
            </a:r>
            <a:r>
              <a:rPr dirty="0" sz="900" spc="-135">
                <a:solidFill>
                  <a:srgbClr val="161818"/>
                </a:solidFill>
                <a:latin typeface="Arial"/>
                <a:cs typeface="Arial"/>
              </a:rPr>
              <a:t> </a:t>
            </a:r>
            <a:r>
              <a:rPr dirty="0" sz="900" spc="-30">
                <a:solidFill>
                  <a:srgbClr val="2D2F2F"/>
                </a:solidFill>
                <a:latin typeface="Arial"/>
                <a:cs typeface="Arial"/>
              </a:rPr>
              <a:t>·	</a:t>
            </a:r>
            <a:r>
              <a:rPr dirty="0" sz="900" spc="-100">
                <a:solidFill>
                  <a:srgbClr val="080808"/>
                </a:solidFill>
                <a:latin typeface="Arial"/>
                <a:cs typeface="Arial"/>
              </a:rPr>
              <a:t>• </a:t>
            </a:r>
            <a:r>
              <a:rPr dirty="0" sz="900" spc="-95">
                <a:solidFill>
                  <a:srgbClr val="99998E"/>
                </a:solidFill>
                <a:latin typeface="Arial"/>
                <a:cs typeface="Arial"/>
              </a:rPr>
              <a:t>· </a:t>
            </a:r>
            <a:r>
              <a:rPr dirty="0" sz="900" spc="-80">
                <a:solidFill>
                  <a:srgbClr val="080808"/>
                </a:solidFill>
                <a:latin typeface="Arial"/>
                <a:cs typeface="Arial"/>
              </a:rPr>
              <a:t>,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8210" y="260278"/>
            <a:ext cx="1495425" cy="278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>
              <a:lnSpc>
                <a:spcPts val="670"/>
              </a:lnSpc>
              <a:spcBef>
                <a:spcPts val="100"/>
              </a:spcBef>
            </a:pPr>
            <a:r>
              <a:rPr dirty="0" sz="650" spc="-40">
                <a:solidFill>
                  <a:srgbClr val="0A0A0A"/>
                </a:solidFill>
                <a:latin typeface="Times New Roman"/>
                <a:cs typeface="Times New Roman"/>
              </a:rPr>
              <a:t>T.C </a:t>
            </a:r>
            <a:r>
              <a:rPr dirty="0" sz="650" spc="-70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650" spc="-6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650" spc="-45">
                <a:solidFill>
                  <a:srgbClr val="0A0A0A"/>
                </a:solidFill>
                <a:latin typeface="Times New Roman"/>
                <a:cs typeface="Times New Roman"/>
              </a:rPr>
              <a:t>TEKNOLOI!</a:t>
            </a:r>
            <a:r>
              <a:rPr dirty="0" sz="650" spc="-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650" spc="-75">
                <a:solidFill>
                  <a:srgbClr val="0A0A0A"/>
                </a:solidFill>
                <a:latin typeface="Times New Roman"/>
                <a:cs typeface="Times New Roman"/>
              </a:rPr>
              <a:t>BAJCANUOJ</a:t>
            </a:r>
            <a:endParaRPr sz="650">
              <a:latin typeface="Times New Roman"/>
              <a:cs typeface="Times New Roman"/>
            </a:endParaRPr>
          </a:p>
          <a:p>
            <a:pPr marL="12700" marR="5080" indent="5080">
              <a:lnSpc>
                <a:spcPct val="76800"/>
              </a:lnSpc>
              <a:spcBef>
                <a:spcPts val="85"/>
              </a:spcBef>
              <a:tabLst>
                <a:tab pos="899794" algn="l"/>
              </a:tabLst>
            </a:pPr>
            <a:r>
              <a:rPr dirty="0" sz="650" spc="-25">
                <a:solidFill>
                  <a:srgbClr val="0A0A0A"/>
                </a:solidFill>
                <a:latin typeface="Times New Roman"/>
                <a:cs typeface="Times New Roman"/>
              </a:rPr>
              <a:t>Mttmloji </a:t>
            </a:r>
            <a:r>
              <a:rPr dirty="0" sz="700" spc="-35">
                <a:solidFill>
                  <a:srgbClr val="0A0A0A"/>
                </a:solidFill>
                <a:latin typeface="Times New Roman"/>
                <a:cs typeface="Times New Roman"/>
              </a:rPr>
              <a:t>w </a:t>
            </a:r>
            <a:r>
              <a:rPr dirty="0" sz="700" spc="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600" spc="140">
                <a:solidFill>
                  <a:srgbClr val="0A0A0A"/>
                </a:solidFill>
                <a:latin typeface="Arial"/>
                <a:cs typeface="Arial"/>
              </a:rPr>
              <a:t>S-yi</a:t>
            </a:r>
            <a:r>
              <a:rPr dirty="0" sz="600" spc="-55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z="650" spc="265">
                <a:solidFill>
                  <a:srgbClr val="0A0A0A"/>
                </a:solidFill>
                <a:latin typeface="Times New Roman"/>
                <a:cs typeface="Times New Roman"/>
              </a:rPr>
              <a:t>O	</a:t>
            </a:r>
            <a:r>
              <a:rPr dirty="0" sz="650" spc="15">
                <a:solidFill>
                  <a:srgbClr val="0A0A0A"/>
                </a:solidFill>
                <a:latin typeface="Times New Roman"/>
                <a:cs typeface="Times New Roman"/>
              </a:rPr>
              <a:t>Omlllili </a:t>
            </a:r>
            <a:r>
              <a:rPr dirty="0" sz="650" spc="10">
                <a:solidFill>
                  <a:srgbClr val="0A0A0A"/>
                </a:solidFill>
                <a:latin typeface="Times New Roman"/>
                <a:cs typeface="Times New Roman"/>
              </a:rPr>
              <a:t>OtNI</a:t>
            </a:r>
            <a:r>
              <a:rPr dirty="0" sz="650" spc="-5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650" spc="20">
                <a:solidFill>
                  <a:srgbClr val="0A0A0A"/>
                </a:solidFill>
                <a:latin typeface="Times New Roman"/>
                <a:cs typeface="Times New Roman"/>
              </a:rPr>
              <a:t>M  </a:t>
            </a:r>
            <a:r>
              <a:rPr dirty="0" sz="650" spc="110">
                <a:solidFill>
                  <a:srgbClr val="0A0A0A"/>
                </a:solidFill>
                <a:latin typeface="Times New Roman"/>
                <a:cs typeface="Times New Roman"/>
              </a:rPr>
              <a:t>18.01002</a:t>
            </a:r>
            <a:r>
              <a:rPr dirty="0" sz="650" spc="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650" spc="110">
                <a:solidFill>
                  <a:srgbClr val="0A0A0A"/>
                </a:solidFill>
                <a:latin typeface="Times New Roman"/>
                <a:cs typeface="Times New Roman"/>
              </a:rPr>
              <a:t>10116-.5441418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06588" y="467497"/>
            <a:ext cx="1992630" cy="3384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0840" algn="l"/>
              </a:tabLst>
            </a:pPr>
            <a:r>
              <a:rPr dirty="0" sz="1950" spc="190" b="0">
                <a:solidFill>
                  <a:srgbClr val="0A0A0A"/>
                </a:solidFill>
                <a:latin typeface="Arial"/>
                <a:cs typeface="Arial"/>
              </a:rPr>
              <a:t>II	</a:t>
            </a:r>
            <a:r>
              <a:rPr dirty="0" spc="165">
                <a:solidFill>
                  <a:srgbClr val="0A0A0A"/>
                </a:solidFill>
              </a:rPr>
              <a:t>11111111</a:t>
            </a:r>
            <a:r>
              <a:rPr dirty="0" spc="300">
                <a:solidFill>
                  <a:srgbClr val="0A0A0A"/>
                </a:solidFill>
              </a:rPr>
              <a:t> </a:t>
            </a:r>
            <a:r>
              <a:rPr dirty="0" spc="95">
                <a:solidFill>
                  <a:srgbClr val="0A0A0A"/>
                </a:solidFill>
              </a:rPr>
              <a:t>Ill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550" y="931702"/>
            <a:ext cx="5758180" cy="78835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67945" marR="43815" indent="6350">
              <a:lnSpc>
                <a:spcPts val="1330"/>
              </a:lnSpc>
              <a:spcBef>
                <a:spcPts val="185"/>
              </a:spcBef>
            </a:pP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Tiiketim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Kapasitesi) belirtilen girdi </a:t>
            </a: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iiriin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tiiketim miktan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m</a:t>
            </a:r>
            <a:r>
              <a:rPr dirty="0" sz="1150" spc="-20">
                <a:solidFill>
                  <a:srgbClr val="BAB8BC"/>
                </a:solidFill>
                <a:latin typeface="Times New Roman"/>
                <a:cs typeface="Times New Roman"/>
              </a:rPr>
              <a:t>.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toplam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miktan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a mayacak ekilde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payla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ttrarak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ba vuruda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bulunur</a:t>
            </a:r>
            <a:r>
              <a:rPr dirty="0" sz="1150" spc="5">
                <a:solidFill>
                  <a:srgbClr val="262826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796925" indent="-291465">
              <a:lnSpc>
                <a:spcPts val="1245"/>
              </a:lnSpc>
              <a:buAutoNum type="arabicParenBoth" startAt="10"/>
              <a:tabLst>
                <a:tab pos="797560" algn="l"/>
              </a:tabLst>
            </a:pP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Finna</a:t>
            </a:r>
            <a:r>
              <a:rPr dirty="0" sz="1150" spc="30">
                <a:solidFill>
                  <a:srgbClr val="262826"/>
                </a:solidFill>
                <a:latin typeface="Times New Roman"/>
                <a:cs typeface="Times New Roman"/>
              </a:rPr>
              <a:t>,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nihai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iiriinde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birden fazla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GTlP'e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sahip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aym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iiriin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kullanacak ise</a:t>
            </a:r>
            <a:r>
              <a:rPr dirty="0" sz="1150" spc="-6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</a:t>
            </a:r>
            <a:endParaRPr sz="1150">
              <a:latin typeface="Times New Roman"/>
              <a:cs typeface="Times New Roman"/>
            </a:endParaRPr>
          </a:p>
          <a:p>
            <a:pPr marL="59690" marR="45085" indent="-6350">
              <a:lnSpc>
                <a:spcPts val="1330"/>
              </a:lnSpc>
              <a:spcBef>
                <a:spcPts val="60"/>
              </a:spcBef>
            </a:pP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iiriine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ait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z="1150" spc="10">
                <a:solidFill>
                  <a:srgbClr val="262826"/>
                </a:solidFill>
                <a:latin typeface="Times New Roman"/>
                <a:cs typeface="Times New Roman"/>
              </a:rPr>
              <a:t>e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r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bir 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GT1P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il;in,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z="1150" spc="-10">
                <a:solidFill>
                  <a:srgbClr val="262826"/>
                </a:solidFill>
                <a:latin typeface="Times New Roman"/>
                <a:cs typeface="Times New Roman"/>
              </a:rPr>
              <a:t>a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porunun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Tablo-4'iinde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belirtilen girdi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iiriin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tiiketim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mik</a:t>
            </a:r>
            <a:r>
              <a:rPr dirty="0" sz="1150" spc="15">
                <a:solidFill>
                  <a:srgbClr val="262826"/>
                </a:solidFill>
                <a:latin typeface="Times New Roman"/>
                <a:cs typeface="Times New Roman"/>
              </a:rPr>
              <a:t>ta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n 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m,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to</a:t>
            </a:r>
            <a:r>
              <a:rPr dirty="0" sz="1150">
                <a:solidFill>
                  <a:srgbClr val="262826"/>
                </a:solidFill>
                <a:latin typeface="Times New Roman"/>
                <a:cs typeface="Times New Roman"/>
              </a:rPr>
              <a:t>p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z="1150">
                <a:solidFill>
                  <a:srgbClr val="262826"/>
                </a:solidFill>
                <a:latin typeface="Times New Roman"/>
                <a:cs typeface="Times New Roman"/>
              </a:rPr>
              <a:t>am </a:t>
            </a:r>
            <a:r>
              <a:rPr dirty="0" sz="1150" spc="10">
                <a:solidFill>
                  <a:srgbClr val="262826"/>
                </a:solidFill>
                <a:latin typeface="Times New Roman"/>
                <a:cs typeface="Times New Roman"/>
              </a:rPr>
              <a:t>mi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ktan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a mayacak ekilde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payla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ttrarak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ba vuruda</a:t>
            </a:r>
            <a:r>
              <a:rPr dirty="0" sz="1150" spc="-9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bulunur.</a:t>
            </a:r>
            <a:endParaRPr sz="1150">
              <a:latin typeface="Times New Roman"/>
              <a:cs typeface="Times New Roman"/>
            </a:endParaRPr>
          </a:p>
          <a:p>
            <a:pPr marL="62865" marR="37465" indent="436880">
              <a:lnSpc>
                <a:spcPts val="1330"/>
              </a:lnSpc>
              <a:spcBef>
                <a:spcPts val="25"/>
              </a:spcBef>
              <a:buSzPct val="95652"/>
              <a:buAutoNum type="arabicParenBoth" startAt="11"/>
              <a:tabLst>
                <a:tab pos="797560" algn="l"/>
              </a:tabLst>
            </a:pPr>
            <a:r>
              <a:rPr dirty="0" sz="1150" spc="40">
                <a:solidFill>
                  <a:srgbClr val="0A0A0A"/>
                </a:solidFill>
                <a:latin typeface="Times New Roman"/>
                <a:cs typeface="Times New Roman"/>
              </a:rPr>
              <a:t>Ba </a:t>
            </a:r>
            <a:r>
              <a:rPr dirty="0" sz="1150" spc="5">
                <a:solidFill>
                  <a:srgbClr val="262826"/>
                </a:solidFill>
                <a:latin typeface="Times New Roman"/>
                <a:cs typeface="Times New Roman"/>
              </a:rPr>
              <a:t>vu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ru </a:t>
            </a:r>
            <a:r>
              <a:rPr dirty="0" sz="1150">
                <a:solidFill>
                  <a:srgbClr val="262826"/>
                </a:solidFill>
                <a:latin typeface="Times New Roman"/>
                <a:cs typeface="Times New Roman"/>
              </a:rPr>
              <a:t>sa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hibi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i </a:t>
            </a:r>
            <a:r>
              <a:rPr dirty="0" sz="1150" spc="50">
                <a:solidFill>
                  <a:srgbClr val="0A0A0A"/>
                </a:solidFill>
                <a:latin typeface="Times New Roman"/>
                <a:cs typeface="Times New Roman"/>
              </a:rPr>
              <a:t>bu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Genelgede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istenen </a:t>
            </a: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tiim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bilgi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belgeleri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ba vuru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esnasmda 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sist</a:t>
            </a:r>
            <a:r>
              <a:rPr dirty="0" sz="1150" spc="5">
                <a:solidFill>
                  <a:srgbClr val="262826"/>
                </a:solidFill>
                <a:latin typeface="Times New Roman"/>
                <a:cs typeface="Times New Roman"/>
              </a:rPr>
              <a:t>e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m</a:t>
            </a:r>
            <a:r>
              <a:rPr dirty="0" sz="1150" spc="5">
                <a:solidFill>
                  <a:srgbClr val="262826"/>
                </a:solidFill>
                <a:latin typeface="Times New Roman"/>
                <a:cs typeface="Times New Roman"/>
              </a:rPr>
              <a:t>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yiikler. </a:t>
            </a:r>
            <a:r>
              <a:rPr dirty="0" sz="1150" spc="20">
                <a:solidFill>
                  <a:srgbClr val="262826"/>
                </a:solidFill>
                <a:latin typeface="Times New Roman"/>
                <a:cs typeface="Times New Roman"/>
              </a:rPr>
              <a:t>Ba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vuru </a:t>
            </a:r>
            <a:r>
              <a:rPr dirty="0" sz="1150">
                <a:solidFill>
                  <a:srgbClr val="262826"/>
                </a:solidFill>
                <a:latin typeface="Times New Roman"/>
                <a:cs typeface="Times New Roman"/>
              </a:rPr>
              <a:t>s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ahiplerinin sisteme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yiiklemesi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gereken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belgeleri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eksik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veya</a:t>
            </a:r>
            <a:r>
              <a:rPr dirty="0" sz="1150" spc="8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hatah</a:t>
            </a:r>
            <a:endParaRPr sz="1150">
              <a:latin typeface="Times New Roman"/>
              <a:cs typeface="Times New Roman"/>
            </a:endParaRPr>
          </a:p>
          <a:p>
            <a:pPr marL="65405" marR="27305" indent="635">
              <a:lnSpc>
                <a:spcPts val="1350"/>
              </a:lnSpc>
              <a:spcBef>
                <a:spcPts val="10"/>
              </a:spcBef>
            </a:pPr>
            <a:r>
              <a:rPr dirty="0" sz="1150" spc="-35">
                <a:solidFill>
                  <a:srgbClr val="0A0A0A"/>
                </a:solidFill>
                <a:latin typeface="Times New Roman"/>
                <a:cs typeface="Times New Roman"/>
              </a:rPr>
              <a:t>yiiklem </a:t>
            </a:r>
            <a:r>
              <a:rPr dirty="0" sz="1150" spc="-5">
                <a:solidFill>
                  <a:srgbClr val="262826"/>
                </a:solidFill>
                <a:latin typeface="Times New Roman"/>
                <a:cs typeface="Times New Roman"/>
              </a:rPr>
              <a:t>e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si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durumund </a:t>
            </a:r>
            <a:r>
              <a:rPr dirty="0" sz="1150" spc="15">
                <a:solidFill>
                  <a:srgbClr val="262826"/>
                </a:solidFill>
                <a:latin typeface="Times New Roman"/>
                <a:cs typeface="Times New Roman"/>
              </a:rPr>
              <a:t>a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(h</a:t>
            </a:r>
            <a:r>
              <a:rPr dirty="0" sz="1150" spc="25">
                <a:solidFill>
                  <a:srgbClr val="262826"/>
                </a:solidFill>
                <a:latin typeface="Times New Roman"/>
                <a:cs typeface="Times New Roman"/>
              </a:rPr>
              <a:t>at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ah/yanh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/farkh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GTiP ba vurusu,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beige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degi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ikligi,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vb.)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ilave  tale</a:t>
            </a:r>
            <a:r>
              <a:rPr dirty="0" sz="1150">
                <a:solidFill>
                  <a:srgbClr val="262826"/>
                </a:solidFill>
                <a:latin typeface="Times New Roman"/>
                <a:cs typeface="Times New Roman"/>
              </a:rPr>
              <a:t>p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z="1150">
                <a:solidFill>
                  <a:srgbClr val="262826"/>
                </a:solidFill>
                <a:latin typeface="Times New Roman"/>
                <a:cs typeface="Times New Roman"/>
              </a:rPr>
              <a:t>e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r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z="1150" spc="10">
                <a:solidFill>
                  <a:srgbClr val="262826"/>
                </a:solidFill>
                <a:latin typeface="Times New Roman"/>
                <a:cs typeface="Times New Roman"/>
              </a:rPr>
              <a:t>-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post</a:t>
            </a:r>
            <a:r>
              <a:rPr dirty="0" sz="1150" spc="10">
                <a:solidFill>
                  <a:srgbClr val="262826"/>
                </a:solidFill>
                <a:latin typeface="Times New Roman"/>
                <a:cs typeface="Times New Roman"/>
              </a:rPr>
              <a:t>a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vey</a:t>
            </a:r>
            <a:r>
              <a:rPr dirty="0" sz="1150" spc="10">
                <a:solidFill>
                  <a:srgbClr val="262826"/>
                </a:solidFill>
                <a:latin typeface="Times New Roman"/>
                <a:cs typeface="Times New Roman"/>
              </a:rPr>
              <a:t>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elden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(dilek9e, </a:t>
            </a:r>
            <a:r>
              <a:rPr dirty="0" sz="1150" spc="-50">
                <a:solidFill>
                  <a:srgbClr val="0A0A0A"/>
                </a:solidFill>
                <a:latin typeface="Times New Roman"/>
                <a:cs typeface="Times New Roman"/>
              </a:rPr>
              <a:t>yaz1,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vb.)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kabul edilmez, mevcut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iptal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edilir,</a:t>
            </a:r>
            <a:r>
              <a:rPr dirty="0" sz="1150" spc="-15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yeni</a:t>
            </a:r>
            <a:endParaRPr sz="1150">
              <a:latin typeface="Times New Roman"/>
              <a:cs typeface="Times New Roman"/>
            </a:endParaRPr>
          </a:p>
          <a:p>
            <a:pPr marL="64769">
              <a:lnSpc>
                <a:spcPts val="1305"/>
              </a:lnSpc>
            </a:pP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ba vuru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yap1hr.</a:t>
            </a:r>
            <a:endParaRPr sz="1150">
              <a:latin typeface="Times New Roman"/>
              <a:cs typeface="Times New Roman"/>
            </a:endParaRPr>
          </a:p>
          <a:p>
            <a:pPr marL="53975" marR="27305" indent="440055">
              <a:lnSpc>
                <a:spcPts val="1350"/>
              </a:lnSpc>
              <a:spcBef>
                <a:spcPts val="30"/>
              </a:spcBef>
              <a:buAutoNum type="arabicParenBoth" startAt="12"/>
              <a:tabLst>
                <a:tab pos="839469" algn="l"/>
              </a:tabLst>
            </a:pP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Firma,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Bakanhk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Doner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Sermaye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i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letmesi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hesabma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ilk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odemesini 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ger9ekle§tirdikten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sonra</a:t>
            </a:r>
            <a:r>
              <a:rPr dirty="0" sz="1150" spc="15">
                <a:solidFill>
                  <a:srgbClr val="262826"/>
                </a:solidFill>
                <a:latin typeface="Times New Roman"/>
                <a:cs typeface="Times New Roman"/>
              </a:rPr>
              <a:t>,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ii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Miidiirliigii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"DB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Onay"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ekranma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dii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 er</a:t>
            </a:r>
            <a:r>
              <a:rPr dirty="0" sz="1150" spc="20">
                <a:solidFill>
                  <a:srgbClr val="262826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488315">
              <a:lnSpc>
                <a:spcPts val="1230"/>
              </a:lnSpc>
              <a:spcBef>
                <a:spcPts val="5"/>
              </a:spcBef>
            </a:pPr>
            <a:r>
              <a:rPr dirty="0" sz="1150" spc="25" b="1">
                <a:solidFill>
                  <a:srgbClr val="0A0A0A"/>
                </a:solidFill>
                <a:latin typeface="Times New Roman"/>
                <a:cs typeface="Times New Roman"/>
              </a:rPr>
              <a:t>Ba vurunun</a:t>
            </a:r>
            <a:r>
              <a:rPr dirty="0" sz="1150" spc="85" b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 b="1">
                <a:solidFill>
                  <a:srgbClr val="0A0A0A"/>
                </a:solidFill>
                <a:latin typeface="Times New Roman"/>
                <a:cs typeface="Times New Roman"/>
              </a:rPr>
              <a:t>Kontrolii</a:t>
            </a:r>
            <a:endParaRPr sz="1150">
              <a:latin typeface="Times New Roman"/>
              <a:cs typeface="Times New Roman"/>
            </a:endParaRPr>
          </a:p>
          <a:p>
            <a:pPr marL="482600">
              <a:lnSpc>
                <a:spcPts val="1480"/>
              </a:lnSpc>
            </a:pPr>
            <a:r>
              <a:rPr dirty="0" sz="1150" spc="10" b="1">
                <a:solidFill>
                  <a:srgbClr val="0A0A0A"/>
                </a:solidFill>
                <a:latin typeface="Times New Roman"/>
                <a:cs typeface="Times New Roman"/>
              </a:rPr>
              <a:t>Madde </a:t>
            </a:r>
            <a:r>
              <a:rPr dirty="0" sz="1150" spc="20" b="1">
                <a:solidFill>
                  <a:srgbClr val="0A0A0A"/>
                </a:solidFill>
                <a:latin typeface="Times New Roman"/>
                <a:cs typeface="Times New Roman"/>
              </a:rPr>
              <a:t>2-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Teknoloji </a:t>
            </a:r>
            <a:r>
              <a:rPr dirty="0" sz="1400" spc="-30">
                <a:solidFill>
                  <a:srgbClr val="0A0A0A"/>
                </a:solidFill>
                <a:latin typeface="Times New Roman"/>
                <a:cs typeface="Times New Roman"/>
              </a:rPr>
              <a:t>ii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Miidiirliiklerince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yapdacak</a:t>
            </a:r>
            <a:r>
              <a:rPr dirty="0" sz="1150" spc="6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kontrollerde;</a:t>
            </a:r>
            <a:endParaRPr sz="1150">
              <a:latin typeface="Times New Roman"/>
              <a:cs typeface="Times New Roman"/>
            </a:endParaRPr>
          </a:p>
          <a:p>
            <a:pPr algn="just" marL="479425">
              <a:lnSpc>
                <a:spcPts val="1330"/>
              </a:lnSpc>
            </a:pPr>
            <a:r>
              <a:rPr dirty="0" sz="1100" spc="10">
                <a:solidFill>
                  <a:srgbClr val="0A0A0A"/>
                </a:solidFill>
                <a:latin typeface="Times New Roman"/>
                <a:cs typeface="Times New Roman"/>
              </a:rPr>
              <a:t>(1)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Elektronik  Beige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Yonetim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Sistemi'nde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(EBYS)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belgele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tirilen Dretim</a:t>
            </a:r>
            <a:r>
              <a:rPr dirty="0" sz="1150" spc="6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Girdisi</a:t>
            </a:r>
            <a:endParaRPr sz="1150">
              <a:latin typeface="Times New Roman"/>
              <a:cs typeface="Times New Roman"/>
            </a:endParaRPr>
          </a:p>
          <a:p>
            <a:pPr algn="just" marL="35560">
              <a:lnSpc>
                <a:spcPts val="1365"/>
              </a:lnSpc>
            </a:pP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vuru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Formunda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yer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alan bilgiler</a:t>
            </a:r>
            <a:r>
              <a:rPr dirty="0" sz="1150" spc="-7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dogrultusunda;</a:t>
            </a:r>
            <a:endParaRPr sz="1150">
              <a:latin typeface="Times New Roman"/>
              <a:cs typeface="Times New Roman"/>
            </a:endParaRPr>
          </a:p>
          <a:p>
            <a:pPr algn="just" marL="32384" marR="10795" indent="438784">
              <a:lnSpc>
                <a:spcPts val="1380"/>
              </a:lnSpc>
              <a:spcBef>
                <a:spcPts val="30"/>
              </a:spcBef>
              <a:buAutoNum type="alphaLcParenR"/>
              <a:tabLst>
                <a:tab pos="664210" algn="l"/>
              </a:tabLst>
            </a:pPr>
            <a:r>
              <a:rPr dirty="0" sz="1150" spc="35">
                <a:solidFill>
                  <a:srgbClr val="0A0A0A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vurunun,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sanayicinin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bulundugu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Sicil Belgesi'nin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dilzenlendigi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ii 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Miidilrlilgii'ne </a:t>
            </a:r>
            <a:r>
              <a:rPr dirty="0" sz="1150" spc="105">
                <a:solidFill>
                  <a:srgbClr val="0A0A0A"/>
                </a:solidFill>
                <a:latin typeface="Times New Roman"/>
                <a:cs typeface="Times New Roman"/>
              </a:rPr>
              <a:t>yapdnu</a:t>
            </a:r>
            <a:r>
              <a:rPr dirty="0" sz="1150" spc="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631190" indent="-160655">
              <a:lnSpc>
                <a:spcPts val="1290"/>
              </a:lnSpc>
              <a:buAutoNum type="alphaLcParenR"/>
              <a:tabLst>
                <a:tab pos="631825" algn="l"/>
              </a:tabLst>
            </a:pP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ait kapasite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raporunun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ba vurunun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ger9ekle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tirildigi tarihte ge9erli</a:t>
            </a:r>
            <a:r>
              <a:rPr dirty="0" sz="1150" spc="-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34925" marR="14604" indent="436245">
              <a:lnSpc>
                <a:spcPct val="98100"/>
              </a:lnSpc>
              <a:spcBef>
                <a:spcPts val="15"/>
              </a:spcBef>
              <a:buAutoNum type="alphaLcParenR"/>
              <a:tabLst>
                <a:tab pos="670560" algn="l"/>
              </a:tabLst>
            </a:pP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Finuanm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ileti </a:t>
            </a:r>
            <a:r>
              <a:rPr dirty="0" sz="1150" spc="45">
                <a:solidFill>
                  <a:srgbClr val="0A0A0A"/>
                </a:solidFill>
                <a:latin typeface="Times New Roman"/>
                <a:cs typeface="Times New Roman"/>
              </a:rPr>
              <a:t>im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bilgileri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adres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bilgilerinin giincel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olmas1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(Odeme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linkleri  </a:t>
            </a:r>
            <a:r>
              <a:rPr dirty="0" sz="1150" spc="135">
                <a:solidFill>
                  <a:srgbClr val="0A0A0A"/>
                </a:solidFill>
                <a:latin typeface="Times New Roman"/>
                <a:cs typeface="Times New Roman"/>
              </a:rPr>
              <a:t>b </a:t>
            </a:r>
            <a:r>
              <a:rPr dirty="0" sz="1150" spc="125">
                <a:solidFill>
                  <a:srgbClr val="0A0A0A"/>
                </a:solidFill>
                <a:latin typeface="Times New Roman"/>
                <a:cs typeface="Times New Roman"/>
              </a:rPr>
              <a:t>vuru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sahibinin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e-devlette  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kay1th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elektronik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posta  adresine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yapdacagmdan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ileti </a:t>
            </a:r>
            <a:r>
              <a:rPr dirty="0" sz="1150" spc="55">
                <a:solidFill>
                  <a:srgbClr val="0A0A0A"/>
                </a:solidFill>
                <a:latin typeface="Times New Roman"/>
                <a:cs typeface="Times New Roman"/>
              </a:rPr>
              <a:t>im 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bilgilerinin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giincel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olmas1</a:t>
            </a:r>
            <a:r>
              <a:rPr dirty="0" sz="1150" spc="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gerekmektedir.),</a:t>
            </a:r>
            <a:endParaRPr sz="1150">
              <a:latin typeface="Times New Roman"/>
              <a:cs typeface="Times New Roman"/>
            </a:endParaRPr>
          </a:p>
          <a:p>
            <a:pPr algn="just" marL="62230" marR="38735" indent="423545">
              <a:lnSpc>
                <a:spcPct val="93900"/>
              </a:lnSpc>
              <a:spcBef>
                <a:spcPts val="55"/>
              </a:spcBef>
            </a:pPr>
            <a:r>
              <a:rPr dirty="0" sz="1050" spc="40">
                <a:solidFill>
                  <a:srgbClr val="0A0A0A"/>
                </a:solidFill>
                <a:latin typeface="Times New Roman"/>
                <a:cs typeface="Times New Roman"/>
              </a:rPr>
              <a:t>9)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Kapasite raporuna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ili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kin 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tiim</a:t>
            </a:r>
            <a:r>
              <a:rPr dirty="0" sz="1150" spc="2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bilgiler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sicil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bilgi 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sistemi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iizerinden 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ahnacagmdan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sistemdeki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ilgili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alan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bilgilerinin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kapasite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raporunun </a:t>
            </a:r>
            <a:r>
              <a:rPr dirty="0" sz="1150" spc="80">
                <a:solidFill>
                  <a:srgbClr val="0A0A0A"/>
                </a:solidFill>
                <a:latin typeface="Times New Roman"/>
                <a:cs typeface="Times New Roman"/>
              </a:rPr>
              <a:t>".pdf'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halinin giincel  </a:t>
            </a: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693420" indent="-189865">
              <a:lnSpc>
                <a:spcPts val="1295"/>
              </a:lnSpc>
              <a:buAutoNum type="alphaLcParenR" startAt="4"/>
              <a:tabLst>
                <a:tab pos="694055" algn="l"/>
              </a:tabLst>
            </a:pP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Kapasite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raporunda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bulunan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konulanmn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ba vuruda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yer alan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nihai</a:t>
            </a:r>
            <a:r>
              <a:rPr dirty="0" sz="1150" spc="10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iiriinle</a:t>
            </a:r>
            <a:endParaRPr sz="1150">
              <a:latin typeface="Times New Roman"/>
              <a:cs typeface="Times New Roman"/>
            </a:endParaRPr>
          </a:p>
          <a:p>
            <a:pPr algn="just" marL="50165">
              <a:lnSpc>
                <a:spcPts val="1330"/>
              </a:lnSpc>
            </a:pPr>
            <a:r>
              <a:rPr dirty="0" sz="1050" spc="15" i="1">
                <a:solidFill>
                  <a:srgbClr val="0A0A0A"/>
                </a:solidFill>
                <a:latin typeface="Arial"/>
                <a:cs typeface="Arial"/>
              </a:rPr>
              <a:t>uyumlu</a:t>
            </a:r>
            <a:r>
              <a:rPr dirty="0" sz="1050" spc="50" i="1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32384" marR="40005" indent="447040">
              <a:lnSpc>
                <a:spcPts val="1350"/>
              </a:lnSpc>
              <a:spcBef>
                <a:spcPts val="35"/>
              </a:spcBef>
              <a:buAutoNum type="alphaLcParenR" startAt="5"/>
              <a:tabLst>
                <a:tab pos="674370" algn="l"/>
              </a:tabLst>
            </a:pP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Nihai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iiriinde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kullamlacak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ithalata konu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20">
                <a:solidFill>
                  <a:srgbClr val="0A0A0A"/>
                </a:solidFill>
                <a:latin typeface="Times New Roman"/>
                <a:cs typeface="Times New Roman"/>
              </a:rPr>
              <a:t>iiriine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ait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GTiP'in;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9 </a:t>
            </a:r>
            <a:r>
              <a:rPr dirty="0" sz="1150" spc="-40">
                <a:solidFill>
                  <a:srgbClr val="0A0A0A"/>
                </a:solidFill>
                <a:latin typeface="Times New Roman"/>
                <a:cs typeface="Times New Roman"/>
              </a:rPr>
              <a:t>say1h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Uriin 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Giivenligi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Tebliginin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ilgili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Ek-2'sinde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mevcut</a:t>
            </a:r>
            <a:r>
              <a:rPr dirty="0" sz="1150" spc="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641350" indent="-177165">
              <a:lnSpc>
                <a:spcPts val="1340"/>
              </a:lnSpc>
              <a:buAutoNum type="alphaLcParenR" startAt="5"/>
              <a:tabLst>
                <a:tab pos="641985" algn="l"/>
              </a:tabLst>
            </a:pP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Nihai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iiriiniln,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Sicil Belgesi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raporunun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Tablo-2'sinde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(Ytlhk</a:t>
            </a:r>
            <a:endParaRPr sz="1150">
              <a:latin typeface="Times New Roman"/>
              <a:cs typeface="Times New Roman"/>
            </a:endParaRPr>
          </a:p>
          <a:p>
            <a:pPr algn="just" marL="20320">
              <a:lnSpc>
                <a:spcPts val="1355"/>
              </a:lnSpc>
              <a:spcBef>
                <a:spcPts val="20"/>
              </a:spcBef>
            </a:pP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Oretim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Kapasitesi)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yer</a:t>
            </a:r>
            <a:r>
              <a:rPr dirty="0" sz="1150" spc="5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almas1,</a:t>
            </a:r>
            <a:endParaRPr sz="1150">
              <a:latin typeface="Times New Roman"/>
              <a:cs typeface="Times New Roman"/>
            </a:endParaRPr>
          </a:p>
          <a:p>
            <a:pPr algn="just" marL="14604" indent="439420">
              <a:lnSpc>
                <a:spcPts val="1355"/>
              </a:lnSpc>
              <a:buAutoNum type="alphaLcParenR" startAt="7"/>
              <a:tabLst>
                <a:tab pos="678180" algn="l"/>
              </a:tabLst>
            </a:pP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Sicil  Belgesinde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raporunun 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Tablo-2'sinde </a:t>
            </a:r>
            <a:r>
              <a:rPr dirty="0" sz="1100" spc="-5">
                <a:solidFill>
                  <a:srgbClr val="0A0A0A"/>
                </a:solidFill>
                <a:latin typeface="Times New Roman"/>
                <a:cs typeface="Times New Roman"/>
              </a:rPr>
              <a:t>(Y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1lhk</a:t>
            </a:r>
            <a:r>
              <a:rPr dirty="0" sz="1150" spc="1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Dretim</a:t>
            </a:r>
            <a:endParaRPr sz="1150">
              <a:latin typeface="Times New Roman"/>
              <a:cs typeface="Times New Roman"/>
            </a:endParaRPr>
          </a:p>
          <a:p>
            <a:pPr algn="just" marL="12700" marR="38100" indent="1905">
              <a:lnSpc>
                <a:spcPts val="1350"/>
              </a:lnSpc>
              <a:spcBef>
                <a:spcPts val="70"/>
              </a:spcBef>
            </a:pP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Kapasitesi)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yer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alan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nihai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ilriinde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kullamlacak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ithalata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konu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ilriiniln,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raporunun 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Tablo-3'ilne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(Kapasite </a:t>
            </a:r>
            <a:r>
              <a:rPr dirty="0" sz="1150" spc="-35">
                <a:solidFill>
                  <a:srgbClr val="0A0A0A"/>
                </a:solidFill>
                <a:latin typeface="Times New Roman"/>
                <a:cs typeface="Times New Roman"/>
              </a:rPr>
              <a:t>Hesab1)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iiriin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cinsi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miktar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bak1mmdan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uygun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olmas1,</a:t>
            </a:r>
            <a:endParaRPr sz="1150">
              <a:latin typeface="Times New Roman"/>
              <a:cs typeface="Times New Roman"/>
            </a:endParaRPr>
          </a:p>
          <a:p>
            <a:pPr algn="just" marL="637540" indent="-189865">
              <a:lnSpc>
                <a:spcPts val="1315"/>
              </a:lnSpc>
              <a:buAutoNum type="alphaLcParenR" startAt="7"/>
              <a:tabLst>
                <a:tab pos="638175" algn="l"/>
              </a:tabLst>
            </a:pP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Muafiyete konu girdi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iiriin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miktanmn,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kapasite raporunun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Tablo-4'ilnde</a:t>
            </a:r>
            <a:r>
              <a:rPr dirty="0" sz="1150" spc="15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belirtilen</a:t>
            </a:r>
            <a:endParaRPr sz="1150">
              <a:latin typeface="Times New Roman"/>
              <a:cs typeface="Times New Roman"/>
            </a:endParaRPr>
          </a:p>
          <a:p>
            <a:pPr algn="just" marL="15240">
              <a:lnSpc>
                <a:spcPts val="1320"/>
              </a:lnSpc>
              <a:spcBef>
                <a:spcPts val="40"/>
              </a:spcBef>
            </a:pP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tiiketim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miktanm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a</a:t>
            </a:r>
            <a:r>
              <a:rPr dirty="0" sz="1150" spc="1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mamas1,</a:t>
            </a:r>
            <a:endParaRPr sz="1150">
              <a:latin typeface="Times New Roman"/>
              <a:cs typeface="Times New Roman"/>
            </a:endParaRPr>
          </a:p>
          <a:p>
            <a:pPr algn="just" marL="664210" indent="-213360">
              <a:lnSpc>
                <a:spcPts val="1320"/>
              </a:lnSpc>
              <a:buAutoNum type="alphaLcParenR" startAt="8"/>
              <a:tabLst>
                <a:tab pos="664845" algn="l"/>
              </a:tabLst>
            </a:pP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Muafiyete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konu  girdi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iiriinlere,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farkh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GTiP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ile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25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sayth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Uriin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Giivenligi</a:t>
            </a:r>
            <a:r>
              <a:rPr dirty="0" sz="1150" spc="1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A0A0A"/>
                </a:solidFill>
                <a:latin typeface="Times New Roman"/>
                <a:cs typeface="Times New Roman"/>
              </a:rPr>
              <a:t>ve</a:t>
            </a:r>
            <a:endParaRPr sz="1150">
              <a:latin typeface="Times New Roman"/>
              <a:cs typeface="Times New Roman"/>
            </a:endParaRPr>
          </a:p>
          <a:p>
            <a:pPr algn="just" marL="18415" marR="1611630" indent="-1270">
              <a:lnSpc>
                <a:spcPts val="1420"/>
              </a:lnSpc>
              <a:spcBef>
                <a:spcPts val="15"/>
              </a:spcBef>
            </a:pP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Tebligi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da </a:t>
            </a:r>
            <a:r>
              <a:rPr dirty="0" sz="1150" spc="40">
                <a:solidFill>
                  <a:srgbClr val="0A0A0A"/>
                </a:solidFill>
                <a:latin typeface="Times New Roman"/>
                <a:cs typeface="Times New Roman"/>
              </a:rPr>
              <a:t>aynca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50">
                <a:solidFill>
                  <a:srgbClr val="0A0A0A"/>
                </a:solidFill>
                <a:latin typeface="Times New Roman"/>
                <a:cs typeface="Times New Roman"/>
              </a:rPr>
              <a:t>verilmemi </a:t>
            </a:r>
            <a:r>
              <a:rPr dirty="0" sz="1150" spc="-30">
                <a:solidFill>
                  <a:srgbClr val="0A0A0A"/>
                </a:solidFill>
                <a:latin typeface="Times New Roman"/>
                <a:cs typeface="Times New Roman"/>
              </a:rPr>
              <a:t>olmas1, 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gerekmektedir.</a:t>
            </a:r>
            <a:endParaRPr sz="1150">
              <a:latin typeface="Times New Roman"/>
              <a:cs typeface="Times New Roman"/>
            </a:endParaRPr>
          </a:p>
          <a:p>
            <a:pPr algn="just" marL="688975" indent="-234315">
              <a:lnSpc>
                <a:spcPts val="1175"/>
              </a:lnSpc>
              <a:buAutoNum type="arabicParenBoth" startAt="2"/>
              <a:tabLst>
                <a:tab pos="689610" algn="l"/>
              </a:tabLst>
            </a:pP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A ag1da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yer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alan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iiriinler,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bir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ba vurusu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kapsammda</a:t>
            </a:r>
            <a:r>
              <a:rPr dirty="0" sz="1150" spc="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girdi</a:t>
            </a:r>
            <a:endParaRPr sz="1150">
              <a:latin typeface="Times New Roman"/>
              <a:cs typeface="Times New Roman"/>
            </a:endParaRPr>
          </a:p>
          <a:p>
            <a:pPr algn="just" marL="18415">
              <a:lnSpc>
                <a:spcPts val="1340"/>
              </a:lnSpc>
            </a:pPr>
            <a:r>
              <a:rPr dirty="0" sz="1150" spc="-25">
                <a:solidFill>
                  <a:srgbClr val="0A0A0A"/>
                </a:solidFill>
                <a:latin typeface="Times New Roman"/>
                <a:cs typeface="Times New Roman"/>
              </a:rPr>
              <a:t>ilriin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olarak </a:t>
            </a:r>
            <a:r>
              <a:rPr dirty="0" sz="1150" spc="20">
                <a:solidFill>
                  <a:srgbClr val="0A0A0A"/>
                </a:solidFill>
                <a:latin typeface="Times New Roman"/>
                <a:cs typeface="Times New Roman"/>
              </a:rPr>
              <a:t>degerlendirilemez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ve </a:t>
            </a:r>
            <a:r>
              <a:rPr dirty="0" sz="1150" spc="30">
                <a:solidFill>
                  <a:srgbClr val="0A0A0A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kabul</a:t>
            </a:r>
            <a:r>
              <a:rPr dirty="0" sz="1150" spc="5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edilmez:</a:t>
            </a:r>
            <a:endParaRPr sz="1150">
              <a:latin typeface="Times New Roman"/>
              <a:cs typeface="Times New Roman"/>
            </a:endParaRPr>
          </a:p>
          <a:p>
            <a:pPr lvl="1" marL="874394" indent="-151765">
              <a:lnSpc>
                <a:spcPts val="1340"/>
              </a:lnSpc>
              <a:buAutoNum type="alphaLcParenR"/>
              <a:tabLst>
                <a:tab pos="875030" algn="l"/>
              </a:tabLst>
            </a:pP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Cep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telefonu adaptorii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(nihai </a:t>
            </a: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ilriinle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tiimle ik</a:t>
            </a:r>
            <a:r>
              <a:rPr dirty="0" sz="1150" spc="25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olmayan),</a:t>
            </a:r>
            <a:endParaRPr sz="1150">
              <a:latin typeface="Times New Roman"/>
              <a:cs typeface="Times New Roman"/>
            </a:endParaRPr>
          </a:p>
          <a:p>
            <a:pPr lvl="1" marL="939800" indent="-214629">
              <a:lnSpc>
                <a:spcPts val="1355"/>
              </a:lnSpc>
              <a:buAutoNum type="alphaLcParenR"/>
              <a:tabLst>
                <a:tab pos="940435" algn="l"/>
              </a:tabLst>
            </a:pPr>
            <a:r>
              <a:rPr dirty="0" sz="1150" spc="90">
                <a:solidFill>
                  <a:srgbClr val="0A0A0A"/>
                </a:solidFill>
                <a:latin typeface="Times New Roman"/>
                <a:cs typeface="Times New Roman"/>
              </a:rPr>
              <a:t>arj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cihaz1/iinitesi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(nihai </a:t>
            </a:r>
            <a:r>
              <a:rPr dirty="0" sz="1150" spc="-15">
                <a:solidFill>
                  <a:srgbClr val="0A0A0A"/>
                </a:solidFill>
                <a:latin typeface="Times New Roman"/>
                <a:cs typeface="Times New Roman"/>
              </a:rPr>
              <a:t>iiriinle </a:t>
            </a:r>
            <a:r>
              <a:rPr dirty="0" sz="1150" spc="10">
                <a:solidFill>
                  <a:srgbClr val="0A0A0A"/>
                </a:solidFill>
                <a:latin typeface="Times New Roman"/>
                <a:cs typeface="Times New Roman"/>
              </a:rPr>
              <a:t>tiimle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ik</a:t>
            </a:r>
            <a:r>
              <a:rPr dirty="0" sz="1150" spc="8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olmayan),</a:t>
            </a:r>
            <a:endParaRPr sz="1150">
              <a:latin typeface="Times New Roman"/>
              <a:cs typeface="Times New Roman"/>
            </a:endParaRPr>
          </a:p>
          <a:p>
            <a:pPr lvl="1" marL="732790" marR="48895" indent="-6985">
              <a:lnSpc>
                <a:spcPts val="1310"/>
              </a:lnSpc>
              <a:spcBef>
                <a:spcPts val="90"/>
              </a:spcBef>
              <a:buAutoNum type="alphaLcParenR"/>
              <a:tabLst>
                <a:tab pos="949960" algn="l"/>
              </a:tabLst>
            </a:pPr>
            <a:r>
              <a:rPr dirty="0" sz="1150" spc="-10">
                <a:solidFill>
                  <a:srgbClr val="0A0A0A"/>
                </a:solidFill>
                <a:latin typeface="Times New Roman"/>
                <a:cs typeface="Times New Roman"/>
              </a:rPr>
              <a:t>Aydmlatma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ilriinlerinde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kullamlan</a:t>
            </a:r>
            <a:r>
              <a:rPr dirty="0" sz="1150" spc="2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1150" spc="-80">
                <a:solidFill>
                  <a:srgbClr val="0A0A0A"/>
                </a:solidFill>
                <a:latin typeface="Times New Roman"/>
                <a:cs typeface="Times New Roman"/>
              </a:rPr>
              <a:t>1 1k </a:t>
            </a:r>
            <a:r>
              <a:rPr dirty="0" sz="1150" spc="15">
                <a:solidFill>
                  <a:srgbClr val="0A0A0A"/>
                </a:solidFill>
                <a:latin typeface="Times New Roman"/>
                <a:cs typeface="Times New Roman"/>
              </a:rPr>
              <a:t>kaynaklan </a:t>
            </a:r>
            <a:r>
              <a:rPr dirty="0" sz="1150">
                <a:solidFill>
                  <a:srgbClr val="0A0A0A"/>
                </a:solidFill>
                <a:latin typeface="Times New Roman"/>
                <a:cs typeface="Times New Roman"/>
              </a:rPr>
              <a:t>(avizelerde </a:t>
            </a:r>
            <a:r>
              <a:rPr dirty="0" sz="1150" spc="5">
                <a:solidFill>
                  <a:srgbClr val="0A0A0A"/>
                </a:solidFill>
                <a:latin typeface="Times New Roman"/>
                <a:cs typeface="Times New Roman"/>
              </a:rPr>
              <a:t>kullamlan  </a:t>
            </a:r>
            <a:r>
              <a:rPr dirty="0" sz="1150" spc="-5">
                <a:solidFill>
                  <a:srgbClr val="0A0A0A"/>
                </a:solidFill>
                <a:latin typeface="Times New Roman"/>
                <a:cs typeface="Times New Roman"/>
              </a:rPr>
              <a:t>lambalar).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7698" y="9401869"/>
            <a:ext cx="208661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85">
                <a:solidFill>
                  <a:srgbClr val="561A1C"/>
                </a:solidFill>
                <a:latin typeface="Times New Roman"/>
                <a:cs typeface="Times New Roman"/>
              </a:rPr>
              <a:t>Ou </a:t>
            </a:r>
            <a:r>
              <a:rPr dirty="0" sz="800" spc="-15">
                <a:solidFill>
                  <a:srgbClr val="561A1C"/>
                </a:solidFill>
                <a:latin typeface="Times New Roman"/>
                <a:cs typeface="Times New Roman"/>
              </a:rPr>
              <a:t>b</a:t>
            </a:r>
            <a:r>
              <a:rPr dirty="0" sz="800" spc="-15">
                <a:solidFill>
                  <a:srgbClr val="822F31"/>
                </a:solidFill>
                <a:latin typeface="Times New Roman"/>
                <a:cs typeface="Times New Roman"/>
              </a:rPr>
              <a:t>e</a:t>
            </a:r>
            <a:r>
              <a:rPr dirty="0" sz="800" spc="-15">
                <a:solidFill>
                  <a:srgbClr val="561A1C"/>
                </a:solidFill>
                <a:latin typeface="Times New Roman"/>
                <a:cs typeface="Times New Roman"/>
              </a:rPr>
              <a:t>i</a:t>
            </a:r>
            <a:r>
              <a:rPr dirty="0" sz="800" spc="-15">
                <a:solidFill>
                  <a:srgbClr val="822F31"/>
                </a:solidFill>
                <a:latin typeface="Times New Roman"/>
                <a:cs typeface="Times New Roman"/>
              </a:rPr>
              <a:t>ge </a:t>
            </a:r>
            <a:r>
              <a:rPr dirty="0" sz="800" spc="-45">
                <a:solidFill>
                  <a:srgbClr val="822F31"/>
                </a:solidFill>
                <a:latin typeface="Times New Roman"/>
                <a:cs typeface="Times New Roman"/>
              </a:rPr>
              <a:t>g</a:t>
            </a:r>
            <a:r>
              <a:rPr dirty="0" sz="800" spc="-45">
                <a:solidFill>
                  <a:srgbClr val="561A1C"/>
                </a:solidFill>
                <a:latin typeface="Times New Roman"/>
                <a:cs typeface="Times New Roman"/>
              </a:rPr>
              <a:t>ilv </a:t>
            </a:r>
            <a:r>
              <a:rPr dirty="0" sz="800" spc="-15">
                <a:solidFill>
                  <a:srgbClr val="822F31"/>
                </a:solidFill>
                <a:latin typeface="Times New Roman"/>
                <a:cs typeface="Times New Roman"/>
              </a:rPr>
              <a:t>e</a:t>
            </a:r>
            <a:r>
              <a:rPr dirty="0" sz="800" spc="-15">
                <a:solidFill>
                  <a:srgbClr val="561A1C"/>
                </a:solidFill>
                <a:latin typeface="Times New Roman"/>
                <a:cs typeface="Times New Roman"/>
              </a:rPr>
              <a:t>n</a:t>
            </a:r>
            <a:r>
              <a:rPr dirty="0" sz="800" spc="-15">
                <a:solidFill>
                  <a:srgbClr val="260507"/>
                </a:solidFill>
                <a:latin typeface="Times New Roman"/>
                <a:cs typeface="Times New Roman"/>
              </a:rPr>
              <a:t>l</a:t>
            </a:r>
            <a:r>
              <a:rPr dirty="0" sz="800" spc="-15">
                <a:solidFill>
                  <a:srgbClr val="561A1C"/>
                </a:solidFill>
                <a:latin typeface="Times New Roman"/>
                <a:cs typeface="Times New Roman"/>
              </a:rPr>
              <a:t>i </a:t>
            </a:r>
            <a:r>
              <a:rPr dirty="0" sz="800" spc="-30">
                <a:solidFill>
                  <a:srgbClr val="561A1C"/>
                </a:solidFill>
                <a:latin typeface="Times New Roman"/>
                <a:cs typeface="Times New Roman"/>
              </a:rPr>
              <a:t>cl</a:t>
            </a:r>
            <a:r>
              <a:rPr dirty="0" sz="800" spc="-30">
                <a:solidFill>
                  <a:srgbClr val="822F31"/>
                </a:solidFill>
                <a:latin typeface="Times New Roman"/>
                <a:cs typeface="Times New Roman"/>
              </a:rPr>
              <a:t>e</a:t>
            </a:r>
            <a:r>
              <a:rPr dirty="0" sz="800" spc="-30">
                <a:solidFill>
                  <a:srgbClr val="561A1C"/>
                </a:solidFill>
                <a:latin typeface="Times New Roman"/>
                <a:cs typeface="Times New Roman"/>
              </a:rPr>
              <a:t>kt </a:t>
            </a:r>
            <a:r>
              <a:rPr dirty="0" sz="800" spc="-40">
                <a:solidFill>
                  <a:srgbClr val="561A1C"/>
                </a:solidFill>
                <a:latin typeface="Times New Roman"/>
                <a:cs typeface="Times New Roman"/>
              </a:rPr>
              <a:t>ronik </a:t>
            </a:r>
            <a:r>
              <a:rPr dirty="0" sz="800" spc="-70">
                <a:solidFill>
                  <a:srgbClr val="561A1C"/>
                </a:solidFill>
                <a:latin typeface="Times New Roman"/>
                <a:cs typeface="Times New Roman"/>
              </a:rPr>
              <a:t>im</a:t>
            </a:r>
            <a:r>
              <a:rPr dirty="0" sz="800" spc="-70">
                <a:solidFill>
                  <a:srgbClr val="822F31"/>
                </a:solidFill>
                <a:latin typeface="Times New Roman"/>
                <a:cs typeface="Times New Roman"/>
              </a:rPr>
              <a:t>:i:a </a:t>
            </a:r>
            <a:r>
              <a:rPr dirty="0" sz="850" spc="-25">
                <a:solidFill>
                  <a:srgbClr val="561A1C"/>
                </a:solidFill>
                <a:latin typeface="Times New Roman"/>
                <a:cs typeface="Times New Roman"/>
              </a:rPr>
              <a:t>li</a:t>
            </a:r>
            <a:r>
              <a:rPr dirty="0" sz="850" spc="-25">
                <a:solidFill>
                  <a:srgbClr val="822F31"/>
                </a:solidFill>
                <a:latin typeface="Times New Roman"/>
                <a:cs typeface="Times New Roman"/>
              </a:rPr>
              <a:t>e </a:t>
            </a:r>
            <a:r>
              <a:rPr dirty="0" sz="800" spc="-105">
                <a:solidFill>
                  <a:srgbClr val="561A1C"/>
                </a:solidFill>
                <a:latin typeface="Times New Roman"/>
                <a:cs typeface="Times New Roman"/>
              </a:rPr>
              <a:t>im </a:t>
            </a:r>
            <a:r>
              <a:rPr dirty="0" sz="800" spc="-10">
                <a:solidFill>
                  <a:srgbClr val="822F31"/>
                </a:solidFill>
                <a:latin typeface="Times New Roman"/>
                <a:cs typeface="Times New Roman"/>
              </a:rPr>
              <a:t>za</a:t>
            </a:r>
            <a:r>
              <a:rPr dirty="0" sz="800" spc="-10">
                <a:solidFill>
                  <a:srgbClr val="561A1C"/>
                </a:solidFill>
                <a:latin typeface="Times New Roman"/>
                <a:cs typeface="Times New Roman"/>
              </a:rPr>
              <a:t>l</a:t>
            </a:r>
            <a:r>
              <a:rPr dirty="0" sz="800" spc="-10">
                <a:solidFill>
                  <a:srgbClr val="822F31"/>
                </a:solidFill>
                <a:latin typeface="Times New Roman"/>
                <a:cs typeface="Times New Roman"/>
              </a:rPr>
              <a:t>a</a:t>
            </a:r>
            <a:r>
              <a:rPr dirty="0" sz="800" spc="-10">
                <a:solidFill>
                  <a:srgbClr val="561A1C"/>
                </a:solidFill>
                <a:latin typeface="Times New Roman"/>
                <a:cs typeface="Times New Roman"/>
              </a:rPr>
              <a:t>nnu</a:t>
            </a:r>
            <a:r>
              <a:rPr dirty="0" sz="800" spc="125">
                <a:solidFill>
                  <a:srgbClr val="561A1C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561A1C"/>
                </a:solidFill>
                <a:latin typeface="Times New Roman"/>
                <a:cs typeface="Times New Roman"/>
              </a:rPr>
              <a:t>tlr</a:t>
            </a:r>
            <a:r>
              <a:rPr dirty="0" sz="800" spc="-10">
                <a:solidFill>
                  <a:srgbClr val="918A87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56677" y="9664946"/>
            <a:ext cx="700405" cy="0"/>
          </a:xfrm>
          <a:custGeom>
            <a:avLst/>
            <a:gdLst/>
            <a:ahLst/>
            <a:cxnLst/>
            <a:rect l="l" t="t" r="r" b="b"/>
            <a:pathLst>
              <a:path w="700405" h="0">
                <a:moveTo>
                  <a:pt x="0" y="0"/>
                </a:moveTo>
                <a:lnTo>
                  <a:pt x="699779" y="0"/>
                </a:lnTo>
              </a:path>
            </a:pathLst>
          </a:custGeom>
          <a:ln w="12719">
            <a:solidFill>
              <a:srgbClr val="0A0A0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44229" y="9664946"/>
            <a:ext cx="2169795" cy="0"/>
          </a:xfrm>
          <a:custGeom>
            <a:avLst/>
            <a:gdLst/>
            <a:ahLst/>
            <a:cxnLst/>
            <a:rect l="l" t="t" r="r" b="b"/>
            <a:pathLst>
              <a:path w="2169795" h="0">
                <a:moveTo>
                  <a:pt x="0" y="0"/>
                </a:moveTo>
                <a:lnTo>
                  <a:pt x="2169374" y="0"/>
                </a:lnTo>
              </a:path>
            </a:pathLst>
          </a:custGeom>
          <a:ln w="12719">
            <a:solidFill>
              <a:srgbClr val="0A0A0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43977" y="9531412"/>
            <a:ext cx="538162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</a:rPr>
              <a:t>Beige Dogrulama Kodu</a:t>
            </a:r>
            <a:r>
              <a:rPr dirty="0" sz="850" spc="-45">
                <a:solidFill>
                  <a:srgbClr val="262826"/>
                </a:solidFill>
                <a:latin typeface="Times New Roman"/>
                <a:cs typeface="Times New Roman"/>
              </a:rPr>
              <a:t>: </a:t>
            </a:r>
            <a:r>
              <a:rPr dirty="0" sz="950" spc="-40">
                <a:solidFill>
                  <a:srgbClr val="0A0A0A"/>
                </a:solidFill>
                <a:latin typeface="Times New Roman"/>
                <a:cs typeface="Times New Roman"/>
              </a:rPr>
              <a:t>E0D91FED-ESF1-4449-88DE-88C2054A7241 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Beige </a:t>
            </a:r>
            <a:r>
              <a:rPr dirty="0" sz="850" spc="-70">
                <a:solidFill>
                  <a:srgbClr val="0A0A0A"/>
                </a:solidFill>
                <a:latin typeface="Times New Roman"/>
                <a:cs typeface="Times New Roman"/>
              </a:rPr>
              <a:t>DoAmlama</a:t>
            </a:r>
            <a:r>
              <a:rPr dirty="0" sz="850" spc="-10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Adresi:https</a:t>
            </a:r>
            <a:r>
              <a:rPr dirty="0" sz="850" spc="-30">
                <a:solidFill>
                  <a:srgbClr val="262826"/>
                </a:solidFill>
                <a:latin typeface="Times New Roman"/>
                <a:cs typeface="Times New Roman"/>
              </a:rPr>
              <a:t>: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//e-belge</a:t>
            </a:r>
            <a:r>
              <a:rPr dirty="0" sz="850" spc="-30">
                <a:solidFill>
                  <a:srgbClr val="594946"/>
                </a:solidFill>
                <a:latin typeface="Times New Roman"/>
                <a:cs typeface="Times New Roman"/>
              </a:rPr>
              <a:t>.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san</a:t>
            </a:r>
            <a:r>
              <a:rPr dirty="0" sz="850" spc="-30">
                <a:solidFill>
                  <a:srgbClr val="262826"/>
                </a:solidFill>
                <a:latin typeface="Times New Roman"/>
                <a:cs typeface="Times New Roman"/>
              </a:rPr>
              <a:t>a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yi.gov</a:t>
            </a:r>
            <a:r>
              <a:rPr dirty="0" sz="850" spc="-30">
                <a:solidFill>
                  <a:srgbClr val="262826"/>
                </a:solidFill>
                <a:latin typeface="Times New Roman"/>
                <a:cs typeface="Times New Roman"/>
              </a:rPr>
              <a:t>.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tr/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6343" y="9671574"/>
            <a:ext cx="445643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0">
                <a:solidFill>
                  <a:srgbClr val="0A0A0A"/>
                </a:solidFill>
                <a:latin typeface="Times New Roman"/>
                <a:cs typeface="Times New Roman"/>
              </a:rPr>
              <a:t>Mustafa Kcmal </a:t>
            </a: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</a:rPr>
              <a:t>Mahallcsi </a:t>
            </a:r>
            <a:r>
              <a:rPr dirty="0" sz="850" spc="-40">
                <a:solidFill>
                  <a:srgbClr val="0A0A0A"/>
                </a:solidFill>
                <a:latin typeface="Times New Roman"/>
                <a:cs typeface="Times New Roman"/>
              </a:rPr>
              <a:t>Dwnlupmar 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Buivan Eskitchir </a:t>
            </a:r>
            <a:r>
              <a:rPr dirty="0" sz="850" spc="-70">
                <a:solidFill>
                  <a:srgbClr val="0A0A0A"/>
                </a:solidFill>
                <a:latin typeface="Times New Roman"/>
                <a:cs typeface="Times New Roman"/>
              </a:rPr>
              <a:t>Yolu </a:t>
            </a:r>
            <a:r>
              <a:rPr dirty="0" sz="850" spc="-10">
                <a:solidFill>
                  <a:srgbClr val="0A0A0A"/>
                </a:solidFill>
                <a:latin typeface="Times New Roman"/>
                <a:cs typeface="Times New Roman"/>
              </a:rPr>
              <a:t>215)</a:t>
            </a:r>
            <a:r>
              <a:rPr dirty="0" sz="850" spc="-10">
                <a:solidFill>
                  <a:srgbClr val="262826"/>
                </a:solidFill>
                <a:latin typeface="Times New Roman"/>
                <a:cs typeface="Times New Roman"/>
              </a:rPr>
              <a:t>.</a:t>
            </a:r>
            <a:r>
              <a:rPr dirty="0" sz="850" spc="-10">
                <a:solidFill>
                  <a:srgbClr val="0A0A0A"/>
                </a:solidFill>
                <a:latin typeface="Times New Roman"/>
                <a:cs typeface="Times New Roman"/>
              </a:rPr>
              <a:t>Caddc 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No</a:t>
            </a:r>
            <a:r>
              <a:rPr dirty="0" sz="850" spc="-35">
                <a:solidFill>
                  <a:srgbClr val="262826"/>
                </a:solidFill>
                <a:latin typeface="Times New Roman"/>
                <a:cs typeface="Times New Roman"/>
              </a:rPr>
              <a:t>: </a:t>
            </a:r>
            <a:r>
              <a:rPr dirty="0" sz="700" spc="-120">
                <a:solidFill>
                  <a:srgbClr val="0A0A0A"/>
                </a:solidFill>
                <a:latin typeface="Arial"/>
                <a:cs typeface="Arial"/>
              </a:rPr>
              <a:t>J </a:t>
            </a:r>
            <a:r>
              <a:rPr dirty="0" sz="850" spc="-45" i="1">
                <a:solidFill>
                  <a:srgbClr val="0A0A0A"/>
                </a:solidFill>
                <a:latin typeface="Times New Roman"/>
                <a:cs typeface="Times New Roman"/>
              </a:rPr>
              <a:t>54 </a:t>
            </a:r>
            <a:r>
              <a:rPr dirty="0" sz="850" spc="-40" i="1">
                <a:solidFill>
                  <a:srgbClr val="0A0A0A"/>
                </a:solidFill>
                <a:latin typeface="Times New Roman"/>
                <a:cs typeface="Times New Roman"/>
              </a:rPr>
              <a:t>065 </a:t>
            </a:r>
            <a:r>
              <a:rPr dirty="0" sz="850" spc="-130">
                <a:solidFill>
                  <a:srgbClr val="0A0A0A"/>
                </a:solidFill>
                <a:latin typeface="Times New Roman"/>
                <a:cs typeface="Times New Roman"/>
              </a:rPr>
              <a:t>IO</a:t>
            </a:r>
            <a:r>
              <a:rPr dirty="0" sz="850" spc="-130">
                <a:solidFill>
                  <a:srgbClr val="918A87"/>
                </a:solidFill>
                <a:latin typeface="Times New Roman"/>
                <a:cs typeface="Times New Roman"/>
              </a:rPr>
              <a:t>. </a:t>
            </a:r>
            <a:r>
              <a:rPr dirty="0" sz="850" spc="-40">
                <a:solidFill>
                  <a:srgbClr val="0A0A0A"/>
                </a:solidFill>
                <a:latin typeface="Times New Roman"/>
                <a:cs typeface="Times New Roman"/>
              </a:rPr>
              <a:t>Cankaya</a:t>
            </a:r>
            <a:r>
              <a:rPr dirty="0" sz="850" spc="6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50">
                <a:solidFill>
                  <a:srgbClr val="0A0A0A"/>
                </a:solidFill>
                <a:latin typeface="Times New Roman"/>
                <a:cs typeface="Times New Roman"/>
              </a:rPr>
              <a:t>/ANKARA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96023" y="8863878"/>
            <a:ext cx="983615" cy="11245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200" spc="-1325">
                <a:solidFill>
                  <a:srgbClr val="0A0A0A"/>
                </a:solidFill>
                <a:latin typeface="Arial"/>
                <a:cs typeface="Arial"/>
              </a:rPr>
              <a:t>•</a:t>
            </a:r>
            <a:r>
              <a:rPr dirty="0" sz="7200" spc="-1910">
                <a:solidFill>
                  <a:srgbClr val="0A0A0A"/>
                </a:solidFill>
                <a:latin typeface="Arial"/>
                <a:cs typeface="Arial"/>
              </a:rPr>
              <a:t>·</a:t>
            </a:r>
            <a:r>
              <a:rPr dirty="0" sz="7200" spc="-1505">
                <a:solidFill>
                  <a:srgbClr val="0A0A0A"/>
                </a:solidFill>
                <a:latin typeface="Arial"/>
                <a:cs typeface="Arial"/>
              </a:rPr>
              <a:t>■</a:t>
            </a:r>
            <a:r>
              <a:rPr dirty="0" sz="7200" spc="-1145">
                <a:solidFill>
                  <a:srgbClr val="0A0A0A"/>
                </a:solidFill>
                <a:latin typeface="Arial"/>
                <a:cs typeface="Arial"/>
              </a:rPr>
              <a:t>.</a:t>
            </a:r>
            <a:r>
              <a:rPr dirty="0" sz="7200" spc="-375">
                <a:solidFill>
                  <a:srgbClr val="0A0A0A"/>
                </a:solidFill>
                <a:latin typeface="Arial"/>
                <a:cs typeface="Arial"/>
              </a:rPr>
              <a:t>•</a:t>
            </a:r>
            <a:endParaRPr sz="7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14065" y="9652495"/>
            <a:ext cx="17208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5">
                <a:solidFill>
                  <a:srgbClr val="0A0A0A"/>
                </a:solidFill>
                <a:latin typeface="Arial"/>
                <a:cs typeface="Arial"/>
              </a:rPr>
              <a:t>,lil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1755" y="9790127"/>
            <a:ext cx="9518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5">
                <a:solidFill>
                  <a:srgbClr val="0A0A0A"/>
                </a:solidFill>
                <a:latin typeface="Times New Roman"/>
                <a:cs typeface="Times New Roman"/>
              </a:rPr>
              <a:t>Telcfon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15">
                <a:solidFill>
                  <a:srgbClr val="262826"/>
                </a:solidFill>
                <a:latin typeface="Times New Roman"/>
                <a:cs typeface="Times New Roman"/>
              </a:rPr>
              <a:t>:</a:t>
            </a:r>
            <a:r>
              <a:rPr dirty="0" sz="850" spc="-15">
                <a:solidFill>
                  <a:srgbClr val="0A0A0A"/>
                </a:solidFill>
                <a:latin typeface="Times New Roman"/>
                <a:cs typeface="Times New Roman"/>
              </a:rPr>
              <a:t>03122015395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91992" y="9790127"/>
            <a:ext cx="6350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">
                <a:solidFill>
                  <a:srgbClr val="0A0A0A"/>
                </a:solidFill>
                <a:latin typeface="Times New Roman"/>
                <a:cs typeface="Times New Roman"/>
              </a:rPr>
              <a:t>•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74863" y="9941713"/>
            <a:ext cx="6184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6860" algn="l"/>
                <a:tab pos="581660" algn="l"/>
              </a:tabLst>
            </a:pPr>
            <a:r>
              <a:rPr dirty="0" sz="800" spc="5">
                <a:solidFill>
                  <a:srgbClr val="0A0A0A"/>
                </a:solidFill>
                <a:latin typeface="Times New Roman"/>
                <a:cs typeface="Times New Roman"/>
              </a:rPr>
              <a:t>-</a:t>
            </a:r>
            <a:r>
              <a:rPr dirty="0" sz="800" spc="8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00" spc="5">
                <a:solidFill>
                  <a:srgbClr val="594946"/>
                </a:solidFill>
                <a:latin typeface="Times New Roman"/>
                <a:cs typeface="Times New Roman"/>
              </a:rPr>
              <a:t>.</a:t>
            </a:r>
            <a:r>
              <a:rPr dirty="0" sz="800">
                <a:solidFill>
                  <a:srgbClr val="594946"/>
                </a:solidFill>
                <a:latin typeface="Times New Roman"/>
                <a:cs typeface="Times New Roman"/>
              </a:rPr>
              <a:t>	</a:t>
            </a:r>
            <a:r>
              <a:rPr dirty="0" sz="800" spc="-20">
                <a:solidFill>
                  <a:srgbClr val="0A0A0A"/>
                </a:solidFill>
                <a:latin typeface="Times New Roman"/>
                <a:cs typeface="Times New Roman"/>
              </a:rPr>
              <a:t>•</a:t>
            </a:r>
            <a:r>
              <a:rPr dirty="0" sz="800">
                <a:solidFill>
                  <a:srgbClr val="0A0A0A"/>
                </a:solidFill>
                <a:latin typeface="Times New Roman"/>
                <a:cs typeface="Times New Roman"/>
              </a:rPr>
              <a:t>	</a:t>
            </a:r>
            <a:r>
              <a:rPr dirty="0" sz="800" spc="-15">
                <a:solidFill>
                  <a:srgbClr val="262826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37339" y="10062796"/>
            <a:ext cx="78613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Faks</a:t>
            </a:r>
            <a:r>
              <a:rPr dirty="0" sz="850" spc="-30">
                <a:solidFill>
                  <a:srgbClr val="262826"/>
                </a:solidFill>
                <a:latin typeface="Times New Roman"/>
                <a:cs typeface="Times New Roman"/>
              </a:rPr>
              <a:t>: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031220I</a:t>
            </a:r>
            <a:r>
              <a:rPr dirty="0" sz="850" spc="-17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35" i="1">
                <a:solidFill>
                  <a:srgbClr val="0A0A0A"/>
                </a:solidFill>
                <a:latin typeface="Times New Roman"/>
                <a:cs typeface="Times New Roman"/>
              </a:rPr>
              <a:t>5453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73764" y="9766916"/>
            <a:ext cx="1512570" cy="451484"/>
          </a:xfrm>
          <a:prstGeom prst="rect">
            <a:avLst/>
          </a:prstGeom>
        </p:spPr>
        <p:txBody>
          <a:bodyPr wrap="square" lIns="0" tIns="36194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284"/>
              </a:spcBef>
            </a:pPr>
            <a:r>
              <a:rPr dirty="0" sz="850" spc="-40">
                <a:solidFill>
                  <a:srgbClr val="0A0A0A"/>
                </a:solidFill>
                <a:latin typeface="Times New Roman"/>
                <a:cs typeface="Times New Roman"/>
              </a:rPr>
              <a:t>Bllgl </a:t>
            </a:r>
            <a:r>
              <a:rPr dirty="0" sz="850" spc="-95">
                <a:solidFill>
                  <a:srgbClr val="0A0A0A"/>
                </a:solidFill>
                <a:latin typeface="Times New Roman"/>
                <a:cs typeface="Times New Roman"/>
              </a:rPr>
              <a:t>f </a:t>
            </a:r>
            <a:r>
              <a:rPr dirty="0" sz="850" spc="-105">
                <a:solidFill>
                  <a:srgbClr val="0A0A0A"/>
                </a:solidFill>
                <a:latin typeface="Times New Roman"/>
                <a:cs typeface="Times New Roman"/>
              </a:rPr>
              <a:t>ln </a:t>
            </a:r>
            <a:r>
              <a:rPr dirty="0" sz="850" spc="-45">
                <a:solidFill>
                  <a:srgbClr val="262826"/>
                </a:solidFill>
                <a:latin typeface="Times New Roman"/>
                <a:cs typeface="Times New Roman"/>
              </a:rPr>
              <a:t>: </a:t>
            </a: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</a:rPr>
              <a:t>Ebru </a:t>
            </a:r>
            <a:r>
              <a:rPr dirty="0" sz="850" spc="-55">
                <a:solidFill>
                  <a:srgbClr val="0A0A0A"/>
                </a:solidFill>
                <a:latin typeface="Times New Roman"/>
                <a:cs typeface="Times New Roman"/>
              </a:rPr>
              <a:t>EBEPERI</a:t>
            </a:r>
            <a:r>
              <a:rPr dirty="0" sz="850" spc="15">
                <a:solidFill>
                  <a:srgbClr val="0A0A0A"/>
                </a:solidFill>
                <a:latin typeface="Times New Roman"/>
                <a:cs typeface="Times New Roman"/>
              </a:rPr>
              <a:t> 6ZT0RK</a:t>
            </a:r>
            <a:endParaRPr sz="850">
              <a:latin typeface="Times New Roman"/>
              <a:cs typeface="Times New Roman"/>
            </a:endParaRPr>
          </a:p>
          <a:p>
            <a:pPr marL="17780">
              <a:lnSpc>
                <a:spcPts val="955"/>
              </a:lnSpc>
              <a:spcBef>
                <a:spcPts val="170"/>
              </a:spcBef>
            </a:pPr>
            <a:r>
              <a:rPr dirty="0" sz="800" spc="-15">
                <a:solidFill>
                  <a:srgbClr val="0A0A0A"/>
                </a:solidFill>
                <a:latin typeface="Times New Roman"/>
                <a:cs typeface="Times New Roman"/>
              </a:rPr>
              <a:t>Milh</a:t>
            </a:r>
            <a:r>
              <a:rPr dirty="0" sz="800" spc="-15">
                <a:solidFill>
                  <a:srgbClr val="262826"/>
                </a:solidFill>
                <a:latin typeface="Times New Roman"/>
                <a:cs typeface="Times New Roman"/>
              </a:rPr>
              <a:t>e</a:t>
            </a:r>
            <a:r>
              <a:rPr dirty="0" sz="800" spc="-15">
                <a:solidFill>
                  <a:srgbClr val="0A0A0A"/>
                </a:solidFill>
                <a:latin typeface="Times New Roman"/>
                <a:cs typeface="Times New Roman"/>
              </a:rPr>
              <a:t>ndis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1015"/>
              </a:lnSpc>
            </a:pP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  <a:hlinkClick r:id="rId2"/>
              </a:rPr>
              <a:t>c-po</a:t>
            </a:r>
            <a:r>
              <a:rPr dirty="0" sz="850" spc="-30">
                <a:solidFill>
                  <a:srgbClr val="262826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  <a:hlinkClick r:id="rId2"/>
              </a:rPr>
              <a:t>ta</a:t>
            </a:r>
            <a:r>
              <a:rPr dirty="0" sz="850" spc="-30">
                <a:solidFill>
                  <a:srgbClr val="262826"/>
                </a:solidFill>
                <a:latin typeface="Times New Roman"/>
                <a:cs typeface="Times New Roman"/>
                <a:hlinkClick r:id="rId2"/>
              </a:rPr>
              <a:t>: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  <a:hlinkClick r:id="rId2"/>
              </a:rPr>
              <a:t>ebru</a:t>
            </a:r>
            <a:r>
              <a:rPr dirty="0" sz="850" spc="-30">
                <a:solidFill>
                  <a:srgbClr val="262826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  <a:hlinkClick r:id="rId2"/>
              </a:rPr>
              <a:t>cbeperi</a:t>
            </a:r>
            <a:r>
              <a:rPr dirty="0" sz="850" spc="-30">
                <a:solidFill>
                  <a:srgbClr val="262826"/>
                </a:solidFill>
                <a:latin typeface="Times New Roman"/>
                <a:cs typeface="Times New Roman"/>
                <a:hlinkClick r:id="rId2"/>
              </a:rPr>
              <a:t>@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  <a:hlinkClick r:id="rId2"/>
              </a:rPr>
              <a:t>sanayi.gov</a:t>
            </a:r>
            <a:r>
              <a:rPr dirty="0" sz="850" spc="-30">
                <a:solidFill>
                  <a:srgbClr val="262826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  <a:hlinkClick r:id="rId2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31409" y="10293973"/>
            <a:ext cx="24396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Kcp</a:t>
            </a:r>
            <a:r>
              <a:rPr dirty="0" sz="850" spc="-35">
                <a:solidFill>
                  <a:srgbClr val="262826"/>
                </a:solidFill>
                <a:latin typeface="Times New Roman"/>
                <a:cs typeface="Times New Roman"/>
              </a:rPr>
              <a:t>: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sanayivctcknolojibakan </a:t>
            </a: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  <a:hlinkClick r:id="rId3"/>
              </a:rPr>
              <a:t>ligi.sanay</a:t>
            </a:r>
            <a:r>
              <a:rPr dirty="0" sz="850" spc="-45">
                <a:solidFill>
                  <a:srgbClr val="262826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  <a:hlinkClick r:id="rId3"/>
              </a:rPr>
              <a:t>urunlcri</a:t>
            </a:r>
            <a:r>
              <a:rPr dirty="0" sz="850" spc="-45">
                <a:solidFill>
                  <a:srgbClr val="262826"/>
                </a:solidFill>
                <a:latin typeface="Times New Roman"/>
                <a:cs typeface="Times New Roman"/>
                <a:hlinkClick r:id="rId3"/>
              </a:rPr>
              <a:t>@</a:t>
            </a:r>
            <a:r>
              <a:rPr dirty="0" sz="850" spc="-45">
                <a:solidFill>
                  <a:srgbClr val="0A0A0A"/>
                </a:solidFill>
                <a:latin typeface="Times New Roman"/>
                <a:cs typeface="Times New Roman"/>
                <a:hlinkClick r:id="rId3"/>
              </a:rPr>
              <a:t>hsOl.k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cp</a:t>
            </a:r>
            <a:r>
              <a:rPr dirty="0" sz="850" spc="-25">
                <a:solidFill>
                  <a:srgbClr val="262826"/>
                </a:solidFill>
                <a:latin typeface="Times New Roman"/>
                <a:cs typeface="Times New Roman"/>
              </a:rPr>
              <a:t>.</a:t>
            </a:r>
            <a:r>
              <a:rPr dirty="0" sz="850" spc="-25">
                <a:solidFill>
                  <a:srgbClr val="0A0A0A"/>
                </a:solidFill>
                <a:latin typeface="Times New Roman"/>
                <a:cs typeface="Times New Roman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80775" y="10293973"/>
            <a:ext cx="141287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</a:rPr>
              <a:t>Internet </a:t>
            </a:r>
            <a:r>
              <a:rPr dirty="0" sz="850" spc="-30">
                <a:solidFill>
                  <a:srgbClr val="0A0A0A"/>
                </a:solidFill>
                <a:latin typeface="Times New Roman"/>
                <a:cs typeface="Times New Roman"/>
              </a:rPr>
              <a:t>adrcsi:</a:t>
            </a:r>
            <a:r>
              <a:rPr dirty="0" sz="850" spc="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0A0A0A"/>
                </a:solidFill>
                <a:latin typeface="Times New Roman"/>
                <a:cs typeface="Times New Roman"/>
                <a:hlinkClick r:id="rId4"/>
              </a:rPr>
              <a:t>www.sanayi.gov.tr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69581" y="10306692"/>
            <a:ext cx="6762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0A0A0A"/>
                </a:solidFill>
                <a:latin typeface="Arial"/>
                <a:cs typeface="Arial"/>
              </a:rPr>
              <a:t>[!) </a:t>
            </a:r>
            <a:r>
              <a:rPr dirty="0" sz="750" spc="-15">
                <a:solidFill>
                  <a:srgbClr val="594946"/>
                </a:solidFill>
                <a:latin typeface="Arial"/>
                <a:cs typeface="Arial"/>
              </a:rPr>
              <a:t>, </a:t>
            </a:r>
            <a:r>
              <a:rPr dirty="0" sz="750" spc="-20">
                <a:solidFill>
                  <a:srgbClr val="262826"/>
                </a:solidFill>
                <a:latin typeface="Arial"/>
                <a:cs typeface="Arial"/>
              </a:rPr>
              <a:t>· </a:t>
            </a:r>
            <a:r>
              <a:rPr dirty="0" sz="750" spc="-20">
                <a:solidFill>
                  <a:srgbClr val="594946"/>
                </a:solidFill>
                <a:latin typeface="Arial"/>
                <a:cs typeface="Arial"/>
              </a:rPr>
              <a:t>· </a:t>
            </a:r>
            <a:r>
              <a:rPr dirty="0" sz="750" spc="-25">
                <a:solidFill>
                  <a:srgbClr val="0A0A0A"/>
                </a:solidFill>
                <a:latin typeface="Arial"/>
                <a:cs typeface="Arial"/>
              </a:rPr>
              <a:t>, </a:t>
            </a:r>
            <a:r>
              <a:rPr dirty="0" sz="750" spc="-30">
                <a:solidFill>
                  <a:srgbClr val="918A87"/>
                </a:solidFill>
                <a:latin typeface="Arial"/>
                <a:cs typeface="Arial"/>
              </a:rPr>
              <a:t>·</a:t>
            </a:r>
            <a:r>
              <a:rPr dirty="0" sz="750" spc="15">
                <a:solidFill>
                  <a:srgbClr val="918A87"/>
                </a:solidFill>
                <a:latin typeface="Arial"/>
                <a:cs typeface="Arial"/>
              </a:rPr>
              <a:t> </a:t>
            </a:r>
            <a:r>
              <a:rPr dirty="0" sz="500" spc="-20" i="1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endParaRPr sz="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320" y="256873"/>
            <a:ext cx="1480820" cy="285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00"/>
              </a:lnSpc>
              <a:spcBef>
                <a:spcPts val="100"/>
              </a:spcBef>
            </a:pPr>
            <a:r>
              <a:rPr dirty="0" sz="600" spc="-20">
                <a:solidFill>
                  <a:srgbClr val="080808"/>
                </a:solidFill>
                <a:latin typeface="Times New Roman"/>
                <a:cs typeface="Times New Roman"/>
              </a:rPr>
              <a:t>T</a:t>
            </a:r>
            <a:r>
              <a:rPr dirty="0" sz="600" spc="-20">
                <a:solidFill>
                  <a:srgbClr val="3D4644"/>
                </a:solidFill>
                <a:latin typeface="Times New Roman"/>
                <a:cs typeface="Times New Roman"/>
              </a:rPr>
              <a:t>.</a:t>
            </a:r>
            <a:r>
              <a:rPr dirty="0" sz="600" spc="-20">
                <a:solidFill>
                  <a:srgbClr val="080808"/>
                </a:solidFill>
                <a:latin typeface="Times New Roman"/>
                <a:cs typeface="Times New Roman"/>
              </a:rPr>
              <a:t>C </a:t>
            </a:r>
            <a:r>
              <a:rPr dirty="0" sz="650" spc="-75" b="1">
                <a:solidFill>
                  <a:srgbClr val="080808"/>
                </a:solidFill>
                <a:latin typeface="Times New Roman"/>
                <a:cs typeface="Times New Roman"/>
              </a:rPr>
              <a:t>SANAYI </a:t>
            </a:r>
            <a:r>
              <a:rPr dirty="0" sz="600" spc="-3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600" spc="-15">
                <a:solidFill>
                  <a:srgbClr val="080808"/>
                </a:solidFill>
                <a:latin typeface="Times New Roman"/>
                <a:cs typeface="Times New Roman"/>
              </a:rPr>
              <a:t>TEKNOLOrt</a:t>
            </a:r>
            <a:r>
              <a:rPr dirty="0" sz="600" spc="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650" spc="-90" b="1">
                <a:solidFill>
                  <a:srgbClr val="080808"/>
                </a:solidFill>
                <a:latin typeface="Times New Roman"/>
                <a:cs typeface="Times New Roman"/>
              </a:rPr>
              <a:t>BAJCANUOI</a:t>
            </a:r>
            <a:endParaRPr sz="650">
              <a:latin typeface="Times New Roman"/>
              <a:cs typeface="Times New Roman"/>
            </a:endParaRPr>
          </a:p>
          <a:p>
            <a:pPr marL="13335">
              <a:lnSpc>
                <a:spcPts val="605"/>
              </a:lnSpc>
            </a:pPr>
            <a:r>
              <a:rPr dirty="0" sz="650" spc="-50" b="1">
                <a:solidFill>
                  <a:srgbClr val="080808"/>
                </a:solidFill>
                <a:latin typeface="Times New Roman"/>
                <a:cs typeface="Times New Roman"/>
              </a:rPr>
              <a:t>Mollok,ji </a:t>
            </a:r>
            <a:r>
              <a:rPr dirty="0" sz="600" spc="-75" b="1">
                <a:solidFill>
                  <a:srgbClr val="080808"/>
                </a:solidFill>
                <a:latin typeface="Arial"/>
                <a:cs typeface="Arial"/>
              </a:rPr>
              <a:t>w </a:t>
            </a:r>
            <a:r>
              <a:rPr dirty="0" sz="600" spc="130" b="1">
                <a:solidFill>
                  <a:srgbClr val="161818"/>
                </a:solidFill>
                <a:latin typeface="Arial"/>
                <a:cs typeface="Arial"/>
              </a:rPr>
              <a:t>S-yi </a:t>
            </a:r>
            <a:r>
              <a:rPr dirty="0" sz="650" spc="-70" b="1">
                <a:solidFill>
                  <a:srgbClr val="080808"/>
                </a:solidFill>
                <a:latin typeface="Times New Roman"/>
                <a:cs typeface="Times New Roman"/>
              </a:rPr>
              <a:t>Orfmltri </a:t>
            </a:r>
            <a:r>
              <a:rPr dirty="0" sz="650" spc="-20" b="1">
                <a:solidFill>
                  <a:srgbClr val="080808"/>
                </a:solidFill>
                <a:latin typeface="Times New Roman"/>
                <a:cs typeface="Times New Roman"/>
              </a:rPr>
              <a:t>01Mllliti </a:t>
            </a:r>
            <a:r>
              <a:rPr dirty="0" sz="650" spc="-50" b="1">
                <a:solidFill>
                  <a:srgbClr val="080808"/>
                </a:solidFill>
                <a:latin typeface="Times New Roman"/>
                <a:cs typeface="Times New Roman"/>
              </a:rPr>
              <a:t>Oontl </a:t>
            </a:r>
            <a:r>
              <a:rPr dirty="0" sz="650" spc="-90" b="1">
                <a:solidFill>
                  <a:srgbClr val="080808"/>
                </a:solidFill>
                <a:latin typeface="Times New Roman"/>
                <a:cs typeface="Times New Roman"/>
              </a:rPr>
              <a:t>M</a:t>
            </a:r>
            <a:endParaRPr sz="650">
              <a:latin typeface="Times New Roman"/>
              <a:cs typeface="Times New Roman"/>
            </a:endParaRPr>
          </a:p>
          <a:p>
            <a:pPr marL="14604">
              <a:lnSpc>
                <a:spcPts val="745"/>
              </a:lnSpc>
            </a:pPr>
            <a:r>
              <a:rPr dirty="0" sz="700" spc="-45" b="1">
                <a:solidFill>
                  <a:srgbClr val="080808"/>
                </a:solidFill>
                <a:latin typeface="Times New Roman"/>
                <a:cs typeface="Times New Roman"/>
              </a:rPr>
              <a:t>18.010024E-648l2600-I0D6-S4CIGI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89374" y="475409"/>
            <a:ext cx="1792605" cy="3460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0504" algn="l"/>
              </a:tabLst>
            </a:pPr>
            <a:r>
              <a:rPr dirty="0" spc="-75">
                <a:solidFill>
                  <a:srgbClr val="161818"/>
                </a:solidFill>
                <a:latin typeface="Arial"/>
                <a:cs typeface="Arial"/>
              </a:rPr>
              <a:t>I	</a:t>
            </a:r>
            <a:r>
              <a:rPr dirty="0" spc="75">
                <a:solidFill>
                  <a:srgbClr val="161818"/>
                </a:solidFill>
                <a:latin typeface="Arial"/>
                <a:cs typeface="Arial"/>
              </a:rPr>
              <a:t>11111111</a:t>
            </a:r>
            <a:r>
              <a:rPr dirty="0" spc="-80">
                <a:solidFill>
                  <a:srgbClr val="161818"/>
                </a:solidFill>
                <a:latin typeface="Arial"/>
                <a:cs typeface="Arial"/>
              </a:rPr>
              <a:t> </a:t>
            </a:r>
            <a:r>
              <a:rPr dirty="0" sz="2100" spc="35">
                <a:solidFill>
                  <a:srgbClr val="080808"/>
                </a:solidFill>
                <a:latin typeface="Arial"/>
                <a:cs typeface="Arial"/>
              </a:rPr>
              <a:t>Ill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6145" y="951224"/>
            <a:ext cx="5789295" cy="664972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16839" marR="27305" indent="434340">
              <a:lnSpc>
                <a:spcPts val="1370"/>
              </a:lnSpc>
              <a:spcBef>
                <a:spcPts val="155"/>
              </a:spcBef>
              <a:buAutoNum type="arabicParenBoth" startAt="3"/>
              <a:tabLst>
                <a:tab pos="781685" algn="l"/>
              </a:tabLst>
            </a:pP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1/4/2024 </a:t>
            </a:r>
            <a:r>
              <a:rPr dirty="0" sz="1150">
                <a:solidFill>
                  <a:srgbClr val="161818"/>
                </a:solidFill>
                <a:latin typeface="Times New Roman"/>
                <a:cs typeface="Times New Roman"/>
              </a:rPr>
              <a:t>tarihinden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itibarcn </a:t>
            </a:r>
            <a:r>
              <a:rPr dirty="0" sz="1150" spc="-55">
                <a:solidFill>
                  <a:srgbClr val="ACACAE"/>
                </a:solidFill>
                <a:latin typeface="Times New Roman"/>
                <a:cs typeface="Times New Roman"/>
              </a:rPr>
              <a:t>.</a:t>
            </a:r>
            <a:r>
              <a:rPr dirty="0" sz="1150" spc="-55">
                <a:solidFill>
                  <a:srgbClr val="080808"/>
                </a:solidFill>
                <a:latin typeface="Times New Roman"/>
                <a:cs typeface="Times New Roman"/>
              </a:rPr>
              <a:t>a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agtda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yer </a:t>
            </a:r>
            <a:r>
              <a:rPr dirty="0" sz="1150">
                <a:solidFill>
                  <a:srgbClr val="2A2D2B"/>
                </a:solidFill>
                <a:latin typeface="Times New Roman"/>
                <a:cs typeface="Times New Roman"/>
              </a:rPr>
              <a:t>alan </a:t>
            </a:r>
            <a:r>
              <a:rPr dirty="0" sz="1150" spc="-5">
                <a:solidFill>
                  <a:srgbClr val="161818"/>
                </a:solidFill>
                <a:latin typeface="Times New Roman"/>
                <a:cs typeface="Times New Roman"/>
              </a:rPr>
              <a:t>girdi </a:t>
            </a:r>
            <a:r>
              <a:rPr dirty="0" sz="1150" spc="-20">
                <a:solidFill>
                  <a:srgbClr val="161818"/>
                </a:solidFill>
                <a:latin typeface="Times New Roman"/>
                <a:cs typeface="Times New Roman"/>
              </a:rPr>
              <a:t>ilriinlere </a:t>
            </a:r>
            <a:r>
              <a:rPr dirty="0" sz="1150" spc="-10">
                <a:solidFill>
                  <a:srgbClr val="161818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girdi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muafiyeti 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verilmez:</a:t>
            </a:r>
            <a:endParaRPr sz="1150">
              <a:latin typeface="Times New Roman"/>
              <a:cs typeface="Times New Roman"/>
            </a:endParaRPr>
          </a:p>
          <a:p>
            <a:pPr lvl="1" marL="971550" indent="-159385">
              <a:lnSpc>
                <a:spcPts val="1245"/>
              </a:lnSpc>
              <a:buAutoNum type="alphaLcParenR"/>
              <a:tabLst>
                <a:tab pos="972185" algn="l"/>
              </a:tabLst>
            </a:pP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Batarya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(nihai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iiriinle </a:t>
            </a:r>
            <a:r>
              <a:rPr dirty="0" sz="1150" spc="5">
                <a:solidFill>
                  <a:srgbClr val="161818"/>
                </a:solidFill>
                <a:latin typeface="Times New Roman"/>
                <a:cs typeface="Times New Roman"/>
              </a:rPr>
              <a:t>tiimle </a:t>
            </a:r>
            <a:r>
              <a:rPr dirty="0" sz="1150" spc="10">
                <a:solidFill>
                  <a:srgbClr val="161818"/>
                </a:solidFill>
                <a:latin typeface="Times New Roman"/>
                <a:cs typeface="Times New Roman"/>
              </a:rPr>
              <a:t>ik </a:t>
            </a:r>
            <a:r>
              <a:rPr dirty="0" sz="1150" spc="-35">
                <a:solidFill>
                  <a:srgbClr val="080808"/>
                </a:solidFill>
                <a:latin typeface="Times New Roman"/>
                <a:cs typeface="Times New Roman"/>
              </a:rPr>
              <a:t>olmay1p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uygunlu</a:t>
            </a:r>
            <a:r>
              <a:rPr dirty="0" sz="1150" spc="5">
                <a:solidFill>
                  <a:srgbClr val="2A2D2B"/>
                </a:solidFill>
                <a:latin typeface="Times New Roman"/>
                <a:cs typeface="Times New Roman"/>
              </a:rPr>
              <a:t>k </a:t>
            </a:r>
            <a:r>
              <a:rPr dirty="0" sz="1150" spc="5">
                <a:solidFill>
                  <a:srgbClr val="161818"/>
                </a:solidFill>
                <a:latin typeface="Times New Roman"/>
                <a:cs typeface="Times New Roman"/>
              </a:rPr>
              <a:t>degerlendirilmesine</a:t>
            </a:r>
            <a:r>
              <a:rPr dirty="0" sz="1150" spc="254">
                <a:solidFill>
                  <a:srgbClr val="161818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dahil</a:t>
            </a:r>
            <a:endParaRPr sz="1150">
              <a:latin typeface="Times New Roman"/>
              <a:cs typeface="Times New Roman"/>
            </a:endParaRPr>
          </a:p>
          <a:p>
            <a:pPr marL="812800">
              <a:lnSpc>
                <a:spcPts val="1320"/>
              </a:lnSpc>
            </a:pP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olmayanlar),</a:t>
            </a:r>
            <a:endParaRPr sz="1150">
              <a:latin typeface="Times New Roman"/>
              <a:cs typeface="Times New Roman"/>
            </a:endParaRPr>
          </a:p>
          <a:p>
            <a:pPr lvl="1" marL="978535" indent="-166370">
              <a:lnSpc>
                <a:spcPts val="1350"/>
              </a:lnSpc>
              <a:buAutoNum type="alphaLcParenR" startAt="2"/>
              <a:tabLst>
                <a:tab pos="979169" algn="l"/>
              </a:tabLst>
            </a:pP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Asansor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giivenlik</a:t>
            </a:r>
            <a:r>
              <a:rPr dirty="0" sz="1150" spc="8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161818"/>
                </a:solidFill>
                <a:latin typeface="Times New Roman"/>
                <a:cs typeface="Times New Roman"/>
              </a:rPr>
              <a:t>aksamlan,</a:t>
            </a:r>
            <a:endParaRPr sz="1150">
              <a:latin typeface="Times New Roman"/>
              <a:cs typeface="Times New Roman"/>
            </a:endParaRPr>
          </a:p>
          <a:p>
            <a:pPr lvl="1" marL="965200" indent="-156210">
              <a:lnSpc>
                <a:spcPts val="1360"/>
              </a:lnSpc>
              <a:spcBef>
                <a:spcPts val="5"/>
              </a:spcBef>
              <a:buAutoNum type="alphaLcParenR" startAt="2"/>
              <a:tabLst>
                <a:tab pos="965835" algn="l"/>
              </a:tabLst>
            </a:pP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Seyyar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ya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da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ta mabilir </a:t>
            </a:r>
            <a:r>
              <a:rPr dirty="0" sz="1150">
                <a:solidFill>
                  <a:srgbClr val="161818"/>
                </a:solidFill>
                <a:latin typeface="Times New Roman"/>
                <a:cs typeface="Times New Roman"/>
              </a:rPr>
              <a:t>yangm </a:t>
            </a:r>
            <a:r>
              <a:rPr dirty="0" sz="1150" spc="5">
                <a:solidFill>
                  <a:srgbClr val="2A2D2B"/>
                </a:solidFill>
                <a:latin typeface="Times New Roman"/>
                <a:cs typeface="Times New Roman"/>
              </a:rPr>
              <a:t>sondiinne </a:t>
            </a:r>
            <a:r>
              <a:rPr dirty="0" sz="1150" spc="-30">
                <a:solidFill>
                  <a:srgbClr val="2A2D2B"/>
                </a:solidFill>
                <a:latin typeface="Times New Roman"/>
                <a:cs typeface="Times New Roman"/>
              </a:rPr>
              <a:t>cihaz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larmda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kullamlacak</a:t>
            </a:r>
            <a:r>
              <a:rPr dirty="0" sz="1150" spc="27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govde.</a:t>
            </a:r>
            <a:endParaRPr sz="1150">
              <a:latin typeface="Times New Roman"/>
              <a:cs typeface="Times New Roman"/>
            </a:endParaRPr>
          </a:p>
          <a:p>
            <a:pPr algn="just" marL="105410" marR="15240" indent="440055">
              <a:lnSpc>
                <a:spcPct val="97900"/>
              </a:lnSpc>
              <a:spcBef>
                <a:spcPts val="10"/>
              </a:spcBef>
              <a:buAutoNum type="arabicParenBoth" startAt="3"/>
              <a:tabLst>
                <a:tab pos="779145" algn="l"/>
              </a:tabLst>
            </a:pPr>
            <a:r>
              <a:rPr dirty="0" sz="1150" spc="35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vuruya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konu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girdi </a:t>
            </a:r>
            <a:r>
              <a:rPr dirty="0" sz="1150" spc="-20">
                <a:solidFill>
                  <a:srgbClr val="161818"/>
                </a:solidFill>
                <a:latin typeface="Times New Roman"/>
                <a:cs typeface="Times New Roman"/>
              </a:rPr>
              <a:t>iiriiniin, </a:t>
            </a:r>
            <a:r>
              <a:rPr dirty="0" sz="1150">
                <a:solidFill>
                  <a:srgbClr val="161818"/>
                </a:solidFill>
                <a:latin typeface="Times New Roman"/>
                <a:cs typeface="Times New Roman"/>
              </a:rPr>
              <a:t>nihai </a:t>
            </a:r>
            <a:r>
              <a:rPr dirty="0" sz="1150" spc="-25">
                <a:solidFill>
                  <a:srgbClr val="161818"/>
                </a:solidFill>
                <a:latin typeface="Times New Roman"/>
                <a:cs typeface="Times New Roman"/>
              </a:rPr>
              <a:t>iiriiniin </a:t>
            </a:r>
            <a:r>
              <a:rPr dirty="0" sz="1150">
                <a:solidFill>
                  <a:srgbClr val="2A2D2B"/>
                </a:solidFill>
                <a:latin typeface="Times New Roman"/>
                <a:cs typeface="Times New Roman"/>
              </a:rPr>
              <a:t>esas </a:t>
            </a:r>
            <a:r>
              <a:rPr dirty="0" sz="1150" spc="15">
                <a:solidFill>
                  <a:srgbClr val="161818"/>
                </a:solidFill>
                <a:latin typeface="Times New Roman"/>
                <a:cs typeface="Times New Roman"/>
              </a:rPr>
              <a:t>fonksiyonuna/kullamm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amacma 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ili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kin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bir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bile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eni </a:t>
            </a:r>
            <a:r>
              <a:rPr dirty="0" sz="1150" spc="-30">
                <a:solidFill>
                  <a:srgbClr val="080808"/>
                </a:solidFill>
                <a:latin typeface="Times New Roman"/>
                <a:cs typeface="Times New Roman"/>
              </a:rPr>
              <a:t>olmas1, </a:t>
            </a:r>
            <a:r>
              <a:rPr dirty="0" sz="1150" b="1">
                <a:solidFill>
                  <a:srgbClr val="080808"/>
                </a:solidFill>
                <a:latin typeface="Times New Roman"/>
                <a:cs typeface="Times New Roman"/>
              </a:rPr>
              <a:t>nihai </a:t>
            </a:r>
            <a:r>
              <a:rPr dirty="0" sz="1150" spc="-5" b="1">
                <a:solidFill>
                  <a:srgbClr val="2A2D2B"/>
                </a:solidFill>
                <a:latin typeface="Times New Roman"/>
                <a:cs typeface="Times New Roman"/>
              </a:rPr>
              <a:t>iiriiniin </a:t>
            </a:r>
            <a:r>
              <a:rPr dirty="0" sz="1150" b="1">
                <a:solidFill>
                  <a:srgbClr val="161818"/>
                </a:solidFill>
                <a:latin typeface="Times New Roman"/>
                <a:cs typeface="Times New Roman"/>
              </a:rPr>
              <a:t>uygunlu</a:t>
            </a:r>
            <a:r>
              <a:rPr dirty="0" sz="1150" b="1">
                <a:solidFill>
                  <a:srgbClr val="3D4644"/>
                </a:solidFill>
                <a:latin typeface="Times New Roman"/>
                <a:cs typeface="Times New Roman"/>
              </a:rPr>
              <a:t>k </a:t>
            </a:r>
            <a:r>
              <a:rPr dirty="0" sz="1150" spc="-20" b="1">
                <a:solidFill>
                  <a:srgbClr val="2A2D2B"/>
                </a:solidFill>
                <a:latin typeface="Times New Roman"/>
                <a:cs typeface="Times New Roman"/>
              </a:rPr>
              <a:t>degerlend</a:t>
            </a:r>
            <a:r>
              <a:rPr dirty="0" sz="1150" spc="-20" b="1">
                <a:solidFill>
                  <a:srgbClr val="080808"/>
                </a:solidFill>
                <a:latin typeface="Times New Roman"/>
                <a:cs typeface="Times New Roman"/>
              </a:rPr>
              <a:t>irme </a:t>
            </a:r>
            <a:r>
              <a:rPr dirty="0" sz="1150" spc="5" b="1">
                <a:solidFill>
                  <a:srgbClr val="080808"/>
                </a:solidFill>
                <a:latin typeface="Times New Roman"/>
                <a:cs typeface="Times New Roman"/>
              </a:rPr>
              <a:t>prosediiriine</a:t>
            </a:r>
            <a:r>
              <a:rPr dirty="0" sz="1150" spc="295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5" b="1">
                <a:solidFill>
                  <a:srgbClr val="080808"/>
                </a:solidFill>
                <a:latin typeface="Times New Roman"/>
                <a:cs typeface="Times New Roman"/>
              </a:rPr>
              <a:t>esas  </a:t>
            </a:r>
            <a:r>
              <a:rPr dirty="0" sz="1150" spc="15" b="1">
                <a:solidFill>
                  <a:srgbClr val="080808"/>
                </a:solidFill>
                <a:latin typeface="Times New Roman"/>
                <a:cs typeface="Times New Roman"/>
              </a:rPr>
              <a:t>bile </a:t>
            </a:r>
            <a:r>
              <a:rPr dirty="0" sz="1150" spc="20" b="1">
                <a:solidFill>
                  <a:srgbClr val="080808"/>
                </a:solidFill>
                <a:latin typeface="Times New Roman"/>
                <a:cs typeface="Times New Roman"/>
              </a:rPr>
              <a:t>eni </a:t>
            </a:r>
            <a:r>
              <a:rPr dirty="0" sz="1150" spc="-25" b="1">
                <a:solidFill>
                  <a:srgbClr val="080808"/>
                </a:solidFill>
                <a:latin typeface="Times New Roman"/>
                <a:cs typeface="Times New Roman"/>
              </a:rPr>
              <a:t>olmas1 </a:t>
            </a:r>
            <a:r>
              <a:rPr dirty="0" sz="1150" spc="20" b="1">
                <a:solidFill>
                  <a:srgbClr val="080808"/>
                </a:solidFill>
                <a:latin typeface="Times New Roman"/>
                <a:cs typeface="Times New Roman"/>
              </a:rPr>
              <a:t>gerekmektedir. </a:t>
            </a:r>
            <a:r>
              <a:rPr dirty="0" sz="1150">
                <a:solidFill>
                  <a:srgbClr val="161818"/>
                </a:solidFill>
                <a:latin typeface="Times New Roman"/>
                <a:cs typeface="Times New Roman"/>
              </a:rPr>
              <a:t>Nihai </a:t>
            </a:r>
            <a:r>
              <a:rPr dirty="0" sz="1150" spc="-30">
                <a:solidFill>
                  <a:srgbClr val="161818"/>
                </a:solidFill>
                <a:latin typeface="Times New Roman"/>
                <a:cs typeface="Times New Roman"/>
              </a:rPr>
              <a:t>iiriinii </a:t>
            </a:r>
            <a:r>
              <a:rPr dirty="0" sz="1150" spc="-50">
                <a:solidFill>
                  <a:srgbClr val="161818"/>
                </a:solidFill>
                <a:latin typeface="Times New Roman"/>
                <a:cs typeface="Times New Roman"/>
              </a:rPr>
              <a:t>tamamlay1c1 </a:t>
            </a:r>
            <a:r>
              <a:rPr dirty="0" sz="1150" spc="5">
                <a:solidFill>
                  <a:srgbClr val="161818"/>
                </a:solidFill>
                <a:latin typeface="Times New Roman"/>
                <a:cs typeface="Times New Roman"/>
              </a:rPr>
              <a:t>yan </a:t>
            </a:r>
            <a:r>
              <a:rPr dirty="0" sz="1150" spc="-5">
                <a:solidFill>
                  <a:srgbClr val="161818"/>
                </a:solidFill>
                <a:latin typeface="Times New Roman"/>
                <a:cs typeface="Times New Roman"/>
              </a:rPr>
              <a:t>iiriin/aksesuar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niteligi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ta </a:t>
            </a:r>
            <a:r>
              <a:rPr dirty="0" sz="1150" spc="-20">
                <a:solidFill>
                  <a:srgbClr val="080808"/>
                </a:solidFill>
                <a:latin typeface="Times New Roman"/>
                <a:cs typeface="Times New Roman"/>
              </a:rPr>
              <a:t>1yan  iiriinler,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uretim girdisi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muafiyetine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konu</a:t>
            </a:r>
            <a:r>
              <a:rPr dirty="0" sz="1150" spc="-7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olamaz.</a:t>
            </a:r>
            <a:endParaRPr sz="1150">
              <a:latin typeface="Times New Roman"/>
              <a:cs typeface="Times New Roman"/>
            </a:endParaRPr>
          </a:p>
          <a:p>
            <a:pPr algn="just" marL="116205" marR="14604" indent="434975">
              <a:lnSpc>
                <a:spcPts val="1370"/>
              </a:lnSpc>
              <a:spcBef>
                <a:spcPts val="60"/>
              </a:spcBef>
              <a:buAutoNum type="arabicParenBoth" startAt="3"/>
              <a:tabLst>
                <a:tab pos="804545" algn="l"/>
              </a:tabLst>
            </a:pP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Daha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once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iiretim girdisi </a:t>
            </a:r>
            <a:r>
              <a:rPr dirty="0" sz="1150" spc="-10">
                <a:solidFill>
                  <a:srgbClr val="161818"/>
                </a:solidFill>
                <a:latin typeface="Times New Roman"/>
                <a:cs typeface="Times New Roman"/>
              </a:rPr>
              <a:t>muafiyetine </a:t>
            </a:r>
            <a:r>
              <a:rPr dirty="0" sz="1150" spc="20">
                <a:solidFill>
                  <a:srgbClr val="161818"/>
                </a:solidFill>
                <a:latin typeface="Times New Roman"/>
                <a:cs typeface="Times New Roman"/>
              </a:rPr>
              <a:t>ba </a:t>
            </a:r>
            <a:r>
              <a:rPr dirty="0" sz="1150" spc="25">
                <a:solidFill>
                  <a:srgbClr val="161818"/>
                </a:solidFill>
                <a:latin typeface="Times New Roman"/>
                <a:cs typeface="Times New Roman"/>
              </a:rPr>
              <a:t>vurmam1 </a:t>
            </a:r>
            <a:r>
              <a:rPr dirty="0" sz="1150">
                <a:solidFill>
                  <a:srgbClr val="161818"/>
                </a:solidFill>
                <a:latin typeface="Times New Roman"/>
                <a:cs typeface="Times New Roman"/>
              </a:rPr>
              <a:t>firmalara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muafiyet</a:t>
            </a:r>
            <a:r>
              <a:rPr dirty="0" sz="1150" spc="29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-70">
                <a:solidFill>
                  <a:srgbClr val="080808"/>
                </a:solidFill>
                <a:latin typeface="Times New Roman"/>
                <a:cs typeface="Times New Roman"/>
              </a:rPr>
              <a:t>yaz1s1 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oncesi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il Miidiirliiklerince </a:t>
            </a:r>
            <a:r>
              <a:rPr dirty="0" sz="1150" spc="35">
                <a:solidFill>
                  <a:srgbClr val="080808"/>
                </a:solidFill>
                <a:latin typeface="Times New Roman"/>
                <a:cs typeface="Times New Roman"/>
              </a:rPr>
              <a:t>i </a:t>
            </a:r>
            <a:r>
              <a:rPr dirty="0" sz="1150" spc="65">
                <a:solidFill>
                  <a:srgbClr val="080808"/>
                </a:solidFill>
                <a:latin typeface="Times New Roman"/>
                <a:cs typeface="Times New Roman"/>
              </a:rPr>
              <a:t>bu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Genelgenin </a:t>
            </a:r>
            <a:r>
              <a:rPr dirty="0" sz="1150" spc="45">
                <a:solidFill>
                  <a:srgbClr val="080808"/>
                </a:solidFill>
                <a:latin typeface="Times New Roman"/>
                <a:cs typeface="Times New Roman"/>
              </a:rPr>
              <a:t>8 </a:t>
            </a:r>
            <a:r>
              <a:rPr dirty="0" sz="1150" spc="-5">
                <a:solidFill>
                  <a:srgbClr val="161818"/>
                </a:solidFill>
                <a:latin typeface="Times New Roman"/>
                <a:cs typeface="Times New Roman"/>
              </a:rPr>
              <a:t>inci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maddesine </a:t>
            </a:r>
            <a:r>
              <a:rPr dirty="0" sz="1150" spc="5">
                <a:solidFill>
                  <a:srgbClr val="161818"/>
                </a:solidFill>
                <a:latin typeface="Times New Roman"/>
                <a:cs typeface="Times New Roman"/>
              </a:rPr>
              <a:t>gore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denetim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geryekle</a:t>
            </a:r>
            <a:r>
              <a:rPr dirty="0" sz="1150" spc="8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tirilir.</a:t>
            </a:r>
            <a:endParaRPr sz="1150">
              <a:latin typeface="Times New Roman"/>
              <a:cs typeface="Times New Roman"/>
            </a:endParaRPr>
          </a:p>
          <a:p>
            <a:pPr algn="just" marL="787400" indent="-233679">
              <a:lnSpc>
                <a:spcPts val="1285"/>
              </a:lnSpc>
              <a:buAutoNum type="arabicParenBoth" startAt="3"/>
              <a:tabLst>
                <a:tab pos="788035" algn="l"/>
              </a:tabLst>
            </a:pPr>
            <a:r>
              <a:rPr dirty="0" sz="1150" spc="40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50" spc="35">
                <a:solidFill>
                  <a:srgbClr val="080808"/>
                </a:solidFill>
                <a:latin typeface="Times New Roman"/>
                <a:cs typeface="Times New Roman"/>
              </a:rPr>
              <a:t>vuruya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konu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girdi </a:t>
            </a:r>
            <a:r>
              <a:rPr dirty="0" sz="1150" spc="-25">
                <a:solidFill>
                  <a:srgbClr val="080808"/>
                </a:solidFill>
                <a:latin typeface="Times New Roman"/>
                <a:cs typeface="Times New Roman"/>
              </a:rPr>
              <a:t>iiriiniin kullamlacag1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nihai </a:t>
            </a:r>
            <a:r>
              <a:rPr dirty="0" sz="1150" spc="-30">
                <a:solidFill>
                  <a:srgbClr val="080808"/>
                </a:solidFill>
                <a:latin typeface="Times New Roman"/>
                <a:cs typeface="Times New Roman"/>
              </a:rPr>
              <a:t>iiriiniin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ilgili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teknik</a:t>
            </a:r>
            <a:r>
              <a:rPr dirty="0" sz="1150" spc="8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mevzuatma</a:t>
            </a:r>
            <a:endParaRPr sz="1150">
              <a:latin typeface="Times New Roman"/>
              <a:cs typeface="Times New Roman"/>
            </a:endParaRPr>
          </a:p>
          <a:p>
            <a:pPr algn="just" marL="121285" marR="34290" indent="635">
              <a:lnSpc>
                <a:spcPts val="1340"/>
              </a:lnSpc>
              <a:spcBef>
                <a:spcPts val="70"/>
              </a:spcBef>
            </a:pP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ili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kin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belgelendirmesini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tamamlamayan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 spc="-20">
                <a:solidFill>
                  <a:srgbClr val="080808"/>
                </a:solidFill>
                <a:latin typeface="Times New Roman"/>
                <a:cs typeface="Times New Roman"/>
              </a:rPr>
              <a:t>iiretime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ba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lamayan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firmalar, iiretim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faaliyeti  </a:t>
            </a:r>
            <a:r>
              <a:rPr dirty="0" sz="1150" spc="90">
                <a:solidFill>
                  <a:srgbClr val="080808"/>
                </a:solidFill>
                <a:latin typeface="Times New Roman"/>
                <a:cs typeface="Times New Roman"/>
              </a:rPr>
              <a:t>b </a:t>
            </a:r>
            <a:r>
              <a:rPr dirty="0" sz="1150" spc="85">
                <a:solidFill>
                  <a:srgbClr val="080808"/>
                </a:solidFill>
                <a:latin typeface="Times New Roman"/>
                <a:cs typeface="Times New Roman"/>
              </a:rPr>
              <a:t>lamadan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iiretim girdi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muafiyetinden</a:t>
            </a:r>
            <a:r>
              <a:rPr dirty="0" sz="1150" spc="7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yararlanamaz.</a:t>
            </a:r>
            <a:endParaRPr sz="1150">
              <a:latin typeface="Times New Roman"/>
              <a:cs typeface="Times New Roman"/>
            </a:endParaRPr>
          </a:p>
          <a:p>
            <a:pPr algn="just" marL="117475" indent="441959">
              <a:lnSpc>
                <a:spcPts val="1290"/>
              </a:lnSpc>
              <a:buAutoNum type="arabicParenBoth" startAt="7"/>
              <a:tabLst>
                <a:tab pos="807720" algn="l"/>
              </a:tabLst>
            </a:pP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Dretecegini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taahhiit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ettigi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nihai </a:t>
            </a:r>
            <a:r>
              <a:rPr dirty="0" sz="1150" spc="-20">
                <a:solidFill>
                  <a:srgbClr val="080808"/>
                </a:solidFill>
                <a:latin typeface="Times New Roman"/>
                <a:cs typeface="Times New Roman"/>
              </a:rPr>
              <a:t>iiriinlerine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7223 </a:t>
            </a:r>
            <a:r>
              <a:rPr dirty="0" sz="1150" spc="-50">
                <a:solidFill>
                  <a:srgbClr val="080808"/>
                </a:solidFill>
                <a:latin typeface="Times New Roman"/>
                <a:cs typeface="Times New Roman"/>
              </a:rPr>
              <a:t>say1h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Kanun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kapsammda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idari</a:t>
            </a:r>
            <a:endParaRPr sz="1150">
              <a:latin typeface="Times New Roman"/>
              <a:cs typeface="Times New Roman"/>
            </a:endParaRPr>
          </a:p>
          <a:p>
            <a:pPr algn="just" marL="99695" marR="26670" indent="17145">
              <a:lnSpc>
                <a:spcPts val="1320"/>
              </a:lnSpc>
              <a:spcBef>
                <a:spcPts val="80"/>
              </a:spcBef>
            </a:pP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yaptmm </a:t>
            </a:r>
            <a:r>
              <a:rPr dirty="0" sz="1150" spc="35">
                <a:solidFill>
                  <a:srgbClr val="080808"/>
                </a:solidFill>
                <a:latin typeface="Times New Roman"/>
                <a:cs typeface="Times New Roman"/>
              </a:rPr>
              <a:t>( ekli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uygunsuzluk)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uygulanan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sanayiciler,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idari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yaptmma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konu yiikiimliiliiklerini 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yerine getirene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kadar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ekli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uygunsuzluga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konu </a:t>
            </a:r>
            <a:r>
              <a:rPr dirty="0" sz="1150" spc="-20">
                <a:solidFill>
                  <a:srgbClr val="080808"/>
                </a:solidFill>
                <a:latin typeface="Times New Roman"/>
                <a:cs typeface="Times New Roman"/>
              </a:rPr>
              <a:t>iiriinleri </a:t>
            </a:r>
            <a:r>
              <a:rPr dirty="0" sz="1150" spc="-25">
                <a:solidFill>
                  <a:srgbClr val="080808"/>
                </a:solidFill>
                <a:latin typeface="Times New Roman"/>
                <a:cs typeface="Times New Roman"/>
              </a:rPr>
              <a:t>iyin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muafiyetten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yararlanamazlar 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(Sekli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uygunsuzluga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konu </a:t>
            </a:r>
            <a:r>
              <a:rPr dirty="0" sz="1150" spc="-20">
                <a:solidFill>
                  <a:srgbClr val="080808"/>
                </a:solidFill>
                <a:latin typeface="Times New Roman"/>
                <a:cs typeface="Times New Roman"/>
              </a:rPr>
              <a:t>iiriinleri hariy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olmak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iizere,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diger nihai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iiriinlerinde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kullamlacak 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girdi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iiriinlerine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80">
                <a:solidFill>
                  <a:srgbClr val="080808"/>
                </a:solidFill>
                <a:latin typeface="Times New Roman"/>
                <a:cs typeface="Times New Roman"/>
              </a:rPr>
              <a:t>yaz1s1</a:t>
            </a:r>
            <a:r>
              <a:rPr dirty="0" sz="1150" spc="-6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161818"/>
                </a:solidFill>
                <a:latin typeface="Times New Roman"/>
                <a:cs typeface="Times New Roman"/>
              </a:rPr>
              <a:t>diizenlenebilir).</a:t>
            </a:r>
            <a:endParaRPr sz="1150">
              <a:latin typeface="Times New Roman"/>
              <a:cs typeface="Times New Roman"/>
            </a:endParaRPr>
          </a:p>
          <a:p>
            <a:pPr algn="just" marL="52705" marR="30480" indent="495934">
              <a:lnSpc>
                <a:spcPct val="92800"/>
              </a:lnSpc>
              <a:spcBef>
                <a:spcPts val="30"/>
              </a:spcBef>
              <a:buAutoNum type="arabicParenBoth" startAt="8"/>
              <a:tabLst>
                <a:tab pos="776605" algn="l"/>
              </a:tabLst>
            </a:pP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7223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sayih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Kanun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-10">
                <a:solidFill>
                  <a:srgbClr val="161818"/>
                </a:solidFill>
                <a:latin typeface="Times New Roman"/>
                <a:cs typeface="Times New Roman"/>
              </a:rPr>
              <a:t>idari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yaptmm </a:t>
            </a:r>
            <a:r>
              <a:rPr dirty="0" sz="1150" spc="-5">
                <a:solidFill>
                  <a:srgbClr val="161818"/>
                </a:solidFill>
                <a:latin typeface="Times New Roman"/>
                <a:cs typeface="Times New Roman"/>
              </a:rPr>
              <a:t>(ciddi </a:t>
            </a:r>
            <a:r>
              <a:rPr dirty="0" sz="1150" spc="5">
                <a:solidFill>
                  <a:srgbClr val="161818"/>
                </a:solidFill>
                <a:latin typeface="Times New Roman"/>
                <a:cs typeface="Times New Roman"/>
              </a:rPr>
              <a:t>risk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ta </a:t>
            </a:r>
            <a:r>
              <a:rPr dirty="0" sz="1150" spc="-20">
                <a:solidFill>
                  <a:srgbClr val="080808"/>
                </a:solidFill>
                <a:latin typeface="Times New Roman"/>
                <a:cs typeface="Times New Roman"/>
              </a:rPr>
              <a:t>1yan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uygunsuzluk veya 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risk </a:t>
            </a:r>
            <a:r>
              <a:rPr dirty="0" sz="1150" spc="190">
                <a:solidFill>
                  <a:srgbClr val="080808"/>
                </a:solidFill>
                <a:latin typeface="Times New Roman"/>
                <a:cs typeface="Times New Roman"/>
              </a:rPr>
              <a:t>1yan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uygunsuzluk)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uygulanan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sanayiciler, idari </a:t>
            </a:r>
            <a:r>
              <a:rPr dirty="0" sz="1150" spc="10">
                <a:solidFill>
                  <a:srgbClr val="161818"/>
                </a:solidFill>
                <a:latin typeface="Times New Roman"/>
                <a:cs typeface="Times New Roman"/>
              </a:rPr>
              <a:t>yaptmma </a:t>
            </a:r>
            <a:r>
              <a:rPr dirty="0" sz="1150" spc="5">
                <a:solidFill>
                  <a:srgbClr val="161818"/>
                </a:solidFill>
                <a:latin typeface="Times New Roman"/>
                <a:cs typeface="Times New Roman"/>
              </a:rPr>
              <a:t>konu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yiikiimliiliiklerini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yerine 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getirene kadar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muafiyetten yararlanamazlar.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Yiikiimliiliiklerin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yerine getirilip getirilmedigi  </a:t>
            </a:r>
            <a:r>
              <a:rPr dirty="0" sz="1150" spc="10">
                <a:solidFill>
                  <a:srgbClr val="080808"/>
                </a:solidFill>
                <a:latin typeface="Arial"/>
                <a:cs typeface="Arial"/>
              </a:rPr>
              <a:t>karan </a:t>
            </a:r>
            <a:r>
              <a:rPr dirty="0" sz="1350" spc="-80" i="1">
                <a:solidFill>
                  <a:srgbClr val="080808"/>
                </a:solidFill>
                <a:latin typeface="Arial"/>
                <a:cs typeface="Arial"/>
              </a:rPr>
              <a:t>.il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Miidiirliilderi tarafindan</a:t>
            </a:r>
            <a:r>
              <a:rPr dirty="0" sz="1150" spc="5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verilir.</a:t>
            </a:r>
            <a:endParaRPr sz="1150">
              <a:latin typeface="Times New Roman"/>
              <a:cs typeface="Times New Roman"/>
            </a:endParaRPr>
          </a:p>
          <a:p>
            <a:pPr algn="just" marL="773430" indent="-279400">
              <a:lnSpc>
                <a:spcPts val="1220"/>
              </a:lnSpc>
              <a:buSzPct val="95652"/>
              <a:buFont typeface="Times New Roman"/>
              <a:buAutoNum type="arabicParenBoth" startAt="8"/>
              <a:tabLst>
                <a:tab pos="774065" algn="l"/>
              </a:tabLst>
            </a:pPr>
            <a:r>
              <a:rPr dirty="0" sz="1150" spc="-35">
                <a:solidFill>
                  <a:srgbClr val="080808"/>
                </a:solidFill>
                <a:latin typeface="Times New Roman"/>
                <a:cs typeface="Times New Roman"/>
              </a:rPr>
              <a:t>Ba.§vuruya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konu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iiriinlerin, teknik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mevzuatma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uygun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giivenli</a:t>
            </a:r>
            <a:r>
              <a:rPr dirty="0" sz="1150" spc="21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oldugunun</a:t>
            </a:r>
            <a:endParaRPr sz="1150">
              <a:latin typeface="Times New Roman"/>
              <a:cs typeface="Times New Roman"/>
            </a:endParaRPr>
          </a:p>
          <a:p>
            <a:pPr algn="just" marL="12700" marR="5080" indent="8255">
              <a:lnSpc>
                <a:spcPct val="93500"/>
              </a:lnSpc>
              <a:spcBef>
                <a:spcPts val="70"/>
              </a:spcBef>
            </a:pP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dogrufanmas1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amac1yla;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girdi </a:t>
            </a:r>
            <a:r>
              <a:rPr dirty="0" sz="1150" spc="-20">
                <a:solidFill>
                  <a:srgbClr val="080808"/>
                </a:solidFill>
                <a:latin typeface="Times New Roman"/>
                <a:cs typeface="Times New Roman"/>
              </a:rPr>
              <a:t>iiriin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ve/veya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nihai </a:t>
            </a:r>
            <a:r>
              <a:rPr dirty="0" sz="1150" spc="-20">
                <a:solidFill>
                  <a:srgbClr val="080808"/>
                </a:solidFill>
                <a:latin typeface="Times New Roman"/>
                <a:cs typeface="Times New Roman"/>
              </a:rPr>
              <a:t>iiriine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ili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kin ba vuru </a:t>
            </a:r>
            <a:r>
              <a:rPr dirty="0" sz="1150" spc="35">
                <a:solidFill>
                  <a:srgbClr val="080808"/>
                </a:solidFill>
                <a:latin typeface="Times New Roman"/>
                <a:cs typeface="Times New Roman"/>
              </a:rPr>
              <a:t>a amasmda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sunulan  </a:t>
            </a:r>
            <a:r>
              <a:rPr dirty="0" sz="1150" spc="-40">
                <a:solidFill>
                  <a:srgbClr val="080808"/>
                </a:solidFill>
                <a:latin typeface="Times New Roman"/>
                <a:cs typeface="Times New Roman"/>
              </a:rPr>
              <a:t>be1ge1er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haricinde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soz 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konusti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dogrulamay1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saglayacak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ilave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bilgi/belgeye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ihtiyay 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duytildugunda,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il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Miidiirli.igiince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teknik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mevzuat gereklerine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ili </a:t>
            </a:r>
            <a:r>
              <a:rPr dirty="0" sz="1150" spc="35">
                <a:solidFill>
                  <a:srgbClr val="080808"/>
                </a:solidFill>
                <a:latin typeface="Times New Roman"/>
                <a:cs typeface="Times New Roman"/>
              </a:rPr>
              <a:t>kin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beige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dokiimanlar 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firmadan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talep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edilip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(teknik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dosya,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uygunluk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beyanlan,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sertifikalan, test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raporlan,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vb.)  incelenerek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ve/veya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firma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tesisi ziyaret edilerek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bu dogrulamalar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saglamr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(Bu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fikra 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kapsammda talep edilen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bilgi/belgeler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e-posta,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dilekye, </a:t>
            </a:r>
            <a:r>
              <a:rPr dirty="0" sz="1150" spc="-35">
                <a:solidFill>
                  <a:srgbClr val="080808"/>
                </a:solidFill>
                <a:latin typeface="Times New Roman"/>
                <a:cs typeface="Times New Roman"/>
              </a:rPr>
              <a:t>yaz1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ile iletilmesi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kabul</a:t>
            </a:r>
            <a:r>
              <a:rPr dirty="0" sz="1150" spc="6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edilebilir.)</a:t>
            </a:r>
            <a:endParaRPr sz="1150">
              <a:latin typeface="Times New Roman"/>
              <a:cs typeface="Times New Roman"/>
            </a:endParaRPr>
          </a:p>
          <a:p>
            <a:pPr algn="just" marL="76835" indent="438150">
              <a:lnSpc>
                <a:spcPts val="1305"/>
              </a:lnSpc>
            </a:pPr>
            <a:r>
              <a:rPr dirty="0" sz="1100" spc="10">
                <a:solidFill>
                  <a:srgbClr val="080808"/>
                </a:solidFill>
                <a:latin typeface="Times New Roman"/>
                <a:cs typeface="Times New Roman"/>
              </a:rPr>
              <a:t>(I </a:t>
            </a:r>
            <a:r>
              <a:rPr dirty="0" sz="1150" spc="40">
                <a:solidFill>
                  <a:srgbClr val="080808"/>
                </a:solidFill>
                <a:latin typeface="Times New Roman"/>
                <a:cs typeface="Times New Roman"/>
              </a:rPr>
              <a:t>0) </a:t>
            </a:r>
            <a:r>
              <a:rPr dirty="0" sz="1150" spc="235">
                <a:solidFill>
                  <a:srgbClr val="080808"/>
                </a:solidFill>
                <a:latin typeface="Times New Roman"/>
                <a:cs typeface="Times New Roman"/>
              </a:rPr>
              <a:t>ihtiy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duyulmas1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halinde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raporlan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ile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ilgili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olarak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kapasite</a:t>
            </a:r>
            <a:r>
              <a:rPr dirty="0" sz="1150" spc="12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raporunu</a:t>
            </a:r>
            <a:endParaRPr sz="1150">
              <a:latin typeface="Times New Roman"/>
              <a:cs typeface="Times New Roman"/>
            </a:endParaRPr>
          </a:p>
          <a:p>
            <a:pPr algn="just" marL="76835" marR="45085">
              <a:lnSpc>
                <a:spcPts val="1320"/>
              </a:lnSpc>
              <a:spcBef>
                <a:spcPts val="75"/>
              </a:spcBef>
            </a:pP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diizenleyen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Sanayi/ficaret/Sanayi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Ticaret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Odalan</a:t>
            </a:r>
            <a:r>
              <a:rPr dirty="0" sz="1150" spc="29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ile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Tiirkiye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Odalar </a:t>
            </a:r>
            <a:r>
              <a:rPr dirty="0" sz="1150" spc="4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Borsalar 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Birligi'nden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(TOBB)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bilgi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teyit</a:t>
            </a:r>
            <a:r>
              <a:rPr dirty="0" sz="1150" spc="6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istenir.</a:t>
            </a:r>
            <a:endParaRPr sz="1150">
              <a:latin typeface="Times New Roman"/>
              <a:cs typeface="Times New Roman"/>
            </a:endParaRPr>
          </a:p>
          <a:p>
            <a:pPr algn="just" marL="77470" marR="48260" indent="434340">
              <a:lnSpc>
                <a:spcPts val="1340"/>
              </a:lnSpc>
              <a:spcBef>
                <a:spcPts val="10"/>
              </a:spcBef>
            </a:pPr>
            <a:r>
              <a:rPr dirty="0" sz="1150" spc="114">
                <a:solidFill>
                  <a:srgbClr val="080808"/>
                </a:solidFill>
                <a:latin typeface="Times New Roman"/>
                <a:cs typeface="Times New Roman"/>
              </a:rPr>
              <a:t>(II)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kriterlerine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gore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giinde </a:t>
            </a:r>
            <a:r>
              <a:rPr dirty="0" sz="1150" spc="45">
                <a:solidFill>
                  <a:srgbClr val="080808"/>
                </a:solidFill>
                <a:latin typeface="Times New Roman"/>
                <a:cs typeface="Times New Roman"/>
              </a:rPr>
              <a:t>8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saat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300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i giinii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iizerinden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hesab1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yapllan 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raporlanndaki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bilgilere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gore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tesisin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iki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veya </a:t>
            </a:r>
            <a:r>
              <a:rPr dirty="0" sz="1150" spc="-45">
                <a:solidFill>
                  <a:srgbClr val="080808"/>
                </a:solidFill>
                <a:latin typeface="Times New Roman"/>
                <a:cs typeface="Times New Roman"/>
              </a:rPr>
              <a:t>iiy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vardiya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yah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mas1 halinde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ne</a:t>
            </a:r>
            <a:r>
              <a:rPr dirty="0" sz="1150" spc="15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kadar</a:t>
            </a:r>
            <a:endParaRPr sz="1150">
              <a:latin typeface="Times New Roman"/>
              <a:cs typeface="Times New Roman"/>
            </a:endParaRPr>
          </a:p>
          <a:p>
            <a:pPr algn="just" marL="76835" marR="52069" indent="-3810">
              <a:lnSpc>
                <a:spcPts val="1370"/>
              </a:lnSpc>
              <a:spcBef>
                <a:spcPts val="5"/>
              </a:spcBef>
            </a:pP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fuetim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yapdabilecegi,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sanayicinin</a:t>
            </a:r>
            <a:r>
              <a:rPr dirty="0" sz="1150" spc="29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talebi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iizerine ilgili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Sanayi/ficaret/Sanayi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Ticaret 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Odasmca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tespit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edilir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ilgili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oda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tarafmdan verilen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ayn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bir </a:t>
            </a:r>
            <a:r>
              <a:rPr dirty="0" sz="1150" spc="-40">
                <a:solidFill>
                  <a:srgbClr val="080808"/>
                </a:solidFill>
                <a:latin typeface="Times New Roman"/>
                <a:cs typeface="Times New Roman"/>
              </a:rPr>
              <a:t>yaz1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ile sanayici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tarafmdan </a:t>
            </a:r>
            <a:r>
              <a:rPr dirty="0" sz="1400">
                <a:solidFill>
                  <a:srgbClr val="080808"/>
                </a:solidFill>
                <a:latin typeface="Arial"/>
                <a:cs typeface="Arial"/>
              </a:rPr>
              <a:t>ii 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Miidiirliigiine</a:t>
            </a:r>
            <a:r>
              <a:rPr dirty="0" sz="1150" spc="-9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sunulur.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8738" y="7573356"/>
            <a:ext cx="1520190" cy="5505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428625">
              <a:lnSpc>
                <a:spcPct val="99700"/>
              </a:lnSpc>
              <a:spcBef>
                <a:spcPts val="105"/>
              </a:spcBef>
            </a:pP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(12) Sanayicinin 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birden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fazla 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miktarlannm</a:t>
            </a:r>
            <a:r>
              <a:rPr dirty="0" sz="1150" spc="22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toplammm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2214" y="7573356"/>
            <a:ext cx="1315085" cy="5505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4290" marR="5080" indent="-22225">
              <a:lnSpc>
                <a:spcPct val="99700"/>
              </a:lnSpc>
              <a:spcBef>
                <a:spcPts val="105"/>
              </a:spcBef>
            </a:pP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kapasite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raporundaki 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tedarikyi tarafmdan 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sanayicinin</a:t>
            </a:r>
            <a:r>
              <a:rPr dirty="0" sz="1150" spc="18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kapasite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72944" y="7573356"/>
            <a:ext cx="2701290" cy="5505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8890">
              <a:lnSpc>
                <a:spcPct val="99700"/>
              </a:lnSpc>
              <a:spcBef>
                <a:spcPts val="105"/>
              </a:spcBef>
            </a:pP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farkh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iiriinler </a:t>
            </a:r>
            <a:r>
              <a:rPr dirty="0" sz="1150" spc="-25">
                <a:solidFill>
                  <a:srgbClr val="080808"/>
                </a:solidFill>
                <a:latin typeface="Times New Roman"/>
                <a:cs typeface="Times New Roman"/>
              </a:rPr>
              <a:t>iyin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yapllan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iiretim girdisi 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saglamyorsa,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farkh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tedarik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ilerin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temin  raporundaki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toplam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miktan ge</a:t>
            </a:r>
            <a:r>
              <a:rPr dirty="0" sz="1150" spc="-14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mediginin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1849" y="8096304"/>
            <a:ext cx="5681980" cy="53657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 indent="3810">
              <a:lnSpc>
                <a:spcPct val="95700"/>
              </a:lnSpc>
              <a:spcBef>
                <a:spcPts val="160"/>
              </a:spcBef>
            </a:pPr>
            <a:r>
              <a:rPr dirty="0" sz="1150" spc="-20">
                <a:solidFill>
                  <a:srgbClr val="080808"/>
                </a:solidFill>
                <a:latin typeface="Times New Roman"/>
                <a:cs typeface="Times New Roman"/>
              </a:rPr>
              <a:t>kontroliiniin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yapdmas1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saglamr.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Bu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maddede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belirtilen </a:t>
            </a:r>
            <a:r>
              <a:rPr dirty="0" sz="1150" spc="5">
                <a:solidFill>
                  <a:srgbClr val="080808"/>
                </a:solidFill>
                <a:latin typeface="Times New Roman"/>
                <a:cs typeface="Times New Roman"/>
              </a:rPr>
              <a:t>bilgi/belgelerin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eksik/hatah/uygunsuz 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oldugunun </a:t>
            </a:r>
            <a:r>
              <a:rPr dirty="0" sz="1150" spc="-5">
                <a:solidFill>
                  <a:srgbClr val="080808"/>
                </a:solidFill>
                <a:latin typeface="Times New Roman"/>
                <a:cs typeface="Times New Roman"/>
              </a:rPr>
              <a:t>tespit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edilmesi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durumunda, </a:t>
            </a:r>
            <a:r>
              <a:rPr dirty="0" sz="1150" spc="25">
                <a:solidFill>
                  <a:srgbClr val="080808"/>
                </a:solidFill>
                <a:latin typeface="Times New Roman"/>
                <a:cs typeface="Times New Roman"/>
              </a:rPr>
              <a:t>gerek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esi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10">
                <a:solidFill>
                  <a:srgbClr val="080808"/>
                </a:solidFill>
                <a:latin typeface="Times New Roman"/>
                <a:cs typeface="Times New Roman"/>
              </a:rPr>
              <a:t>sahibine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iletilerek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ba vuru </a:t>
            </a:r>
            <a:r>
              <a:rPr dirty="0" sz="1150" spc="-15">
                <a:solidFill>
                  <a:srgbClr val="080808"/>
                </a:solidFill>
                <a:latin typeface="Times New Roman"/>
                <a:cs typeface="Times New Roman"/>
              </a:rPr>
              <a:t>iptal  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edilir </a:t>
            </a:r>
            <a:r>
              <a:rPr dirty="0" sz="1150" spc="-10">
                <a:solidFill>
                  <a:srgbClr val="080808"/>
                </a:solidFill>
                <a:latin typeface="Times New Roman"/>
                <a:cs typeface="Times New Roman"/>
              </a:rPr>
              <a:t>ve </a:t>
            </a:r>
            <a:r>
              <a:rPr dirty="0" sz="1150" spc="15">
                <a:solidFill>
                  <a:srgbClr val="080808"/>
                </a:solidFill>
                <a:latin typeface="Times New Roman"/>
                <a:cs typeface="Times New Roman"/>
              </a:rPr>
              <a:t>i </a:t>
            </a:r>
            <a:r>
              <a:rPr dirty="0" sz="1150" spc="30">
                <a:solidFill>
                  <a:srgbClr val="080808"/>
                </a:solidFill>
                <a:latin typeface="Times New Roman"/>
                <a:cs typeface="Times New Roman"/>
              </a:rPr>
              <a:t>lem</a:t>
            </a:r>
            <a:r>
              <a:rPr dirty="0" sz="115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80808"/>
                </a:solidFill>
                <a:latin typeface="Times New Roman"/>
                <a:cs typeface="Times New Roman"/>
              </a:rPr>
              <a:t>sonlandmhr.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77746" y="9388757"/>
            <a:ext cx="206248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5">
                <a:solidFill>
                  <a:srgbClr val="461111"/>
                </a:solidFill>
                <a:latin typeface="Times New Roman"/>
                <a:cs typeface="Times New Roman"/>
              </a:rPr>
              <a:t>Du </a:t>
            </a:r>
            <a:r>
              <a:rPr dirty="0" sz="750" spc="10">
                <a:solidFill>
                  <a:srgbClr val="461111"/>
                </a:solidFill>
                <a:latin typeface="Times New Roman"/>
                <a:cs typeface="Times New Roman"/>
              </a:rPr>
              <a:t>b</a:t>
            </a:r>
            <a:r>
              <a:rPr dirty="0" sz="750" spc="10">
                <a:solidFill>
                  <a:srgbClr val="6D1F21"/>
                </a:solidFill>
                <a:latin typeface="Times New Roman"/>
                <a:cs typeface="Times New Roman"/>
              </a:rPr>
              <a:t>e</a:t>
            </a:r>
            <a:r>
              <a:rPr dirty="0" sz="750" spc="10">
                <a:solidFill>
                  <a:srgbClr val="260305"/>
                </a:solidFill>
                <a:latin typeface="Times New Roman"/>
                <a:cs typeface="Times New Roman"/>
              </a:rPr>
              <a:t>i</a:t>
            </a:r>
            <a:r>
              <a:rPr dirty="0" sz="750" spc="10">
                <a:solidFill>
                  <a:srgbClr val="6D1F21"/>
                </a:solidFill>
                <a:latin typeface="Times New Roman"/>
                <a:cs typeface="Times New Roman"/>
              </a:rPr>
              <a:t>ge </a:t>
            </a:r>
            <a:r>
              <a:rPr dirty="0" sz="750">
                <a:solidFill>
                  <a:srgbClr val="6D1F21"/>
                </a:solidFill>
                <a:latin typeface="Times New Roman"/>
                <a:cs typeface="Times New Roman"/>
              </a:rPr>
              <a:t>g</a:t>
            </a:r>
            <a:r>
              <a:rPr dirty="0" sz="750">
                <a:solidFill>
                  <a:srgbClr val="461111"/>
                </a:solidFill>
                <a:latin typeface="Times New Roman"/>
                <a:cs typeface="Times New Roman"/>
              </a:rPr>
              <a:t>ii</a:t>
            </a:r>
            <a:r>
              <a:rPr dirty="0" sz="750">
                <a:solidFill>
                  <a:srgbClr val="6D1F21"/>
                </a:solidFill>
                <a:latin typeface="Times New Roman"/>
                <a:cs typeface="Times New Roman"/>
              </a:rPr>
              <a:t>ve</a:t>
            </a:r>
            <a:r>
              <a:rPr dirty="0" sz="750">
                <a:solidFill>
                  <a:srgbClr val="461111"/>
                </a:solidFill>
                <a:latin typeface="Times New Roman"/>
                <a:cs typeface="Times New Roman"/>
              </a:rPr>
              <a:t>nli </a:t>
            </a:r>
            <a:r>
              <a:rPr dirty="0" sz="750" spc="5">
                <a:solidFill>
                  <a:srgbClr val="6D1F21"/>
                </a:solidFill>
                <a:latin typeface="Times New Roman"/>
                <a:cs typeface="Times New Roman"/>
              </a:rPr>
              <a:t>e</a:t>
            </a:r>
            <a:r>
              <a:rPr dirty="0" sz="750" spc="5">
                <a:solidFill>
                  <a:srgbClr val="461111"/>
                </a:solidFill>
                <a:latin typeface="Times New Roman"/>
                <a:cs typeface="Times New Roman"/>
              </a:rPr>
              <a:t>le</a:t>
            </a:r>
            <a:r>
              <a:rPr dirty="0" sz="750" spc="5">
                <a:solidFill>
                  <a:srgbClr val="6D1F21"/>
                </a:solidFill>
                <a:latin typeface="Times New Roman"/>
                <a:cs typeface="Times New Roman"/>
              </a:rPr>
              <a:t>k</a:t>
            </a:r>
            <a:r>
              <a:rPr dirty="0" sz="750" spc="5">
                <a:solidFill>
                  <a:srgbClr val="461111"/>
                </a:solidFill>
                <a:latin typeface="Times New Roman"/>
                <a:cs typeface="Times New Roman"/>
              </a:rPr>
              <a:t>lronik </a:t>
            </a:r>
            <a:r>
              <a:rPr dirty="0" sz="750">
                <a:solidFill>
                  <a:srgbClr val="461111"/>
                </a:solidFill>
                <a:latin typeface="Times New Roman"/>
                <a:cs typeface="Times New Roman"/>
              </a:rPr>
              <a:t>im</a:t>
            </a:r>
            <a:r>
              <a:rPr dirty="0" sz="750">
                <a:solidFill>
                  <a:srgbClr val="6D1F21"/>
                </a:solidFill>
                <a:latin typeface="Times New Roman"/>
                <a:cs typeface="Times New Roman"/>
              </a:rPr>
              <a:t>za </a:t>
            </a:r>
            <a:r>
              <a:rPr dirty="0" sz="750" spc="10">
                <a:solidFill>
                  <a:srgbClr val="461111"/>
                </a:solidFill>
                <a:latin typeface="Times New Roman"/>
                <a:cs typeface="Times New Roman"/>
              </a:rPr>
              <a:t>il</a:t>
            </a:r>
            <a:r>
              <a:rPr dirty="0" sz="750" spc="10">
                <a:solidFill>
                  <a:srgbClr val="6D1F21"/>
                </a:solidFill>
                <a:latin typeface="Times New Roman"/>
                <a:cs typeface="Times New Roman"/>
              </a:rPr>
              <a:t>e </a:t>
            </a:r>
            <a:r>
              <a:rPr dirty="0" sz="750" spc="-45">
                <a:solidFill>
                  <a:srgbClr val="461111"/>
                </a:solidFill>
                <a:latin typeface="Times New Roman"/>
                <a:cs typeface="Times New Roman"/>
              </a:rPr>
              <a:t>im </a:t>
            </a:r>
            <a:r>
              <a:rPr dirty="0" sz="750" spc="-5">
                <a:solidFill>
                  <a:srgbClr val="6D1F21"/>
                </a:solidFill>
                <a:latin typeface="Times New Roman"/>
                <a:cs typeface="Times New Roman"/>
              </a:rPr>
              <a:t>za</a:t>
            </a:r>
            <a:r>
              <a:rPr dirty="0" sz="750" spc="-5">
                <a:solidFill>
                  <a:srgbClr val="461111"/>
                </a:solidFill>
                <a:latin typeface="Times New Roman"/>
                <a:cs typeface="Times New Roman"/>
              </a:rPr>
              <a:t>l</a:t>
            </a:r>
            <a:r>
              <a:rPr dirty="0" sz="750" spc="-5">
                <a:solidFill>
                  <a:srgbClr val="6D1F21"/>
                </a:solidFill>
                <a:latin typeface="Times New Roman"/>
                <a:cs typeface="Times New Roman"/>
              </a:rPr>
              <a:t>a</a:t>
            </a:r>
            <a:r>
              <a:rPr dirty="0" sz="750" spc="-5">
                <a:solidFill>
                  <a:srgbClr val="461111"/>
                </a:solidFill>
                <a:latin typeface="Times New Roman"/>
                <a:cs typeface="Times New Roman"/>
              </a:rPr>
              <a:t>nrm </a:t>
            </a:r>
            <a:r>
              <a:rPr dirty="0" sz="750" spc="-35">
                <a:solidFill>
                  <a:srgbClr val="461111"/>
                </a:solidFill>
                <a:latin typeface="Times New Roman"/>
                <a:cs typeface="Times New Roman"/>
              </a:rPr>
              <a:t>tt</a:t>
            </a:r>
            <a:r>
              <a:rPr dirty="0" sz="750" spc="-30">
                <a:solidFill>
                  <a:srgbClr val="461111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461111"/>
                </a:solidFill>
                <a:latin typeface="Times New Roman"/>
                <a:cs typeface="Times New Roman"/>
              </a:rPr>
              <a:t>r</a:t>
            </a:r>
            <a:r>
              <a:rPr dirty="0" sz="750" spc="-5">
                <a:solidFill>
                  <a:srgbClr val="775767"/>
                </a:solidFill>
                <a:latin typeface="Times New Roman"/>
                <a:cs typeface="Times New Roman"/>
              </a:rPr>
              <a:t>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56114" y="9647727"/>
            <a:ext cx="700405" cy="0"/>
          </a:xfrm>
          <a:custGeom>
            <a:avLst/>
            <a:gdLst/>
            <a:ahLst/>
            <a:cxnLst/>
            <a:rect l="l" t="t" r="r" b="b"/>
            <a:pathLst>
              <a:path w="700405" h="0">
                <a:moveTo>
                  <a:pt x="0" y="0"/>
                </a:moveTo>
                <a:lnTo>
                  <a:pt x="700210" y="0"/>
                </a:lnTo>
              </a:path>
            </a:pathLst>
          </a:custGeom>
          <a:ln w="12700">
            <a:solidFill>
              <a:srgbClr val="08080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09078" y="9647727"/>
            <a:ext cx="2187575" cy="0"/>
          </a:xfrm>
          <a:custGeom>
            <a:avLst/>
            <a:gdLst/>
            <a:ahLst/>
            <a:cxnLst/>
            <a:rect l="l" t="t" r="r" b="b"/>
            <a:pathLst>
              <a:path w="2187575" h="0">
                <a:moveTo>
                  <a:pt x="0" y="0"/>
                </a:moveTo>
                <a:lnTo>
                  <a:pt x="2187091" y="0"/>
                </a:lnTo>
              </a:path>
            </a:pathLst>
          </a:custGeom>
          <a:ln w="12700">
            <a:solidFill>
              <a:srgbClr val="08080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43414" y="9520717"/>
            <a:ext cx="536321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 b="1">
                <a:solidFill>
                  <a:srgbClr val="080808"/>
                </a:solidFill>
                <a:latin typeface="Times New Roman"/>
                <a:cs typeface="Times New Roman"/>
              </a:rPr>
              <a:t>Beige </a:t>
            </a:r>
            <a:r>
              <a:rPr dirty="0" sz="800" spc="-55" b="1">
                <a:solidFill>
                  <a:srgbClr val="080808"/>
                </a:solidFill>
                <a:latin typeface="Times New Roman"/>
                <a:cs typeface="Times New Roman"/>
              </a:rPr>
              <a:t>Dogrulama </a:t>
            </a:r>
            <a:r>
              <a:rPr dirty="0" sz="800" spc="5" b="1">
                <a:solidFill>
                  <a:srgbClr val="080808"/>
                </a:solidFill>
                <a:latin typeface="Times New Roman"/>
                <a:cs typeface="Times New Roman"/>
              </a:rPr>
              <a:t>Kod : </a:t>
            </a:r>
            <a:r>
              <a:rPr dirty="0" sz="900" spc="-45" b="1">
                <a:solidFill>
                  <a:srgbClr val="080808"/>
                </a:solidFill>
                <a:latin typeface="Times New Roman"/>
                <a:cs typeface="Times New Roman"/>
              </a:rPr>
              <a:t>E0D91FED-ESF </a:t>
            </a:r>
            <a:r>
              <a:rPr dirty="0" sz="900" spc="-25" b="1">
                <a:solidFill>
                  <a:srgbClr val="080808"/>
                </a:solidFill>
                <a:latin typeface="Times New Roman"/>
                <a:cs typeface="Times New Roman"/>
              </a:rPr>
              <a:t>1-4449-88DE-88C2054A7241 </a:t>
            </a:r>
            <a:r>
              <a:rPr dirty="0" sz="800" spc="-10" b="1">
                <a:solidFill>
                  <a:srgbClr val="080808"/>
                </a:solidFill>
                <a:latin typeface="Times New Roman"/>
                <a:cs typeface="Times New Roman"/>
              </a:rPr>
              <a:t>Beige </a:t>
            </a:r>
            <a:r>
              <a:rPr dirty="0" sz="750" spc="-15">
                <a:solidFill>
                  <a:srgbClr val="080808"/>
                </a:solidFill>
                <a:latin typeface="Times New Roman"/>
                <a:cs typeface="Times New Roman"/>
              </a:rPr>
              <a:t>Do&amp;rulama </a:t>
            </a:r>
            <a:r>
              <a:rPr dirty="0" sz="800" spc="-45" b="1">
                <a:solidFill>
                  <a:srgbClr val="080808"/>
                </a:solidFill>
                <a:latin typeface="Times New Roman"/>
                <a:cs typeface="Times New Roman"/>
              </a:rPr>
              <a:t>Adresi:h </a:t>
            </a:r>
            <a:r>
              <a:rPr dirty="0" sz="800" spc="-65" b="1">
                <a:solidFill>
                  <a:srgbClr val="080808"/>
                </a:solidFill>
                <a:latin typeface="Times New Roman"/>
                <a:cs typeface="Times New Roman"/>
              </a:rPr>
              <a:t>ttps </a:t>
            </a:r>
            <a:r>
              <a:rPr dirty="0" sz="800" spc="-40" b="1">
                <a:solidFill>
                  <a:srgbClr val="2A2D2B"/>
                </a:solidFill>
                <a:latin typeface="Times New Roman"/>
                <a:cs typeface="Times New Roman"/>
              </a:rPr>
              <a:t>:</a:t>
            </a:r>
            <a:r>
              <a:rPr dirty="0" sz="800" spc="-40" b="1">
                <a:solidFill>
                  <a:srgbClr val="080808"/>
                </a:solidFill>
                <a:latin typeface="Times New Roman"/>
                <a:cs typeface="Times New Roman"/>
              </a:rPr>
              <a:t>//e-belge.sanaygi.</a:t>
            </a:r>
            <a:r>
              <a:rPr dirty="0" sz="800" spc="5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800" spc="-30" b="1">
                <a:solidFill>
                  <a:srgbClr val="080808"/>
                </a:solidFill>
                <a:latin typeface="Times New Roman"/>
                <a:cs typeface="Times New Roman"/>
              </a:rPr>
              <a:t>ov.tr/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1779" y="9657221"/>
            <a:ext cx="442976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161818"/>
                </a:solidFill>
                <a:latin typeface="Times New Roman"/>
                <a:cs typeface="Times New Roman"/>
              </a:rPr>
              <a:t>Mustafa </a:t>
            </a:r>
            <a:r>
              <a:rPr dirty="0" sz="750" spc="5">
                <a:solidFill>
                  <a:srgbClr val="080808"/>
                </a:solidFill>
                <a:latin typeface="Times New Roman"/>
                <a:cs typeface="Times New Roman"/>
              </a:rPr>
              <a:t>Kemal </a:t>
            </a:r>
            <a:r>
              <a:rPr dirty="0" sz="750" spc="-15">
                <a:solidFill>
                  <a:srgbClr val="080808"/>
                </a:solidFill>
                <a:latin typeface="Times New Roman"/>
                <a:cs typeface="Times New Roman"/>
              </a:rPr>
              <a:t>Mahalles1 </a:t>
            </a:r>
            <a:r>
              <a:rPr dirty="0" sz="750" spc="5">
                <a:solidFill>
                  <a:srgbClr val="080808"/>
                </a:solidFill>
                <a:latin typeface="Times New Roman"/>
                <a:cs typeface="Times New Roman"/>
              </a:rPr>
              <a:t>Dumlupmar </a:t>
            </a:r>
            <a:r>
              <a:rPr dirty="0" sz="750" spc="20">
                <a:solidFill>
                  <a:srgbClr val="080808"/>
                </a:solidFill>
                <a:latin typeface="Times New Roman"/>
                <a:cs typeface="Times New Roman"/>
              </a:rPr>
              <a:t>Bulvan Eskif(hir </a:t>
            </a:r>
            <a:r>
              <a:rPr dirty="0" sz="750" spc="-20">
                <a:solidFill>
                  <a:srgbClr val="080808"/>
                </a:solidFill>
                <a:latin typeface="Times New Roman"/>
                <a:cs typeface="Times New Roman"/>
              </a:rPr>
              <a:t>Yolu </a:t>
            </a:r>
            <a:r>
              <a:rPr dirty="0" sz="750" spc="5">
                <a:solidFill>
                  <a:srgbClr val="080808"/>
                </a:solidFill>
                <a:latin typeface="Times New Roman"/>
                <a:cs typeface="Times New Roman"/>
              </a:rPr>
              <a:t>2151.Cadde </a:t>
            </a:r>
            <a:r>
              <a:rPr dirty="0" sz="750" spc="20">
                <a:solidFill>
                  <a:srgbClr val="080808"/>
                </a:solidFill>
                <a:latin typeface="Times New Roman"/>
                <a:cs typeface="Times New Roman"/>
              </a:rPr>
              <a:t>No</a:t>
            </a:r>
            <a:r>
              <a:rPr dirty="0" sz="750" spc="20">
                <a:solidFill>
                  <a:srgbClr val="2A2D2B"/>
                </a:solidFill>
                <a:latin typeface="Times New Roman"/>
                <a:cs typeface="Times New Roman"/>
              </a:rPr>
              <a:t>:</a:t>
            </a:r>
            <a:r>
              <a:rPr dirty="0" sz="750" spc="20">
                <a:solidFill>
                  <a:srgbClr val="080808"/>
                </a:solidFill>
                <a:latin typeface="Times New Roman"/>
                <a:cs typeface="Times New Roman"/>
              </a:rPr>
              <a:t>154 06510 </a:t>
            </a:r>
            <a:r>
              <a:rPr dirty="0" sz="750" spc="-35">
                <a:solidFill>
                  <a:srgbClr val="080808"/>
                </a:solidFill>
                <a:latin typeface="Times New Roman"/>
                <a:cs typeface="Times New Roman"/>
              </a:rPr>
              <a:t>&lt;;:ankaya</a:t>
            </a:r>
            <a:r>
              <a:rPr dirty="0" sz="750" spc="-2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161818"/>
                </a:solidFill>
                <a:latin typeface="Times New Roman"/>
                <a:cs typeface="Times New Roman"/>
              </a:rPr>
              <a:t>/ANKARA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83892" y="8838019"/>
            <a:ext cx="76771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1150">
                <a:solidFill>
                  <a:srgbClr val="080808"/>
                </a:solidFill>
                <a:latin typeface="Arial"/>
                <a:cs typeface="Arial"/>
              </a:rPr>
              <a:t>■-</a:t>
            </a:r>
            <a:r>
              <a:rPr dirty="0" sz="7200" spc="-885">
                <a:solidFill>
                  <a:srgbClr val="080808"/>
                </a:solidFill>
                <a:latin typeface="Arial"/>
                <a:cs typeface="Arial"/>
              </a:rPr>
              <a:t>.</a:t>
            </a:r>
            <a:r>
              <a:rPr dirty="0" sz="750" spc="-745">
                <a:solidFill>
                  <a:srgbClr val="080808"/>
                </a:solidFill>
                <a:latin typeface="Times New Roman"/>
                <a:cs typeface="Times New Roman"/>
              </a:rPr>
              <a:t>)</a:t>
            </a:r>
            <a:r>
              <a:rPr dirty="0" sz="750" spc="15">
                <a:solidFill>
                  <a:srgbClr val="080808"/>
                </a:solidFill>
                <a:latin typeface="Times New Roman"/>
                <a:cs typeface="Times New Roman"/>
              </a:rPr>
              <a:t>Ii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552" y="9771878"/>
            <a:ext cx="91376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5">
                <a:solidFill>
                  <a:srgbClr val="080808"/>
                </a:solidFill>
                <a:latin typeface="Times New Roman"/>
                <a:cs typeface="Times New Roman"/>
              </a:rPr>
              <a:t>Tclcfon</a:t>
            </a:r>
            <a:r>
              <a:rPr dirty="0" sz="750" spc="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161818"/>
                </a:solidFill>
                <a:latin typeface="Times New Roman"/>
                <a:cs typeface="Times New Roman"/>
              </a:rPr>
              <a:t>:03122015395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20685" y="9727731"/>
            <a:ext cx="626745" cy="33528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231140">
              <a:lnSpc>
                <a:spcPct val="100000"/>
              </a:lnSpc>
              <a:spcBef>
                <a:spcPts val="395"/>
              </a:spcBef>
              <a:tabLst>
                <a:tab pos="454659" algn="l"/>
              </a:tabLst>
            </a:pPr>
            <a:r>
              <a:rPr dirty="0" sz="800">
                <a:solidFill>
                  <a:srgbClr val="2A2D2B"/>
                </a:solidFill>
                <a:latin typeface="Arial"/>
                <a:cs typeface="Arial"/>
              </a:rPr>
              <a:t>.</a:t>
            </a:r>
            <a:r>
              <a:rPr dirty="0" sz="800" spc="5">
                <a:solidFill>
                  <a:srgbClr val="2A2D2B"/>
                </a:solidFill>
                <a:latin typeface="Arial"/>
                <a:cs typeface="Arial"/>
              </a:rPr>
              <a:t> </a:t>
            </a:r>
            <a:r>
              <a:rPr dirty="0" sz="800" spc="25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800">
                <a:solidFill>
                  <a:srgbClr val="080808"/>
                </a:solidFill>
                <a:latin typeface="Arial"/>
                <a:cs typeface="Arial"/>
              </a:rPr>
              <a:t>	</a:t>
            </a:r>
            <a:r>
              <a:rPr dirty="0" sz="800" spc="140">
                <a:solidFill>
                  <a:srgbClr val="161818"/>
                </a:solidFill>
                <a:latin typeface="Arial"/>
                <a:cs typeface="Arial"/>
              </a:rPr>
              <a:t>·••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  <a:tabLst>
                <a:tab pos="206375" algn="l"/>
                <a:tab pos="507365" algn="l"/>
              </a:tabLst>
            </a:pPr>
            <a:r>
              <a:rPr dirty="0" sz="750">
                <a:solidFill>
                  <a:srgbClr val="2A2D2B"/>
                </a:solidFill>
                <a:latin typeface="Times New Roman"/>
                <a:cs typeface="Times New Roman"/>
              </a:rPr>
              <a:t>.	</a:t>
            </a:r>
            <a:r>
              <a:rPr dirty="0" sz="750" spc="15">
                <a:solidFill>
                  <a:srgbClr val="2A2D2B"/>
                </a:solidFill>
                <a:latin typeface="Times New Roman"/>
                <a:cs typeface="Times New Roman"/>
              </a:rPr>
              <a:t>•	</a:t>
            </a:r>
            <a:r>
              <a:rPr dirty="0" sz="750" spc="10">
                <a:solidFill>
                  <a:srgbClr val="161818"/>
                </a:solidFill>
                <a:latin typeface="Times New Roman"/>
                <a:cs typeface="Times New Roman"/>
              </a:rPr>
              <a:t>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17325" y="10026360"/>
            <a:ext cx="79819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75">
                <a:solidFill>
                  <a:srgbClr val="080808"/>
                </a:solidFill>
                <a:latin typeface="Times New Roman"/>
                <a:cs typeface="Times New Roman"/>
              </a:rPr>
              <a:t>F </a:t>
            </a:r>
            <a:r>
              <a:rPr dirty="0" sz="750" spc="-85">
                <a:solidFill>
                  <a:srgbClr val="080808"/>
                </a:solidFill>
                <a:latin typeface="Times New Roman"/>
                <a:cs typeface="Times New Roman"/>
              </a:rPr>
              <a:t>ak</a:t>
            </a:r>
            <a:r>
              <a:rPr dirty="0" sz="750" spc="-85">
                <a:solidFill>
                  <a:srgbClr val="2A2D2B"/>
                </a:solidFill>
                <a:latin typeface="Times New Roman"/>
                <a:cs typeface="Times New Roman"/>
              </a:rPr>
              <a:t>:</a:t>
            </a:r>
            <a:r>
              <a:rPr dirty="0" sz="750" spc="-85">
                <a:solidFill>
                  <a:srgbClr val="080808"/>
                </a:solidFill>
                <a:latin typeface="Times New Roman"/>
                <a:cs typeface="Times New Roman"/>
              </a:rPr>
              <a:t>s03 </a:t>
            </a:r>
            <a:r>
              <a:rPr dirty="0" sz="750" spc="-190">
                <a:solidFill>
                  <a:srgbClr val="080808"/>
                </a:solidFill>
                <a:latin typeface="Times New Roman"/>
                <a:cs typeface="Times New Roman"/>
              </a:rPr>
              <a:t>12</a:t>
            </a:r>
            <a:r>
              <a:rPr dirty="0" sz="750" spc="17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750" spc="-125">
                <a:solidFill>
                  <a:srgbClr val="080808"/>
                </a:solidFill>
                <a:latin typeface="Times New Roman"/>
                <a:cs typeface="Times New Roman"/>
              </a:rPr>
              <a:t>20</a:t>
            </a:r>
            <a:r>
              <a:rPr dirty="0" sz="750" spc="-7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080808"/>
                </a:solidFill>
                <a:latin typeface="Times New Roman"/>
                <a:cs typeface="Times New Roman"/>
              </a:rPr>
              <a:t>15453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48250" y="9727731"/>
            <a:ext cx="1520825" cy="438784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395"/>
              </a:spcBef>
            </a:pPr>
            <a:r>
              <a:rPr dirty="0" sz="750" spc="5">
                <a:solidFill>
                  <a:srgbClr val="080808"/>
                </a:solidFill>
                <a:latin typeface="Times New Roman"/>
                <a:cs typeface="Times New Roman"/>
              </a:rPr>
              <a:t>Bilgi </a:t>
            </a:r>
            <a:r>
              <a:rPr dirty="0" sz="750" spc="50">
                <a:solidFill>
                  <a:srgbClr val="080808"/>
                </a:solidFill>
                <a:latin typeface="Times New Roman"/>
                <a:cs typeface="Times New Roman"/>
              </a:rPr>
              <a:t>l </a:t>
            </a:r>
            <a:r>
              <a:rPr dirty="0" sz="750" spc="60">
                <a:solidFill>
                  <a:srgbClr val="080808"/>
                </a:solidFill>
                <a:latin typeface="Times New Roman"/>
                <a:cs typeface="Times New Roman"/>
              </a:rPr>
              <a:t>in: </a:t>
            </a:r>
            <a:r>
              <a:rPr dirty="0" sz="750" spc="5">
                <a:solidFill>
                  <a:srgbClr val="161818"/>
                </a:solidFill>
                <a:latin typeface="Times New Roman"/>
                <a:cs typeface="Times New Roman"/>
              </a:rPr>
              <a:t>Ebru </a:t>
            </a:r>
            <a:r>
              <a:rPr dirty="0" sz="750" spc="10">
                <a:solidFill>
                  <a:srgbClr val="161818"/>
                </a:solidFill>
                <a:latin typeface="Times New Roman"/>
                <a:cs typeface="Times New Roman"/>
              </a:rPr>
              <a:t>EBEPERI</a:t>
            </a:r>
            <a:r>
              <a:rPr dirty="0" sz="750" spc="-25">
                <a:solidFill>
                  <a:srgbClr val="161818"/>
                </a:solidFill>
                <a:latin typeface="Times New Roman"/>
                <a:cs typeface="Times New Roman"/>
              </a:rPr>
              <a:t> </a:t>
            </a:r>
            <a:r>
              <a:rPr dirty="0" sz="800" spc="5">
                <a:solidFill>
                  <a:srgbClr val="080808"/>
                </a:solidFill>
                <a:latin typeface="Arial"/>
                <a:cs typeface="Arial"/>
              </a:rPr>
              <a:t>OzT()RK</a:t>
            </a:r>
            <a:endParaRPr sz="800">
              <a:latin typeface="Arial"/>
              <a:cs typeface="Arial"/>
            </a:endParaRPr>
          </a:p>
          <a:p>
            <a:pPr marL="14604">
              <a:lnSpc>
                <a:spcPts val="855"/>
              </a:lnSpc>
              <a:spcBef>
                <a:spcPts val="280"/>
              </a:spcBef>
            </a:pPr>
            <a:r>
              <a:rPr dirty="0" sz="750">
                <a:solidFill>
                  <a:srgbClr val="080808"/>
                </a:solidFill>
                <a:latin typeface="Times New Roman"/>
                <a:cs typeface="Times New Roman"/>
              </a:rPr>
              <a:t>Miihcndis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ts val="855"/>
              </a:lnSpc>
            </a:pPr>
            <a:r>
              <a:rPr dirty="0" sz="750" spc="15">
                <a:solidFill>
                  <a:srgbClr val="080808"/>
                </a:solidFill>
                <a:latin typeface="Times New Roman"/>
                <a:cs typeface="Times New Roman"/>
                <a:hlinkClick r:id="rId2"/>
              </a:rPr>
              <a:t>c-posta:cbru.cbeperi@sanayi.gov</a:t>
            </a:r>
            <a:r>
              <a:rPr dirty="0" sz="750" spc="15">
                <a:solidFill>
                  <a:srgbClr val="2A2D2B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750" spc="15">
                <a:solidFill>
                  <a:srgbClr val="080808"/>
                </a:solidFill>
                <a:latin typeface="Times New Roman"/>
                <a:cs typeface="Times New Roman"/>
                <a:hlinkClick r:id="rId2"/>
              </a:rPr>
              <a:t>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51684" y="10238895"/>
            <a:ext cx="240093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>
                <a:solidFill>
                  <a:srgbClr val="080808"/>
                </a:solidFill>
                <a:latin typeface="Times New Roman"/>
                <a:cs typeface="Times New Roman"/>
                <a:hlinkClick r:id="rId3"/>
              </a:rPr>
              <a:t>Kep:sanayiveteknolojibakanligi.sanayiurunleri@hs0l</a:t>
            </a:r>
            <a:r>
              <a:rPr dirty="0" sz="750" spc="-90">
                <a:solidFill>
                  <a:srgbClr val="080808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750" spc="5">
                <a:solidFill>
                  <a:srgbClr val="2A2D2B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750" spc="5">
                <a:solidFill>
                  <a:srgbClr val="080808"/>
                </a:solidFill>
                <a:latin typeface="Times New Roman"/>
                <a:cs typeface="Times New Roman"/>
                <a:hlinkClick r:id="rId3"/>
              </a:rPr>
              <a:t>kep</a:t>
            </a:r>
            <a:r>
              <a:rPr dirty="0" sz="750" spc="5">
                <a:solidFill>
                  <a:srgbClr val="2A2D2B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750" spc="5">
                <a:solidFill>
                  <a:srgbClr val="080808"/>
                </a:solidFill>
                <a:latin typeface="Times New Roman"/>
                <a:cs typeface="Times New Roman"/>
                <a:hlinkClick r:id="rId3"/>
              </a:rPr>
              <a:t>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2001" y="10238895"/>
            <a:ext cx="141160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>
                <a:solidFill>
                  <a:srgbClr val="080808"/>
                </a:solidFill>
                <a:latin typeface="Times New Roman"/>
                <a:cs typeface="Times New Roman"/>
              </a:rPr>
              <a:t>Internet </a:t>
            </a:r>
            <a:r>
              <a:rPr dirty="0" sz="750" spc="10">
                <a:solidFill>
                  <a:srgbClr val="161818"/>
                </a:solidFill>
                <a:latin typeface="Times New Roman"/>
                <a:cs typeface="Times New Roman"/>
              </a:rPr>
              <a:t>adresi:</a:t>
            </a:r>
            <a:r>
              <a:rPr dirty="0" sz="750" spc="-40">
                <a:solidFill>
                  <a:srgbClr val="161818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080808"/>
                </a:solidFill>
                <a:latin typeface="Times New Roman"/>
                <a:cs typeface="Times New Roman"/>
                <a:hlinkClick r:id="rId4"/>
              </a:rPr>
              <a:t>www.sanayi.gov.tr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37803" y="10219844"/>
            <a:ext cx="61214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dirty="0" sz="900" spc="-125">
                <a:solidFill>
                  <a:srgbClr val="080808"/>
                </a:solidFill>
                <a:latin typeface="Arial"/>
                <a:cs typeface="Arial"/>
              </a:rPr>
              <a:t>C!I</a:t>
            </a:r>
            <a:r>
              <a:rPr dirty="0" sz="900" spc="-125">
                <a:solidFill>
                  <a:srgbClr val="2A2D2B"/>
                </a:solidFill>
                <a:latin typeface="Arial"/>
                <a:cs typeface="Arial"/>
              </a:rPr>
              <a:t>.	</a:t>
            </a:r>
            <a:r>
              <a:rPr dirty="0" sz="900" spc="-95">
                <a:solidFill>
                  <a:srgbClr val="161818"/>
                </a:solidFill>
                <a:latin typeface="Arial"/>
                <a:cs typeface="Arial"/>
              </a:rPr>
              <a:t>· </a:t>
            </a:r>
            <a:r>
              <a:rPr dirty="0" sz="900" spc="-80">
                <a:solidFill>
                  <a:srgbClr val="080808"/>
                </a:solidFill>
                <a:latin typeface="Arial"/>
                <a:cs typeface="Arial"/>
              </a:rPr>
              <a:t>,</a:t>
            </a:r>
            <a:r>
              <a:rPr dirty="0" sz="900" spc="-3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z="900" spc="-95">
                <a:solidFill>
                  <a:srgbClr val="5E5D4D"/>
                </a:solidFill>
                <a:latin typeface="Arial"/>
                <a:cs typeface="Arial"/>
              </a:rPr>
              <a:t>·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1251" y="188382"/>
            <a:ext cx="1958339" cy="542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>
              <a:lnSpc>
                <a:spcPts val="590"/>
              </a:lnSpc>
              <a:spcBef>
                <a:spcPts val="100"/>
              </a:spcBef>
            </a:pPr>
            <a:r>
              <a:rPr dirty="0" sz="550" spc="-105">
                <a:solidFill>
                  <a:srgbClr val="080A0A"/>
                </a:solidFill>
                <a:latin typeface="Arial"/>
                <a:cs typeface="Arial"/>
              </a:rPr>
              <a:t>T </a:t>
            </a:r>
            <a:r>
              <a:rPr dirty="0" sz="600" spc="-50" i="1">
                <a:solidFill>
                  <a:srgbClr val="080A0A"/>
                </a:solidFill>
                <a:latin typeface="Arial"/>
                <a:cs typeface="Arial"/>
              </a:rPr>
              <a:t>.C </a:t>
            </a:r>
            <a:r>
              <a:rPr dirty="0" sz="550" spc="15">
                <a:solidFill>
                  <a:srgbClr val="080A0A"/>
                </a:solidFill>
                <a:latin typeface="Arial"/>
                <a:cs typeface="Arial"/>
              </a:rPr>
              <a:t>SANAYI </a:t>
            </a:r>
            <a:r>
              <a:rPr dirty="0" sz="550" spc="-10">
                <a:solidFill>
                  <a:srgbClr val="080A0A"/>
                </a:solidFill>
                <a:latin typeface="Arial"/>
                <a:cs typeface="Arial"/>
              </a:rPr>
              <a:t>VI!. </a:t>
            </a:r>
            <a:r>
              <a:rPr dirty="0" sz="550" spc="15">
                <a:solidFill>
                  <a:srgbClr val="080A0A"/>
                </a:solidFill>
                <a:latin typeface="Arial"/>
                <a:cs typeface="Arial"/>
              </a:rPr>
              <a:t>TEIQIOL01t</a:t>
            </a:r>
            <a:r>
              <a:rPr dirty="0" sz="550" spc="35">
                <a:solidFill>
                  <a:srgbClr val="080A0A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080A0A"/>
                </a:solidFill>
                <a:latin typeface="Arial"/>
                <a:cs typeface="Arial"/>
              </a:rPr>
              <a:t>BAJCANUOI</a:t>
            </a:r>
            <a:endParaRPr sz="550">
              <a:latin typeface="Arial"/>
              <a:cs typeface="Arial"/>
            </a:endParaRPr>
          </a:p>
          <a:p>
            <a:pPr marL="23495">
              <a:lnSpc>
                <a:spcPts val="610"/>
              </a:lnSpc>
              <a:tabLst>
                <a:tab pos="920750" algn="l"/>
                <a:tab pos="1228090" algn="l"/>
              </a:tabLst>
            </a:pPr>
            <a:r>
              <a:rPr dirty="0" sz="650" spc="-10">
                <a:solidFill>
                  <a:srgbClr val="080A0A"/>
                </a:solidFill>
                <a:latin typeface="Times New Roman"/>
                <a:cs typeface="Times New Roman"/>
              </a:rPr>
              <a:t>Mtholo</a:t>
            </a:r>
            <a:r>
              <a:rPr dirty="0" sz="650" spc="-10">
                <a:solidFill>
                  <a:srgbClr val="212323"/>
                </a:solidFill>
                <a:latin typeface="Times New Roman"/>
                <a:cs typeface="Times New Roman"/>
              </a:rPr>
              <a:t>ji </a:t>
            </a:r>
            <a:r>
              <a:rPr dirty="0" sz="700" spc="-35">
                <a:solidFill>
                  <a:srgbClr val="080A0A"/>
                </a:solidFill>
                <a:latin typeface="Times New Roman"/>
                <a:cs typeface="Times New Roman"/>
              </a:rPr>
              <a:t>w </a:t>
            </a:r>
            <a:r>
              <a:rPr dirty="0" sz="700" spc="-1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600" spc="145">
                <a:solidFill>
                  <a:srgbClr val="080A0A"/>
                </a:solidFill>
                <a:latin typeface="Arial"/>
                <a:cs typeface="Arial"/>
              </a:rPr>
              <a:t>S-yi</a:t>
            </a:r>
            <a:r>
              <a:rPr dirty="0" sz="600" spc="-40">
                <a:solidFill>
                  <a:srgbClr val="080A0A"/>
                </a:solidFill>
                <a:latin typeface="Arial"/>
                <a:cs typeface="Arial"/>
              </a:rPr>
              <a:t> </a:t>
            </a:r>
            <a:r>
              <a:rPr dirty="0" sz="650" spc="275">
                <a:solidFill>
                  <a:srgbClr val="080A0A"/>
                </a:solidFill>
                <a:latin typeface="Times New Roman"/>
                <a:cs typeface="Times New Roman"/>
              </a:rPr>
              <a:t>O	</a:t>
            </a:r>
            <a:r>
              <a:rPr dirty="0" sz="650" spc="190">
                <a:solidFill>
                  <a:srgbClr val="080A0A"/>
                </a:solidFill>
                <a:latin typeface="Times New Roman"/>
                <a:cs typeface="Times New Roman"/>
              </a:rPr>
              <a:t>0	</a:t>
            </a:r>
            <a:r>
              <a:rPr dirty="0" sz="650" spc="30">
                <a:solidFill>
                  <a:srgbClr val="080A0A"/>
                </a:solidFill>
                <a:latin typeface="Times New Roman"/>
                <a:cs typeface="Times New Roman"/>
              </a:rPr>
              <a:t>0..,,1</a:t>
            </a:r>
            <a:r>
              <a:rPr dirty="0" sz="650" spc="-6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650" spc="80">
                <a:solidFill>
                  <a:srgbClr val="080A0A"/>
                </a:solidFill>
                <a:latin typeface="Times New Roman"/>
                <a:cs typeface="Times New Roman"/>
              </a:rPr>
              <a:t>M</a:t>
            </a:r>
            <a:endParaRPr sz="650">
              <a:latin typeface="Times New Roman"/>
              <a:cs typeface="Times New Roman"/>
            </a:endParaRPr>
          </a:p>
          <a:p>
            <a:pPr marL="25400">
              <a:lnSpc>
                <a:spcPts val="570"/>
              </a:lnSpc>
            </a:pPr>
            <a:r>
              <a:rPr dirty="0" sz="700" spc="-35">
                <a:solidFill>
                  <a:srgbClr val="080A0A"/>
                </a:solidFill>
                <a:latin typeface="Times New Roman"/>
                <a:cs typeface="Times New Roman"/>
              </a:rPr>
              <a:t>IW10024E-64m600-0I0.06-$441.«lll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2295"/>
              </a:lnSpc>
              <a:tabLst>
                <a:tab pos="374650" algn="l"/>
              </a:tabLst>
            </a:pPr>
            <a:r>
              <a:rPr dirty="0" sz="2050" spc="-105">
                <a:solidFill>
                  <a:srgbClr val="080A0A"/>
                </a:solidFill>
                <a:latin typeface="Arial"/>
                <a:cs typeface="Arial"/>
              </a:rPr>
              <a:t>II	</a:t>
            </a:r>
            <a:r>
              <a:rPr dirty="0" sz="2000" spc="120" b="1">
                <a:solidFill>
                  <a:srgbClr val="080A0A"/>
                </a:solidFill>
                <a:latin typeface="Arial"/>
                <a:cs typeface="Arial"/>
              </a:rPr>
              <a:t>11111111</a:t>
            </a:r>
            <a:r>
              <a:rPr dirty="0" sz="2000" spc="-15" b="1">
                <a:solidFill>
                  <a:srgbClr val="080A0A"/>
                </a:solidFill>
                <a:latin typeface="Arial"/>
                <a:cs typeface="Arial"/>
              </a:rPr>
              <a:t> </a:t>
            </a:r>
            <a:r>
              <a:rPr dirty="0" sz="2000" spc="55" b="1">
                <a:solidFill>
                  <a:srgbClr val="080A0A"/>
                </a:solidFill>
                <a:latin typeface="Arial"/>
                <a:cs typeface="Arial"/>
              </a:rPr>
              <a:t>Ill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1918" y="1539428"/>
            <a:ext cx="5847080" cy="719328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71755" marR="21590" indent="443230">
              <a:lnSpc>
                <a:spcPct val="94200"/>
              </a:lnSpc>
              <a:spcBef>
                <a:spcPts val="180"/>
              </a:spcBef>
              <a:buClr>
                <a:srgbClr val="080A0A"/>
              </a:buClr>
              <a:buAutoNum type="arabicParenBoth" startAt="13"/>
              <a:tabLst>
                <a:tab pos="827405" algn="l"/>
              </a:tabLst>
            </a:pPr>
            <a:r>
              <a:rPr dirty="0" sz="1150" spc="-20">
                <a:solidFill>
                  <a:srgbClr val="212323"/>
                </a:solidFill>
                <a:latin typeface="Times New Roman"/>
                <a:cs typeface="Times New Roman"/>
              </a:rPr>
              <a:t>Bakanhg1m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1</a:t>
            </a:r>
            <a:r>
              <a:rPr dirty="0" sz="1150" spc="-20">
                <a:solidFill>
                  <a:srgbClr val="212323"/>
                </a:solidFill>
                <a:latin typeface="Times New Roman"/>
                <a:cs typeface="Times New Roman"/>
              </a:rPr>
              <a:t>z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gorev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yetki alanmda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yer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almayan nihai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iirilnlerde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kullamlacak 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i.iriinl</a:t>
            </a:r>
            <a:r>
              <a:rPr dirty="0" sz="1150" spc="-30">
                <a:solidFill>
                  <a:srgbClr val="212323"/>
                </a:solidFill>
                <a:latin typeface="Times New Roman"/>
                <a:cs typeface="Times New Roman"/>
              </a:rPr>
              <a:t>er </a:t>
            </a:r>
            <a:r>
              <a:rPr dirty="0" sz="1150">
                <a:solidFill>
                  <a:srgbClr val="212323"/>
                </a:solidFill>
                <a:latin typeface="Times New Roman"/>
                <a:cs typeface="Times New Roman"/>
              </a:rPr>
              <a:t>i9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in </a:t>
            </a:r>
            <a:r>
              <a:rPr dirty="0" sz="1150" spc="-40">
                <a:solidFill>
                  <a:srgbClr val="212323"/>
                </a:solidFill>
                <a:latin typeface="Times New Roman"/>
                <a:cs typeface="Times New Roman"/>
              </a:rPr>
              <a:t>'Oret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im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On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inceleme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Raporu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olan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ba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vurularda, </a:t>
            </a:r>
            <a:r>
              <a:rPr dirty="0" sz="1100" spc="35">
                <a:solidFill>
                  <a:srgbClr val="080A0A"/>
                </a:solidFill>
                <a:latin typeface="Arial"/>
                <a:cs typeface="Arial"/>
              </a:rPr>
              <a:t>2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nci 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maddenin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</a:t>
            </a:r>
            <a:r>
              <a:rPr dirty="0" sz="1150" spc="10">
                <a:solidFill>
                  <a:srgbClr val="212323"/>
                </a:solidFill>
                <a:latin typeface="Times New Roman"/>
                <a:cs typeface="Times New Roman"/>
              </a:rPr>
              <a:t>iri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n</a:t>
            </a:r>
            <a:r>
              <a:rPr dirty="0" sz="1150" spc="10">
                <a:solidFill>
                  <a:srgbClr val="212323"/>
                </a:solidFill>
                <a:latin typeface="Times New Roman"/>
                <a:cs typeface="Times New Roman"/>
              </a:rPr>
              <a:t>ci fikrasm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(d) bendi,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aym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maddenin dordiincii,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altmc1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dokuzuncu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fikr</a:t>
            </a:r>
            <a:r>
              <a:rPr dirty="0" sz="1150" spc="5">
                <a:solidFill>
                  <a:srgbClr val="212323"/>
                </a:solidFill>
                <a:latin typeface="Times New Roman"/>
                <a:cs typeface="Times New Roman"/>
              </a:rPr>
              <a:t>a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l</a:t>
            </a:r>
            <a:r>
              <a:rPr dirty="0" sz="1150" spc="5">
                <a:solidFill>
                  <a:srgbClr val="212323"/>
                </a:solidFill>
                <a:latin typeface="Times New Roman"/>
                <a:cs typeface="Times New Roman"/>
              </a:rPr>
              <a:t>a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n nd</a:t>
            </a:r>
            <a:r>
              <a:rPr dirty="0" sz="1150" spc="5">
                <a:solidFill>
                  <a:srgbClr val="212323"/>
                </a:solidFill>
                <a:latin typeface="Times New Roman"/>
                <a:cs typeface="Times New Roman"/>
              </a:rPr>
              <a:t>ak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-60">
                <a:solidFill>
                  <a:srgbClr val="080A0A"/>
                </a:solidFill>
                <a:latin typeface="Times New Roman"/>
                <a:cs typeface="Times New Roman"/>
              </a:rPr>
              <a:t>ge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r</a:t>
            </a:r>
            <a:r>
              <a:rPr dirty="0" sz="1150" spc="5">
                <a:solidFill>
                  <a:srgbClr val="212323"/>
                </a:solidFill>
                <a:latin typeface="Times New Roman"/>
                <a:cs typeface="Times New Roman"/>
              </a:rPr>
              <a:t>e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kl</a:t>
            </a:r>
            <a:r>
              <a:rPr dirty="0" sz="1150" spc="5">
                <a:solidFill>
                  <a:srgbClr val="212323"/>
                </a:solidFill>
                <a:latin typeface="Times New Roman"/>
                <a:cs typeface="Times New Roman"/>
              </a:rPr>
              <a:t>i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likl</a:t>
            </a:r>
            <a:r>
              <a:rPr dirty="0" sz="1150" spc="5">
                <a:solidFill>
                  <a:srgbClr val="212323"/>
                </a:solidFill>
                <a:latin typeface="Times New Roman"/>
                <a:cs typeface="Times New Roman"/>
              </a:rPr>
              <a:t>er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</a:t>
            </a:r>
            <a:r>
              <a:rPr dirty="0" sz="1150" spc="10">
                <a:solidFill>
                  <a:srgbClr val="212323"/>
                </a:solidFill>
                <a:latin typeface="Times New Roman"/>
                <a:cs typeface="Times New Roman"/>
              </a:rPr>
              <a:t>a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vuru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kontroliinde </a:t>
            </a:r>
            <a:r>
              <a:rPr dirty="0" sz="1350" spc="-5">
                <a:solidFill>
                  <a:srgbClr val="080A0A"/>
                </a:solidFill>
                <a:latin typeface="Arial"/>
                <a:cs typeface="Arial"/>
              </a:rPr>
              <a:t>ii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Miidiirliiklerince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aranmaz.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TSE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tarafmdan 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dii</a:t>
            </a:r>
            <a:r>
              <a:rPr dirty="0" sz="1150" spc="-5">
                <a:solidFill>
                  <a:srgbClr val="212323"/>
                </a:solidFill>
                <a:latin typeface="Times New Roman"/>
                <a:cs typeface="Times New Roman"/>
              </a:rPr>
              <a:t>ze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nlenen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b</a:t>
            </a:r>
            <a:r>
              <a:rPr dirty="0" sz="1150" spc="35">
                <a:solidFill>
                  <a:srgbClr val="212323"/>
                </a:solidFill>
                <a:latin typeface="Times New Roman"/>
                <a:cs typeface="Times New Roman"/>
              </a:rPr>
              <a:t>a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vuru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i9in istenen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belgeler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ktsmma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yiiklenen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'Oretim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Girdi Muafiyeti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On  inc</a:t>
            </a:r>
            <a:r>
              <a:rPr dirty="0" sz="1150" spc="15">
                <a:solidFill>
                  <a:srgbClr val="212323"/>
                </a:solidFill>
                <a:latin typeface="Times New Roman"/>
                <a:cs typeface="Times New Roman"/>
              </a:rPr>
              <a:t>e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l</a:t>
            </a:r>
            <a:r>
              <a:rPr dirty="0" sz="1150" spc="15">
                <a:solidFill>
                  <a:srgbClr val="212323"/>
                </a:solidFill>
                <a:latin typeface="Times New Roman"/>
                <a:cs typeface="Times New Roman"/>
              </a:rPr>
              <a:t>e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me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Raporuna istinaden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uygun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varsay1hr.</a:t>
            </a:r>
            <a:endParaRPr sz="1150">
              <a:latin typeface="Times New Roman"/>
              <a:cs typeface="Times New Roman"/>
            </a:endParaRPr>
          </a:p>
          <a:p>
            <a:pPr algn="just" marL="66675" marR="11430" indent="448945">
              <a:lnSpc>
                <a:spcPts val="1360"/>
              </a:lnSpc>
              <a:spcBef>
                <a:spcPts val="25"/>
              </a:spcBef>
              <a:buAutoNum type="arabicParenBoth" startAt="13"/>
              <a:tabLst>
                <a:tab pos="833119" algn="l"/>
              </a:tabLst>
            </a:pP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Bu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lemlere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gore </a:t>
            </a:r>
            <a:r>
              <a:rPr dirty="0" sz="1150" spc="-50">
                <a:solidFill>
                  <a:srgbClr val="080A0A"/>
                </a:solidFill>
                <a:latin typeface="Times New Roman"/>
                <a:cs typeface="Times New Roman"/>
              </a:rPr>
              <a:t>i.iretim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girdisi muafiyet </a:t>
            </a:r>
            <a:r>
              <a:rPr dirty="0" sz="1150" spc="-70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diizenlenip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diizenlenmeyecegi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hususuna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Miidiirliikleri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tarafmdan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karar</a:t>
            </a:r>
            <a:r>
              <a:rPr dirty="0" sz="1150" spc="204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verilir.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503555">
              <a:lnSpc>
                <a:spcPts val="1315"/>
              </a:lnSpc>
            </a:pPr>
            <a:r>
              <a:rPr dirty="0" sz="1100" spc="40" b="1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20" b="1">
                <a:solidFill>
                  <a:srgbClr val="080A0A"/>
                </a:solidFill>
                <a:latin typeface="Times New Roman"/>
                <a:cs typeface="Times New Roman"/>
              </a:rPr>
              <a:t>Yaz1smm</a:t>
            </a:r>
            <a:r>
              <a:rPr dirty="0" sz="1100" spc="165" b="1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80A0A"/>
                </a:solidFill>
                <a:latin typeface="Times New Roman"/>
                <a:cs typeface="Times New Roman"/>
              </a:rPr>
              <a:t>Diizenlenmesi</a:t>
            </a:r>
            <a:endParaRPr sz="1100">
              <a:latin typeface="Times New Roman"/>
              <a:cs typeface="Times New Roman"/>
            </a:endParaRPr>
          </a:p>
          <a:p>
            <a:pPr algn="just" marL="497840">
              <a:lnSpc>
                <a:spcPts val="1355"/>
              </a:lnSpc>
            </a:pPr>
            <a:r>
              <a:rPr dirty="0" sz="1100" spc="55" b="1">
                <a:solidFill>
                  <a:srgbClr val="080A0A"/>
                </a:solidFill>
                <a:latin typeface="Times New Roman"/>
                <a:cs typeface="Times New Roman"/>
              </a:rPr>
              <a:t>Madde </a:t>
            </a:r>
            <a:r>
              <a:rPr dirty="0" sz="1100" spc="40" b="1">
                <a:solidFill>
                  <a:srgbClr val="080A0A"/>
                </a:solidFill>
                <a:latin typeface="Times New Roman"/>
                <a:cs typeface="Times New Roman"/>
              </a:rPr>
              <a:t>3- </a:t>
            </a:r>
            <a:r>
              <a:rPr dirty="0" sz="1100" spc="35">
                <a:solidFill>
                  <a:srgbClr val="080A0A"/>
                </a:solidFill>
                <a:latin typeface="Arial"/>
                <a:cs typeface="Arial"/>
              </a:rPr>
              <a:t>(1)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Teknoloji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Miidiirliiklerince;</a:t>
            </a:r>
            <a:endParaRPr sz="1150">
              <a:latin typeface="Times New Roman"/>
              <a:cs typeface="Times New Roman"/>
            </a:endParaRPr>
          </a:p>
          <a:p>
            <a:pPr algn="just" marL="39370" marR="7620" indent="497840">
              <a:lnSpc>
                <a:spcPct val="97900"/>
              </a:lnSpc>
              <a:spcBef>
                <a:spcPts val="10"/>
              </a:spcBef>
              <a:buSzPct val="95652"/>
              <a:buAutoNum type="alphaLcParenR"/>
              <a:tabLst>
                <a:tab pos="711200" algn="l"/>
              </a:tabLst>
            </a:pP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Firmanm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ba vuruda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belirtilen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artlan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saglamas1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durumunda, ilgili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hitaben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istenen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iiriinlere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yon</a:t>
            </a:r>
            <a:r>
              <a:rPr dirty="0" sz="1150" spc="-5">
                <a:solidFill>
                  <a:srgbClr val="212323"/>
                </a:solidFill>
                <a:latin typeface="Times New Roman"/>
                <a:cs typeface="Times New Roman"/>
              </a:rPr>
              <a:t>e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lik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ydhk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azami muafiyet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miktarlan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belirtilerek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girdisi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55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diizenlenir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(E</a:t>
            </a:r>
            <a:r>
              <a:rPr dirty="0" sz="1150" spc="5">
                <a:solidFill>
                  <a:srgbClr val="212323"/>
                </a:solidFill>
                <a:latin typeface="Times New Roman"/>
                <a:cs typeface="Times New Roman"/>
              </a:rPr>
              <a:t>k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-</a:t>
            </a:r>
            <a:r>
              <a:rPr dirty="0" sz="1150" spc="-12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I)</a:t>
            </a:r>
            <a:r>
              <a:rPr dirty="0" sz="1150" spc="35">
                <a:solidFill>
                  <a:srgbClr val="212323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algn="just" marL="38100" marR="5080" indent="495300">
              <a:lnSpc>
                <a:spcPts val="1360"/>
              </a:lnSpc>
              <a:spcBef>
                <a:spcPts val="70"/>
              </a:spcBef>
              <a:buAutoNum type="alphaLcParenR"/>
              <a:tabLst>
                <a:tab pos="716915" algn="l"/>
              </a:tabLst>
            </a:pP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Beige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odeme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talebi,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DB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Onay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Ekran1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iizerinden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"Nihai </a:t>
            </a:r>
            <a:r>
              <a:rPr dirty="0" sz="1150" spc="100">
                <a:solidFill>
                  <a:srgbClr val="080A0A"/>
                </a:solidFill>
                <a:latin typeface="Times New Roman"/>
                <a:cs typeface="Times New Roman"/>
              </a:rPr>
              <a:t>Durum&gt;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Odeme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Talebi"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butonu kullarnlarak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olu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turulur.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Odemeler,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Dijital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Bakanhk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sayfasmdan ya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da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Bakanhg1m1z 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web sayfasmda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yer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alan Odeme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Giri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sekmesinden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(Birimler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&gt;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Yonetim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Hizmetleri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Gene! 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Miidiirliigii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&gt;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Doner Sermaye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&gt;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Odeme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Giri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i)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kolay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tahsilat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olarak </a:t>
            </a:r>
            <a:r>
              <a:rPr dirty="0" sz="1150" spc="40">
                <a:solidFill>
                  <a:srgbClr val="080A0A"/>
                </a:solidFill>
                <a:latin typeface="Times New Roman"/>
                <a:cs typeface="Times New Roman"/>
              </a:rPr>
              <a:t>ger9ekle</a:t>
            </a:r>
            <a:r>
              <a:rPr dirty="0" sz="1150" spc="-6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tirilir.</a:t>
            </a:r>
            <a:endParaRPr sz="1150">
              <a:latin typeface="Times New Roman"/>
              <a:cs typeface="Times New Roman"/>
            </a:endParaRPr>
          </a:p>
          <a:p>
            <a:pPr algn="just" marL="51435" marR="39370" indent="485775">
              <a:lnSpc>
                <a:spcPts val="1270"/>
              </a:lnSpc>
              <a:spcBef>
                <a:spcPts val="60"/>
              </a:spcBef>
              <a:buSzPct val="95652"/>
              <a:buAutoNum type="alphaLcParenR"/>
              <a:tabLst>
                <a:tab pos="699135" algn="l"/>
              </a:tabLst>
            </a:pP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Beige Odeme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(2.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Odeme)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ger9ekle meden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firmaya veya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temsilcisine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girdisi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85">
                <a:solidFill>
                  <a:srgbClr val="080A0A"/>
                </a:solidFill>
                <a:latin typeface="Times New Roman"/>
                <a:cs typeface="Times New Roman"/>
              </a:rPr>
              <a:t>yaz1S1</a:t>
            </a:r>
            <a:r>
              <a:rPr dirty="0" sz="1150" spc="-5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verilmez.</a:t>
            </a:r>
            <a:endParaRPr sz="1150">
              <a:latin typeface="Times New Roman"/>
              <a:cs typeface="Times New Roman"/>
            </a:endParaRPr>
          </a:p>
          <a:p>
            <a:pPr algn="just" marL="71120" marR="53340" indent="526415">
              <a:lnSpc>
                <a:spcPct val="92000"/>
              </a:lnSpc>
              <a:spcBef>
                <a:spcPts val="70"/>
              </a:spcBef>
            </a:pP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)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Odeme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durumu </a:t>
            </a:r>
            <a:r>
              <a:rPr dirty="0" sz="1150" spc="-40">
                <a:solidFill>
                  <a:srgbClr val="080A0A"/>
                </a:solidFill>
                <a:latin typeface="Times New Roman"/>
                <a:cs typeface="Times New Roman"/>
              </a:rPr>
              <a:t>Bakanhg1m1z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web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sayfasmda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"E-Hizmetler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&gt; e-tahsilat"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sekmesindeki</a:t>
            </a:r>
            <a:r>
              <a:rPr dirty="0" sz="1150" spc="29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odeme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sorgusu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ekramndan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da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(Birimler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&gt;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Yonetim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Hizmetleri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Genel 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Miidiirliigii &gt;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Doner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Sermaye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&gt;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Odeme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Sorgusu)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kontrol</a:t>
            </a:r>
            <a:r>
              <a:rPr dirty="0" sz="1150" spc="22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edilebilir.</a:t>
            </a:r>
            <a:endParaRPr sz="1150">
              <a:latin typeface="Times New Roman"/>
              <a:cs typeface="Times New Roman"/>
            </a:endParaRPr>
          </a:p>
          <a:p>
            <a:pPr algn="just" marL="45085" marR="62865" indent="461009">
              <a:lnSpc>
                <a:spcPts val="1340"/>
              </a:lnSpc>
              <a:spcBef>
                <a:spcPts val="15"/>
              </a:spcBef>
              <a:buSzPct val="95652"/>
              <a:buAutoNum type="arabicParenBoth" startAt="2"/>
              <a:tabLst>
                <a:tab pos="741045" algn="l"/>
              </a:tabLst>
            </a:pP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Oretim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muafiyeti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hizmeti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iicretleri,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55">
                <a:solidFill>
                  <a:srgbClr val="080A0A"/>
                </a:solidFill>
                <a:latin typeface="Times New Roman"/>
                <a:cs typeface="Times New Roman"/>
              </a:rPr>
              <a:t>bu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Genelge'nin </a:t>
            </a:r>
            <a:r>
              <a:rPr dirty="0" sz="1100" spc="25">
                <a:solidFill>
                  <a:srgbClr val="080A0A"/>
                </a:solidFill>
                <a:latin typeface="Times New Roman"/>
                <a:cs typeface="Times New Roman"/>
              </a:rPr>
              <a:t>1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inci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maddesinin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on 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ikinci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fikrasmda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00" spc="-15">
                <a:solidFill>
                  <a:srgbClr val="080A0A"/>
                </a:solidFill>
                <a:latin typeface="Arial"/>
                <a:cs typeface="Arial"/>
              </a:rPr>
              <a:t>3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iincii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maddesinin birinci fikrasmm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(b)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bendinde belirtilen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a</a:t>
            </a:r>
            <a:r>
              <a:rPr dirty="0" sz="1150" spc="-7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amalarda,</a:t>
            </a:r>
            <a:endParaRPr sz="1150">
              <a:latin typeface="Times New Roman"/>
              <a:cs typeface="Times New Roman"/>
            </a:endParaRPr>
          </a:p>
          <a:p>
            <a:pPr algn="just" marL="32384">
              <a:lnSpc>
                <a:spcPts val="1340"/>
              </a:lnSpc>
            </a:pPr>
            <a:r>
              <a:rPr dirty="0" sz="1150" spc="-45">
                <a:solidFill>
                  <a:srgbClr val="080A0A"/>
                </a:solidFill>
                <a:latin typeface="Times New Roman"/>
                <a:cs typeface="Times New Roman"/>
              </a:rPr>
              <a:t>Ba.kanhgtm1Z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Doner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Sermaye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letmesi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hesaplanna</a:t>
            </a:r>
            <a:r>
              <a:rPr dirty="0" sz="1150" spc="7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yatmhr.</a:t>
            </a:r>
            <a:endParaRPr sz="1150">
              <a:latin typeface="Times New Roman"/>
              <a:cs typeface="Times New Roman"/>
            </a:endParaRPr>
          </a:p>
          <a:p>
            <a:pPr algn="just" marL="21590" marR="43815" indent="454659">
              <a:lnSpc>
                <a:spcPts val="1360"/>
              </a:lnSpc>
              <a:spcBef>
                <a:spcPts val="55"/>
              </a:spcBef>
              <a:buAutoNum type="arabicParenBoth" startAt="3"/>
              <a:tabLst>
                <a:tab pos="695960" algn="l"/>
              </a:tabLst>
            </a:pP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Diizenlenecek muafiyet </a:t>
            </a:r>
            <a:r>
              <a:rPr dirty="0" sz="1150" spc="-65">
                <a:solidFill>
                  <a:srgbClr val="080A0A"/>
                </a:solidFill>
                <a:latin typeface="Times New Roman"/>
                <a:cs typeface="Times New Roman"/>
              </a:rPr>
              <a:t>yaz1s1,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adma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ise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firmarnn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unvarn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vergi 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numaras1m,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tedarikyi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adma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ise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tedarikyi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firmamn yam stra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sanayici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firmamn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da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unvan</a:t>
            </a:r>
            <a:r>
              <a:rPr dirty="0" sz="1150" spc="-4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ve</a:t>
            </a:r>
            <a:endParaRPr sz="1150">
              <a:latin typeface="Times New Roman"/>
              <a:cs typeface="Times New Roman"/>
            </a:endParaRPr>
          </a:p>
          <a:p>
            <a:pPr algn="just" marL="21590">
              <a:lnSpc>
                <a:spcPts val="1330"/>
              </a:lnSpc>
            </a:pP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vergi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numarasllll</a:t>
            </a:r>
            <a:r>
              <a:rPr dirty="0" sz="1150" spc="7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iyerir.</a:t>
            </a:r>
            <a:endParaRPr sz="1150">
              <a:latin typeface="Times New Roman"/>
              <a:cs typeface="Times New Roman"/>
            </a:endParaRPr>
          </a:p>
          <a:p>
            <a:pPr algn="just" marL="15240" marR="49530" indent="446405">
              <a:lnSpc>
                <a:spcPts val="1360"/>
              </a:lnSpc>
              <a:spcBef>
                <a:spcPts val="40"/>
              </a:spcBef>
              <a:buAutoNum type="arabicParenBoth" startAt="4"/>
              <a:tabLst>
                <a:tab pos="732155" algn="l"/>
              </a:tabLst>
            </a:pP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55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iyerigi,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farkl1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nibai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iiriinlerde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aym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GTiP'e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sahip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25">
                <a:solidFill>
                  <a:srgbClr val="B8BCB6"/>
                </a:solidFill>
                <a:latin typeface="Times New Roman"/>
                <a:cs typeface="Times New Roman"/>
              </a:rPr>
              <a:t>.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iiriin 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kullan1lmas1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durumunda her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bir nihai </a:t>
            </a:r>
            <a:r>
              <a:rPr dirty="0" sz="1150" spc="-15">
                <a:solidFill>
                  <a:srgbClr val="080A0A"/>
                </a:solidFill>
                <a:latin typeface="Times New Roman"/>
                <a:cs typeface="Times New Roman"/>
              </a:rPr>
              <a:t>iiriln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iyin</a:t>
            </a:r>
            <a:r>
              <a:rPr dirty="0" sz="1150" spc="-5">
                <a:solidFill>
                  <a:srgbClr val="212323"/>
                </a:solidFill>
                <a:latin typeface="Times New Roman"/>
                <a:cs typeface="Times New Roman"/>
              </a:rPr>
              <a:t>,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nihai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iirilnde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birden fazla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GTiP'e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sahip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aym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iiriin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kullamlmas1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durumunda ise girdi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iiriine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ait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her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bir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GTiP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iyin</a:t>
            </a:r>
            <a:r>
              <a:rPr dirty="0" sz="1150" spc="-7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diizenlenir.</a:t>
            </a:r>
            <a:endParaRPr sz="1150">
              <a:latin typeface="Times New Roman"/>
              <a:cs typeface="Times New Roman"/>
            </a:endParaRPr>
          </a:p>
          <a:p>
            <a:pPr algn="just" marL="15875" marR="64135" indent="440055">
              <a:lnSpc>
                <a:spcPts val="1340"/>
              </a:lnSpc>
              <a:spcBef>
                <a:spcPts val="5"/>
              </a:spcBef>
              <a:buAutoNum type="arabicParenBoth" startAt="4"/>
              <a:tabLst>
                <a:tab pos="697230" algn="l"/>
              </a:tabLst>
            </a:pP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ii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miidiirliikleri,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sanayici veya sanayici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adma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ithalat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yapan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tedarik9i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firmaya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yd 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sonuna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kadar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geyerli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olacak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ekilde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diizenlenecek 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yazdanndaki  </a:t>
            </a:r>
            <a:r>
              <a:rPr dirty="0" sz="1150" spc="-5">
                <a:solidFill>
                  <a:srgbClr val="080A0A"/>
                </a:solidFill>
                <a:latin typeface="Times New Roman"/>
                <a:cs typeface="Times New Roman"/>
              </a:rPr>
              <a:t>miikerrerlige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engel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olunmas1 </a:t>
            </a:r>
            <a:r>
              <a:rPr dirty="0" sz="1150" spc="-30">
                <a:solidFill>
                  <a:srgbClr val="080A0A"/>
                </a:solidFill>
                <a:latin typeface="Times New Roman"/>
                <a:cs typeface="Times New Roman"/>
              </a:rPr>
              <a:t>ay1smdan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gerekli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tedbirleri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ahr.</a:t>
            </a:r>
            <a:endParaRPr sz="1150">
              <a:latin typeface="Times New Roman"/>
              <a:cs typeface="Times New Roman"/>
            </a:endParaRPr>
          </a:p>
          <a:p>
            <a:pPr algn="just" marL="709930" indent="-252095">
              <a:lnSpc>
                <a:spcPts val="1260"/>
              </a:lnSpc>
              <a:buAutoNum type="arabicParenBoth" startAt="4"/>
              <a:tabLst>
                <a:tab pos="710565" algn="l"/>
              </a:tabLst>
            </a:pPr>
            <a:r>
              <a:rPr dirty="0" sz="1150" spc="55">
                <a:solidFill>
                  <a:srgbClr val="080A0A"/>
                </a:solidFill>
                <a:latin typeface="Times New Roman"/>
                <a:cs typeface="Times New Roman"/>
              </a:rPr>
              <a:t>9 </a:t>
            </a:r>
            <a:r>
              <a:rPr dirty="0" sz="1150" spc="-25">
                <a:solidFill>
                  <a:srgbClr val="080A0A"/>
                </a:solidFill>
                <a:latin typeface="Times New Roman"/>
                <a:cs typeface="Times New Roman"/>
              </a:rPr>
              <a:t>say1h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Oriin Giivenligi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Tebligi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kapsammda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bir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sanayici</a:t>
            </a:r>
            <a:r>
              <a:rPr dirty="0" sz="1150" spc="114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firmaya</a:t>
            </a:r>
            <a:endParaRPr sz="1150">
              <a:latin typeface="Times New Roman"/>
              <a:cs typeface="Times New Roman"/>
            </a:endParaRPr>
          </a:p>
          <a:p>
            <a:pPr algn="just" marL="12700" marR="81915" indent="6350">
              <a:lnSpc>
                <a:spcPct val="97100"/>
              </a:lnSpc>
              <a:spcBef>
                <a:spcPts val="20"/>
              </a:spcBef>
            </a:pP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aym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anda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yalmzca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bir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adet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0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dilzenlenir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TAREKS  iizerinden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onay1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ger9ekle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tirilir. Firmanm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aym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vergi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numaras1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sanayi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sicil </a:t>
            </a:r>
            <a:r>
              <a:rPr dirty="0" sz="1150" spc="-10">
                <a:solidFill>
                  <a:srgbClr val="080A0A"/>
                </a:solidFill>
                <a:latin typeface="Times New Roman"/>
                <a:cs typeface="Times New Roman"/>
              </a:rPr>
              <a:t>kayd1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ile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birden  fazla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yerle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kedc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faaliyet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gostermesi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durumunda,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her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bir 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yerle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ke </a:t>
            </a:r>
            <a:r>
              <a:rPr dirty="0" sz="1150" spc="-20">
                <a:solidFill>
                  <a:srgbClr val="080A0A"/>
                </a:solidFill>
                <a:latin typeface="Times New Roman"/>
                <a:cs typeface="Times New Roman"/>
              </a:rPr>
              <a:t>iyin </a:t>
            </a:r>
            <a:r>
              <a:rPr dirty="0" sz="1150" spc="40">
                <a:solidFill>
                  <a:srgbClr val="080A0A"/>
                </a:solidFill>
                <a:latin typeface="Times New Roman"/>
                <a:cs typeface="Times New Roman"/>
              </a:rPr>
              <a:t>ayn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bir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girdisi 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0">
                <a:solidFill>
                  <a:srgbClr val="080A0A"/>
                </a:solidFill>
                <a:latin typeface="Times New Roman"/>
                <a:cs typeface="Times New Roman"/>
              </a:rPr>
              <a:t>yaz1s1</a:t>
            </a:r>
            <a:r>
              <a:rPr dirty="0" sz="1150" spc="2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diizenlenir.</a:t>
            </a:r>
            <a:endParaRPr sz="1150">
              <a:latin typeface="Times New Roman"/>
              <a:cs typeface="Times New Roman"/>
            </a:endParaRPr>
          </a:p>
          <a:p>
            <a:pPr algn="just" marL="29209" marR="89535" indent="434975">
              <a:lnSpc>
                <a:spcPts val="1320"/>
              </a:lnSpc>
              <a:spcBef>
                <a:spcPts val="50"/>
              </a:spcBef>
              <a:buAutoNum type="arabicParenBoth" startAt="7"/>
              <a:tabLst>
                <a:tab pos="737870" algn="l"/>
              </a:tabLst>
            </a:pP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80A0A"/>
                </a:solidFill>
                <a:latin typeface="Times New Roman"/>
                <a:cs typeface="Times New Roman"/>
              </a:rPr>
              <a:t>vuru </a:t>
            </a:r>
            <a:r>
              <a:rPr dirty="0" sz="1150" spc="-40">
                <a:solidFill>
                  <a:srgbClr val="080A0A"/>
                </a:solidFill>
                <a:latin typeface="Times New Roman"/>
                <a:cs typeface="Times New Roman"/>
              </a:rPr>
              <a:t>yapild1g1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tarihte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geyerli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olan kapasite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raporunun  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ge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erlilik 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silresine  </a:t>
            </a:r>
            <a:r>
              <a:rPr dirty="0" sz="1150" spc="-40">
                <a:solidFill>
                  <a:srgbClr val="080A0A"/>
                </a:solidFill>
                <a:latin typeface="Times New Roman"/>
                <a:cs typeface="Times New Roman"/>
              </a:rPr>
              <a:t>bak1lmaks1zm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70">
                <a:solidFill>
                  <a:srgbClr val="080A0A"/>
                </a:solidFill>
                <a:latin typeface="Times New Roman"/>
                <a:cs typeface="Times New Roman"/>
              </a:rPr>
              <a:t>yaz1s1 </a:t>
            </a:r>
            <a:r>
              <a:rPr dirty="0" sz="1100" spc="45" b="1">
                <a:solidFill>
                  <a:srgbClr val="080A0A"/>
                </a:solidFill>
                <a:latin typeface="Times New Roman"/>
                <a:cs typeface="Times New Roman"/>
              </a:rPr>
              <a:t>31 </a:t>
            </a:r>
            <a:r>
              <a:rPr dirty="0" sz="1100" spc="30" b="1">
                <a:solidFill>
                  <a:srgbClr val="080A0A"/>
                </a:solidFill>
                <a:latin typeface="Times New Roman"/>
                <a:cs typeface="Times New Roman"/>
              </a:rPr>
              <a:t>Arahk </a:t>
            </a:r>
            <a:r>
              <a:rPr dirty="0" sz="1100" spc="35" b="1">
                <a:solidFill>
                  <a:srgbClr val="080A0A"/>
                </a:solidFill>
                <a:latin typeface="Times New Roman"/>
                <a:cs typeface="Times New Roman"/>
              </a:rPr>
              <a:t>2024'e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kadar </a:t>
            </a:r>
            <a:r>
              <a:rPr dirty="0" sz="1150" spc="55">
                <a:solidFill>
                  <a:srgbClr val="080A0A"/>
                </a:solidFill>
                <a:latin typeface="Times New Roman"/>
                <a:cs typeface="Times New Roman"/>
              </a:rPr>
              <a:t>ge 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erli 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olacak </a:t>
            </a:r>
            <a:r>
              <a:rPr dirty="0" sz="1150" spc="25">
                <a:solidFill>
                  <a:srgbClr val="080A0A"/>
                </a:solidFill>
                <a:latin typeface="Times New Roman"/>
                <a:cs typeface="Times New Roman"/>
              </a:rPr>
              <a:t>ekilde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dilzenlenir.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0528" y="8701435"/>
            <a:ext cx="530479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7025" algn="l"/>
                <a:tab pos="717550" algn="l"/>
                <a:tab pos="1358265" algn="l"/>
                <a:tab pos="2258060" algn="l"/>
                <a:tab pos="2766695" algn="l"/>
                <a:tab pos="3429635" algn="l"/>
                <a:tab pos="4257675" algn="l"/>
                <a:tab pos="4933315" algn="l"/>
              </a:tabLst>
            </a:pPr>
            <a:r>
              <a:rPr dirty="0" sz="1100" spc="5">
                <a:solidFill>
                  <a:srgbClr val="080A0A"/>
                </a:solidFill>
                <a:latin typeface="Times New Roman"/>
                <a:cs typeface="Times New Roman"/>
              </a:rPr>
              <a:t>(8)</a:t>
            </a:r>
            <a:r>
              <a:rPr dirty="0" sz="1100" spc="5">
                <a:solidFill>
                  <a:srgbClr val="080A0A"/>
                </a:solidFill>
                <a:latin typeface="Times New Roman"/>
                <a:cs typeface="Times New Roman"/>
              </a:rPr>
              <a:t>	</a:t>
            </a:r>
            <a:r>
              <a:rPr dirty="0" sz="1150" spc="45">
                <a:solidFill>
                  <a:srgbClr val="080A0A"/>
                </a:solidFill>
                <a:latin typeface="Times New Roman"/>
                <a:cs typeface="Times New Roman"/>
              </a:rPr>
              <a:t>t</a:t>
            </a:r>
            <a:r>
              <a:rPr dirty="0" sz="1150" spc="3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80">
                <a:solidFill>
                  <a:srgbClr val="080A0A"/>
                </a:solidFill>
                <a:latin typeface="Times New Roman"/>
                <a:cs typeface="Times New Roman"/>
              </a:rPr>
              <a:t>bu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	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Genelg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e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	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htiktimlerine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	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uygun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	</a:t>
            </a:r>
            <a:r>
              <a:rPr dirty="0" sz="1150" spc="10">
                <a:solidFill>
                  <a:srgbClr val="080A0A"/>
                </a:solidFill>
                <a:latin typeface="Times New Roman"/>
                <a:cs typeface="Times New Roman"/>
              </a:rPr>
              <a:t>olmayan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	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ba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80A0A"/>
                </a:solidFill>
                <a:latin typeface="Times New Roman"/>
                <a:cs typeface="Times New Roman"/>
              </a:rPr>
              <a:t>vurulara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	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muafiye</a:t>
            </a:r>
            <a:r>
              <a:rPr dirty="0" sz="1150" spc="5">
                <a:solidFill>
                  <a:srgbClr val="080A0A"/>
                </a:solidFill>
                <a:latin typeface="Times New Roman"/>
                <a:cs typeface="Times New Roman"/>
              </a:rPr>
              <a:t>t</a:t>
            </a: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	</a:t>
            </a:r>
            <a:r>
              <a:rPr dirty="0" sz="1150" spc="-65">
                <a:solidFill>
                  <a:srgbClr val="080A0A"/>
                </a:solidFill>
                <a:latin typeface="Times New Roman"/>
                <a:cs typeface="Times New Roman"/>
              </a:rPr>
              <a:t>yaz1s1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8359" y="8844736"/>
            <a:ext cx="8432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solidFill>
                  <a:srgbClr val="080A0A"/>
                </a:solidFill>
                <a:latin typeface="Times New Roman"/>
                <a:cs typeface="Times New Roman"/>
              </a:rPr>
              <a:t>dilzenlenmez.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25023" y="9279984"/>
            <a:ext cx="209042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5">
                <a:solidFill>
                  <a:srgbClr val="3A0F0F"/>
                </a:solidFill>
                <a:latin typeface="Times New Roman"/>
                <a:cs typeface="Times New Roman"/>
              </a:rPr>
              <a:t>flu </a:t>
            </a:r>
            <a:r>
              <a:rPr dirty="0" sz="850" spc="-35">
                <a:solidFill>
                  <a:srgbClr val="3A0F0F"/>
                </a:solidFill>
                <a:latin typeface="Times New Roman"/>
                <a:cs typeface="Times New Roman"/>
              </a:rPr>
              <a:t>b</a:t>
            </a:r>
            <a:r>
              <a:rPr dirty="0" sz="850" spc="-35">
                <a:solidFill>
                  <a:srgbClr val="6D2626"/>
                </a:solidFill>
                <a:latin typeface="Times New Roman"/>
                <a:cs typeface="Times New Roman"/>
              </a:rPr>
              <a:t>e</a:t>
            </a:r>
            <a:r>
              <a:rPr dirty="0" sz="850" spc="-35">
                <a:solidFill>
                  <a:srgbClr val="3A0F0F"/>
                </a:solidFill>
                <a:latin typeface="Times New Roman"/>
                <a:cs typeface="Times New Roman"/>
              </a:rPr>
              <a:t>i</a:t>
            </a:r>
            <a:r>
              <a:rPr dirty="0" sz="850" spc="-35">
                <a:solidFill>
                  <a:srgbClr val="6D2626"/>
                </a:solidFill>
                <a:latin typeface="Times New Roman"/>
                <a:cs typeface="Times New Roman"/>
              </a:rPr>
              <a:t>ge </a:t>
            </a:r>
            <a:r>
              <a:rPr dirty="0" sz="850" spc="-50">
                <a:solidFill>
                  <a:srgbClr val="6D2626"/>
                </a:solidFill>
                <a:latin typeface="Times New Roman"/>
                <a:cs typeface="Times New Roman"/>
              </a:rPr>
              <a:t>giivc </a:t>
            </a:r>
            <a:r>
              <a:rPr dirty="0" sz="850" spc="-135">
                <a:solidFill>
                  <a:srgbClr val="3A0F0F"/>
                </a:solidFill>
                <a:latin typeface="Times New Roman"/>
                <a:cs typeface="Times New Roman"/>
              </a:rPr>
              <a:t>nH </a:t>
            </a:r>
            <a:r>
              <a:rPr dirty="0" sz="800" spc="-30">
                <a:solidFill>
                  <a:srgbClr val="6D2626"/>
                </a:solidFill>
                <a:latin typeface="Times New Roman"/>
                <a:cs typeface="Times New Roman"/>
              </a:rPr>
              <a:t>c</a:t>
            </a:r>
            <a:r>
              <a:rPr dirty="0" sz="800" spc="-30">
                <a:solidFill>
                  <a:srgbClr val="3A0F0F"/>
                </a:solidFill>
                <a:latin typeface="Times New Roman"/>
                <a:cs typeface="Times New Roman"/>
              </a:rPr>
              <a:t>l</a:t>
            </a:r>
            <a:r>
              <a:rPr dirty="0" sz="800" spc="-30">
                <a:solidFill>
                  <a:srgbClr val="6D2626"/>
                </a:solidFill>
                <a:latin typeface="Times New Roman"/>
                <a:cs typeface="Times New Roman"/>
              </a:rPr>
              <a:t>ek</a:t>
            </a:r>
            <a:r>
              <a:rPr dirty="0" sz="800" spc="-30">
                <a:solidFill>
                  <a:srgbClr val="3A0F0F"/>
                </a:solidFill>
                <a:latin typeface="Times New Roman"/>
                <a:cs typeface="Times New Roman"/>
              </a:rPr>
              <a:t>1roni </a:t>
            </a:r>
            <a:r>
              <a:rPr dirty="0" sz="800" spc="-80">
                <a:solidFill>
                  <a:srgbClr val="6D2626"/>
                </a:solidFill>
                <a:latin typeface="Times New Roman"/>
                <a:cs typeface="Times New Roman"/>
              </a:rPr>
              <a:t>k </a:t>
            </a:r>
            <a:r>
              <a:rPr dirty="0" sz="850" spc="-40">
                <a:solidFill>
                  <a:srgbClr val="4F2D2F"/>
                </a:solidFill>
                <a:latin typeface="Times New Roman"/>
                <a:cs typeface="Times New Roman"/>
              </a:rPr>
              <a:t>i</a:t>
            </a:r>
            <a:r>
              <a:rPr dirty="0" sz="850" spc="-40">
                <a:solidFill>
                  <a:srgbClr val="3A0F0F"/>
                </a:solidFill>
                <a:latin typeface="Times New Roman"/>
                <a:cs typeface="Times New Roman"/>
              </a:rPr>
              <a:t>m</a:t>
            </a:r>
            <a:r>
              <a:rPr dirty="0" sz="850" spc="-40">
                <a:solidFill>
                  <a:srgbClr val="6D2626"/>
                </a:solidFill>
                <a:latin typeface="Times New Roman"/>
                <a:cs typeface="Times New Roman"/>
              </a:rPr>
              <a:t>za </a:t>
            </a:r>
            <a:r>
              <a:rPr dirty="0" sz="850" spc="-30">
                <a:solidFill>
                  <a:srgbClr val="3A0F0F"/>
                </a:solidFill>
                <a:latin typeface="Times New Roman"/>
                <a:cs typeface="Times New Roman"/>
              </a:rPr>
              <a:t>il</a:t>
            </a:r>
            <a:r>
              <a:rPr dirty="0" sz="850" spc="-30">
                <a:solidFill>
                  <a:srgbClr val="6D2626"/>
                </a:solidFill>
                <a:latin typeface="Times New Roman"/>
                <a:cs typeface="Times New Roman"/>
              </a:rPr>
              <a:t>c </a:t>
            </a:r>
            <a:r>
              <a:rPr dirty="0" sz="800" spc="-114">
                <a:solidFill>
                  <a:srgbClr val="3A0F0F"/>
                </a:solidFill>
                <a:latin typeface="Times New Roman"/>
                <a:cs typeface="Times New Roman"/>
              </a:rPr>
              <a:t>i111</a:t>
            </a:r>
            <a:r>
              <a:rPr dirty="0" sz="800" spc="-114">
                <a:solidFill>
                  <a:srgbClr val="6D2626"/>
                </a:solidFill>
                <a:latin typeface="Times New Roman"/>
                <a:cs typeface="Times New Roman"/>
              </a:rPr>
              <a:t>zu</a:t>
            </a:r>
            <a:r>
              <a:rPr dirty="0" sz="800" spc="-114">
                <a:solidFill>
                  <a:srgbClr val="3A0F0F"/>
                </a:solidFill>
                <a:latin typeface="Times New Roman"/>
                <a:cs typeface="Times New Roman"/>
              </a:rPr>
              <a:t>l</a:t>
            </a:r>
            <a:r>
              <a:rPr dirty="0" sz="800" spc="-114">
                <a:solidFill>
                  <a:srgbClr val="6D2626"/>
                </a:solidFill>
                <a:latin typeface="Times New Roman"/>
                <a:cs typeface="Times New Roman"/>
              </a:rPr>
              <a:t>a</a:t>
            </a:r>
            <a:r>
              <a:rPr dirty="0" sz="800" spc="-114">
                <a:solidFill>
                  <a:srgbClr val="3A0F0F"/>
                </a:solidFill>
                <a:latin typeface="Times New Roman"/>
                <a:cs typeface="Times New Roman"/>
              </a:rPr>
              <a:t>n1111</a:t>
            </a:r>
            <a:r>
              <a:rPr dirty="0" sz="800" spc="-105">
                <a:solidFill>
                  <a:srgbClr val="3A0F0F"/>
                </a:solidFill>
                <a:latin typeface="Times New Roman"/>
                <a:cs typeface="Times New Roman"/>
              </a:rPr>
              <a:t> </a:t>
            </a:r>
            <a:r>
              <a:rPr dirty="0" sz="800" spc="-85">
                <a:solidFill>
                  <a:srgbClr val="3A0F0F"/>
                </a:solidFill>
                <a:latin typeface="Times New Roman"/>
                <a:cs typeface="Times New Roman"/>
              </a:rPr>
              <a:t>11r</a:t>
            </a:r>
            <a:r>
              <a:rPr dirty="0" sz="800" spc="-85">
                <a:solidFill>
                  <a:srgbClr val="827B77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7416" y="9544187"/>
            <a:ext cx="716915" cy="0"/>
          </a:xfrm>
          <a:custGeom>
            <a:avLst/>
            <a:gdLst/>
            <a:ahLst/>
            <a:cxnLst/>
            <a:rect l="l" t="t" r="r" b="b"/>
            <a:pathLst>
              <a:path w="716914" h="0">
                <a:moveTo>
                  <a:pt x="0" y="0"/>
                </a:moveTo>
                <a:lnTo>
                  <a:pt x="716821" y="0"/>
                </a:lnTo>
              </a:path>
            </a:pathLst>
          </a:custGeom>
          <a:ln w="12729">
            <a:solidFill>
              <a:srgbClr val="080A0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54716" y="9416919"/>
            <a:ext cx="542480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80A0A"/>
                </a:solidFill>
                <a:latin typeface="Times New Roman"/>
                <a:cs typeface="Times New Roman"/>
              </a:rPr>
              <a:t>Beige Dogrulama </a:t>
            </a:r>
            <a:r>
              <a:rPr dirty="0" sz="850" spc="-40">
                <a:solidFill>
                  <a:srgbClr val="080A0A"/>
                </a:solidFill>
                <a:latin typeface="Times New Roman"/>
                <a:cs typeface="Times New Roman"/>
              </a:rPr>
              <a:t>Kodu</a:t>
            </a:r>
            <a:r>
              <a:rPr dirty="0" sz="850" spc="-40">
                <a:solidFill>
                  <a:srgbClr val="212323"/>
                </a:solidFill>
                <a:latin typeface="Times New Roman"/>
                <a:cs typeface="Times New Roman"/>
              </a:rPr>
              <a:t>: </a:t>
            </a:r>
            <a:r>
              <a:rPr dirty="0" sz="900" spc="-10">
                <a:solidFill>
                  <a:srgbClr val="080A0A"/>
                </a:solidFill>
                <a:latin typeface="Times New Roman"/>
                <a:cs typeface="Times New Roman"/>
              </a:rPr>
              <a:t>E0D9 </a:t>
            </a:r>
            <a:r>
              <a:rPr dirty="0" sz="850" spc="-45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900" spc="-15">
                <a:solidFill>
                  <a:srgbClr val="080A0A"/>
                </a:solidFill>
                <a:latin typeface="Times New Roman"/>
                <a:cs typeface="Times New Roman"/>
              </a:rPr>
              <a:t>FED-E5F </a:t>
            </a:r>
            <a:r>
              <a:rPr dirty="0" sz="900" spc="-5">
                <a:solidFill>
                  <a:srgbClr val="080A0A"/>
                </a:solidFill>
                <a:latin typeface="Times New Roman"/>
                <a:cs typeface="Times New Roman"/>
              </a:rPr>
              <a:t>l-4449-88DE-88C2054A7241 </a:t>
            </a:r>
            <a:r>
              <a:rPr dirty="0" sz="850" spc="-35">
                <a:solidFill>
                  <a:srgbClr val="080A0A"/>
                </a:solidFill>
                <a:latin typeface="Times New Roman"/>
                <a:cs typeface="Times New Roman"/>
              </a:rPr>
              <a:t>Beige </a:t>
            </a:r>
            <a:r>
              <a:rPr dirty="0" sz="850" spc="-55">
                <a:solidFill>
                  <a:srgbClr val="080A0A"/>
                </a:solidFill>
                <a:latin typeface="Times New Roman"/>
                <a:cs typeface="Times New Roman"/>
              </a:rPr>
              <a:t>DoSmlama</a:t>
            </a:r>
            <a:r>
              <a:rPr dirty="0" sz="850" spc="-5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</a:rPr>
              <a:t>Adresi</a:t>
            </a:r>
            <a:r>
              <a:rPr dirty="0" sz="850" spc="-30">
                <a:solidFill>
                  <a:srgbClr val="524844"/>
                </a:solidFill>
                <a:latin typeface="Times New Roman"/>
                <a:cs typeface="Times New Roman"/>
              </a:rPr>
              <a:t>: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</a:rPr>
              <a:t>https</a:t>
            </a:r>
            <a:r>
              <a:rPr dirty="0" sz="850" spc="-30">
                <a:solidFill>
                  <a:srgbClr val="212323"/>
                </a:solidFill>
                <a:latin typeface="Times New Roman"/>
                <a:cs typeface="Times New Roman"/>
              </a:rPr>
              <a:t>: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</a:rPr>
              <a:t>//c-bclgc</a:t>
            </a:r>
            <a:r>
              <a:rPr dirty="0" sz="850" spc="-30">
                <a:solidFill>
                  <a:srgbClr val="343636"/>
                </a:solidFill>
                <a:latin typeface="Times New Roman"/>
                <a:cs typeface="Times New Roman"/>
              </a:rPr>
              <a:t>.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</a:rPr>
              <a:t>sanayi.gov.tr/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6370" y="9548671"/>
            <a:ext cx="44843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5">
                <a:solidFill>
                  <a:srgbClr val="080A0A"/>
                </a:solidFill>
                <a:latin typeface="Times New Roman"/>
                <a:cs typeface="Times New Roman"/>
              </a:rPr>
              <a:t>Mustafa </a:t>
            </a:r>
            <a:r>
              <a:rPr dirty="0" sz="850" spc="-35">
                <a:solidFill>
                  <a:srgbClr val="080A0A"/>
                </a:solidFill>
                <a:latin typeface="Times New Roman"/>
                <a:cs typeface="Times New Roman"/>
              </a:rPr>
              <a:t>Kcmal 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</a:rPr>
              <a:t>Mahallcs</a:t>
            </a:r>
            <a:r>
              <a:rPr dirty="0" sz="850" spc="-30">
                <a:solidFill>
                  <a:srgbClr val="212323"/>
                </a:solidFill>
                <a:latin typeface="Times New Roman"/>
                <a:cs typeface="Times New Roman"/>
              </a:rPr>
              <a:t>i </a:t>
            </a:r>
            <a:r>
              <a:rPr dirty="0" sz="850" spc="-40">
                <a:solidFill>
                  <a:srgbClr val="080A0A"/>
                </a:solidFill>
                <a:latin typeface="Times New Roman"/>
                <a:cs typeface="Times New Roman"/>
              </a:rPr>
              <a:t>Dumlupmar </a:t>
            </a:r>
            <a:r>
              <a:rPr dirty="0" sz="850" spc="-25">
                <a:solidFill>
                  <a:srgbClr val="080A0A"/>
                </a:solidFill>
                <a:latin typeface="Times New Roman"/>
                <a:cs typeface="Times New Roman"/>
              </a:rPr>
              <a:t>Buivan </a:t>
            </a:r>
            <a:r>
              <a:rPr dirty="0" sz="850" spc="-50">
                <a:solidFill>
                  <a:srgbClr val="212323"/>
                </a:solidFill>
                <a:latin typeface="Times New Roman"/>
                <a:cs typeface="Times New Roman"/>
              </a:rPr>
              <a:t>E</a:t>
            </a:r>
            <a:r>
              <a:rPr dirty="0" sz="850" spc="-50">
                <a:solidFill>
                  <a:srgbClr val="080A0A"/>
                </a:solidFill>
                <a:latin typeface="Times New Roman"/>
                <a:cs typeface="Times New Roman"/>
              </a:rPr>
              <a:t>skit </a:t>
            </a:r>
            <a:r>
              <a:rPr dirty="0" sz="850" spc="-10">
                <a:solidFill>
                  <a:srgbClr val="080A0A"/>
                </a:solidFill>
                <a:latin typeface="Times New Roman"/>
                <a:cs typeface="Times New Roman"/>
              </a:rPr>
              <a:t>chir </a:t>
            </a:r>
            <a:r>
              <a:rPr dirty="0" sz="850" spc="-70">
                <a:solidFill>
                  <a:srgbClr val="080A0A"/>
                </a:solidFill>
                <a:latin typeface="Times New Roman"/>
                <a:cs typeface="Times New Roman"/>
              </a:rPr>
              <a:t>Yolu </a:t>
            </a:r>
            <a:r>
              <a:rPr dirty="0" sz="850" spc="-25">
                <a:solidFill>
                  <a:srgbClr val="080A0A"/>
                </a:solidFill>
                <a:latin typeface="Times New Roman"/>
                <a:cs typeface="Times New Roman"/>
              </a:rPr>
              <a:t>215 </a:t>
            </a:r>
            <a:r>
              <a:rPr dirty="0" sz="800" spc="-50">
                <a:solidFill>
                  <a:srgbClr val="080A0A"/>
                </a:solidFill>
                <a:latin typeface="Times New Roman"/>
                <a:cs typeface="Times New Roman"/>
              </a:rPr>
              <a:t>I </a:t>
            </a:r>
            <a:r>
              <a:rPr dirty="0" sz="850" spc="-10">
                <a:solidFill>
                  <a:srgbClr val="212323"/>
                </a:solidFill>
                <a:latin typeface="Times New Roman"/>
                <a:cs typeface="Times New Roman"/>
              </a:rPr>
              <a:t>.</a:t>
            </a:r>
            <a:r>
              <a:rPr dirty="0" sz="850" spc="-10">
                <a:solidFill>
                  <a:srgbClr val="080A0A"/>
                </a:solidFill>
                <a:latin typeface="Times New Roman"/>
                <a:cs typeface="Times New Roman"/>
              </a:rPr>
              <a:t>CaddcNo: </a:t>
            </a:r>
            <a:r>
              <a:rPr dirty="0" sz="800" spc="-15">
                <a:solidFill>
                  <a:srgbClr val="080A0A"/>
                </a:solidFill>
                <a:latin typeface="Times New Roman"/>
                <a:cs typeface="Times New Roman"/>
              </a:rPr>
              <a:t>I</a:t>
            </a:r>
            <a:r>
              <a:rPr dirty="0" sz="850" spc="-15">
                <a:solidFill>
                  <a:srgbClr val="080A0A"/>
                </a:solidFill>
                <a:latin typeface="Times New Roman"/>
                <a:cs typeface="Times New Roman"/>
              </a:rPr>
              <a:t>54 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</a:rPr>
              <a:t>065 </a:t>
            </a:r>
            <a:r>
              <a:rPr dirty="0" sz="800" spc="-80">
                <a:solidFill>
                  <a:srgbClr val="080A0A"/>
                </a:solidFill>
                <a:latin typeface="Times New Roman"/>
                <a:cs typeface="Times New Roman"/>
              </a:rPr>
              <a:t>IO </a:t>
            </a:r>
            <a:r>
              <a:rPr dirty="0" sz="850" spc="-50">
                <a:solidFill>
                  <a:srgbClr val="080A0A"/>
                </a:solidFill>
                <a:latin typeface="Times New Roman"/>
                <a:cs typeface="Times New Roman"/>
              </a:rPr>
              <a:t>«;ankaya</a:t>
            </a:r>
            <a:r>
              <a:rPr dirty="0" sz="850" spc="-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50" spc="-60">
                <a:solidFill>
                  <a:srgbClr val="080A0A"/>
                </a:solidFill>
                <a:latin typeface="Times New Roman"/>
                <a:cs typeface="Times New Roman"/>
              </a:rPr>
              <a:t>/ANKARA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4435" y="8740350"/>
            <a:ext cx="2426970" cy="11258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588770" algn="l"/>
              </a:tabLst>
            </a:pPr>
            <a:r>
              <a:rPr dirty="0" sz="7200" spc="5" strike="sngStrike">
                <a:solidFill>
                  <a:srgbClr val="080A0A"/>
                </a:solidFill>
                <a:latin typeface="Arial"/>
                <a:cs typeface="Arial"/>
              </a:rPr>
              <a:t> </a:t>
            </a:r>
            <a:r>
              <a:rPr dirty="0" sz="7200" spc="5" strike="sngStrike">
                <a:solidFill>
                  <a:srgbClr val="080A0A"/>
                </a:solidFill>
                <a:latin typeface="Arial"/>
                <a:cs typeface="Arial"/>
              </a:rPr>
              <a:t>	</a:t>
            </a:r>
            <a:r>
              <a:rPr dirty="0" sz="7200" spc="-165" strike="sngStrike">
                <a:solidFill>
                  <a:srgbClr val="080A0A"/>
                </a:solidFill>
                <a:latin typeface="Arial"/>
                <a:cs typeface="Arial"/>
              </a:rPr>
              <a:t>■</a:t>
            </a:r>
            <a:r>
              <a:rPr dirty="0" sz="7200" spc="-944" strike="sngStrike">
                <a:solidFill>
                  <a:srgbClr val="080A0A"/>
                </a:solidFill>
                <a:latin typeface="Arial"/>
                <a:cs typeface="Arial"/>
              </a:rPr>
              <a:t>·</a:t>
            </a:r>
            <a:r>
              <a:rPr dirty="0" sz="800" spc="-785" strike="noStrike">
                <a:solidFill>
                  <a:srgbClr val="080A0A"/>
                </a:solidFill>
                <a:latin typeface="Times New Roman"/>
                <a:cs typeface="Times New Roman"/>
              </a:rPr>
              <a:t>)</a:t>
            </a:r>
            <a:r>
              <a:rPr dirty="0" sz="800" spc="10" strike="noStrike">
                <a:solidFill>
                  <a:srgbClr val="080A0A"/>
                </a:solidFill>
                <a:latin typeface="Times New Roman"/>
                <a:cs typeface="Times New Roman"/>
              </a:rPr>
              <a:t>Ii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8773" y="9671074"/>
            <a:ext cx="98933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5">
                <a:solidFill>
                  <a:srgbClr val="080A0A"/>
                </a:solidFill>
                <a:latin typeface="Times New Roman"/>
                <a:cs typeface="Times New Roman"/>
              </a:rPr>
              <a:t>Telcfon </a:t>
            </a:r>
            <a:r>
              <a:rPr dirty="0" sz="850" spc="5">
                <a:solidFill>
                  <a:srgbClr val="212323"/>
                </a:solidFill>
                <a:latin typeface="Times New Roman"/>
                <a:cs typeface="Times New Roman"/>
              </a:rPr>
              <a:t>:</a:t>
            </a:r>
            <a:r>
              <a:rPr dirty="0" sz="850" spc="5">
                <a:solidFill>
                  <a:srgbClr val="080A0A"/>
                </a:solidFill>
                <a:latin typeface="Times New Roman"/>
                <a:cs typeface="Times New Roman"/>
              </a:rPr>
              <a:t>03122015395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21998" y="9651979"/>
            <a:ext cx="15049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80A0A"/>
                </a:solidFill>
                <a:latin typeface="Times New Roman"/>
                <a:cs typeface="Times New Roman"/>
              </a:rPr>
              <a:t>Bllgi </a:t>
            </a:r>
            <a:r>
              <a:rPr dirty="0" sz="850" spc="-95">
                <a:solidFill>
                  <a:srgbClr val="080A0A"/>
                </a:solidFill>
                <a:latin typeface="Times New Roman"/>
                <a:cs typeface="Times New Roman"/>
              </a:rPr>
              <a:t>f 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</a:rPr>
              <a:t>in</a:t>
            </a:r>
            <a:r>
              <a:rPr dirty="0" sz="850" spc="-30">
                <a:solidFill>
                  <a:srgbClr val="343636"/>
                </a:solidFill>
                <a:latin typeface="Times New Roman"/>
                <a:cs typeface="Times New Roman"/>
              </a:rPr>
              <a:t>: </a:t>
            </a:r>
            <a:r>
              <a:rPr dirty="0" sz="850" spc="-40">
                <a:solidFill>
                  <a:srgbClr val="080A0A"/>
                </a:solidFill>
                <a:latin typeface="Times New Roman"/>
                <a:cs typeface="Times New Roman"/>
              </a:rPr>
              <a:t>Ebru </a:t>
            </a:r>
            <a:r>
              <a:rPr dirty="0" sz="850" spc="-55">
                <a:solidFill>
                  <a:srgbClr val="080A0A"/>
                </a:solidFill>
                <a:latin typeface="Times New Roman"/>
                <a:cs typeface="Times New Roman"/>
              </a:rPr>
              <a:t>EBEPERI</a:t>
            </a:r>
            <a:r>
              <a:rPr dirty="0" sz="850" spc="-110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1000" spc="-160">
                <a:solidFill>
                  <a:srgbClr val="080A0A"/>
                </a:solidFill>
                <a:latin typeface="Times New Roman"/>
                <a:cs typeface="Times New Roman"/>
              </a:rPr>
              <a:t>OZTORK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40638" y="9651979"/>
            <a:ext cx="5905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90">
                <a:solidFill>
                  <a:srgbClr val="080A0A"/>
                </a:solidFill>
                <a:latin typeface="Times New Roman"/>
                <a:cs typeface="Times New Roman"/>
              </a:rPr>
              <a:t>•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2214" y="9802431"/>
            <a:ext cx="42100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5">
                <a:solidFill>
                  <a:srgbClr val="080A0A"/>
                </a:solidFill>
                <a:latin typeface="Times New Roman"/>
                <a:cs typeface="Times New Roman"/>
              </a:rPr>
              <a:t>Mlihendis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16021" y="9802431"/>
            <a:ext cx="69913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5090" indent="-73025">
              <a:lnSpc>
                <a:spcPct val="100000"/>
              </a:lnSpc>
              <a:spcBef>
                <a:spcPts val="100"/>
              </a:spcBef>
              <a:buClr>
                <a:srgbClr val="080A0A"/>
              </a:buClr>
              <a:buChar char="•"/>
              <a:tabLst>
                <a:tab pos="85725" algn="l"/>
                <a:tab pos="495300" algn="l"/>
              </a:tabLst>
            </a:pPr>
            <a:r>
              <a:rPr dirty="0" sz="850" spc="-25">
                <a:solidFill>
                  <a:srgbClr val="524844"/>
                </a:solidFill>
                <a:latin typeface="Times New Roman"/>
                <a:cs typeface="Times New Roman"/>
              </a:rPr>
              <a:t>.	</a:t>
            </a:r>
            <a:r>
              <a:rPr dirty="0" sz="850" spc="-25">
                <a:solidFill>
                  <a:srgbClr val="212323"/>
                </a:solidFill>
                <a:latin typeface="Times New Roman"/>
                <a:cs typeface="Times New Roman"/>
              </a:rPr>
              <a:t>.</a:t>
            </a:r>
            <a:r>
              <a:rPr dirty="0" sz="850" spc="150">
                <a:solidFill>
                  <a:srgbClr val="212323"/>
                </a:solidFill>
                <a:latin typeface="Times New Roman"/>
                <a:cs typeface="Times New Roman"/>
              </a:rPr>
              <a:t> </a:t>
            </a:r>
            <a:r>
              <a:rPr dirty="0" sz="850" spc="-70">
                <a:solidFill>
                  <a:srgbClr val="080A0A"/>
                </a:solidFill>
                <a:latin typeface="Times New Roman"/>
                <a:cs typeface="Times New Roman"/>
              </a:rPr>
              <a:t>:,\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44315" y="9936775"/>
            <a:ext cx="80581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0">
                <a:solidFill>
                  <a:srgbClr val="080A0A"/>
                </a:solidFill>
                <a:latin typeface="Times New Roman"/>
                <a:cs typeface="Times New Roman"/>
              </a:rPr>
              <a:t>Faks</a:t>
            </a:r>
            <a:r>
              <a:rPr dirty="0" sz="850" spc="-20">
                <a:solidFill>
                  <a:srgbClr val="212323"/>
                </a:solidFill>
                <a:latin typeface="Times New Roman"/>
                <a:cs typeface="Times New Roman"/>
              </a:rPr>
              <a:t>:</a:t>
            </a:r>
            <a:r>
              <a:rPr dirty="0" sz="850" spc="-20">
                <a:solidFill>
                  <a:srgbClr val="080A0A"/>
                </a:solidFill>
                <a:latin typeface="Times New Roman"/>
                <a:cs typeface="Times New Roman"/>
              </a:rPr>
              <a:t>031220I5453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14076" y="9936775"/>
            <a:ext cx="145542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  <a:hlinkClick r:id="rId2"/>
              </a:rPr>
              <a:t>c-posta</a:t>
            </a:r>
            <a:r>
              <a:rPr dirty="0" sz="850" spc="-30">
                <a:solidFill>
                  <a:srgbClr val="212323"/>
                </a:solidFill>
                <a:latin typeface="Times New Roman"/>
                <a:cs typeface="Times New Roman"/>
                <a:hlinkClick r:id="rId2"/>
              </a:rPr>
              <a:t>: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  <a:hlinkClick r:id="rId2"/>
              </a:rPr>
              <a:t>cbru.cbcpcri</a:t>
            </a:r>
            <a:r>
              <a:rPr dirty="0" sz="850" spc="-30">
                <a:solidFill>
                  <a:srgbClr val="212323"/>
                </a:solidFill>
                <a:latin typeface="Times New Roman"/>
                <a:cs typeface="Times New Roman"/>
                <a:hlinkClick r:id="rId2"/>
              </a:rPr>
              <a:t>@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  <a:hlinkClick r:id="rId2"/>
              </a:rPr>
              <a:t>sanayi.gov</a:t>
            </a:r>
            <a:r>
              <a:rPr dirty="0" sz="850" spc="-30">
                <a:solidFill>
                  <a:srgbClr val="212323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  <a:hlinkClick r:id="rId2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35355" y="10169638"/>
            <a:ext cx="246634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>
                <a:solidFill>
                  <a:srgbClr val="080A0A"/>
                </a:solidFill>
                <a:latin typeface="Times New Roman"/>
                <a:cs typeface="Times New Roman"/>
              </a:rPr>
              <a:t>Kep:sanayiv</a:t>
            </a:r>
            <a:r>
              <a:rPr dirty="0" sz="850" spc="-114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080A0A"/>
                </a:solidFill>
                <a:latin typeface="Times New Roman"/>
                <a:cs typeface="Times New Roman"/>
                <a:hlinkClick r:id="rId3"/>
              </a:rPr>
              <a:t>eteknolojibakanligi</a:t>
            </a:r>
            <a:r>
              <a:rPr dirty="0" sz="850" spc="-25">
                <a:solidFill>
                  <a:srgbClr val="21232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50" spc="-25">
                <a:solidFill>
                  <a:srgbClr val="080A0A"/>
                </a:solidFill>
                <a:latin typeface="Times New Roman"/>
                <a:cs typeface="Times New Roman"/>
                <a:hlinkClick r:id="rId3"/>
              </a:rPr>
              <a:t>sanayiurunlcri</a:t>
            </a:r>
            <a:r>
              <a:rPr dirty="0" sz="850" spc="-155">
                <a:solidFill>
                  <a:srgbClr val="080A0A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850" spc="-30">
                <a:solidFill>
                  <a:srgbClr val="212323"/>
                </a:solidFill>
                <a:latin typeface="Times New Roman"/>
                <a:cs typeface="Times New Roman"/>
                <a:hlinkClick r:id="rId3"/>
              </a:rPr>
              <a:t>@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  <a:hlinkClick r:id="rId3"/>
              </a:rPr>
              <a:t>hsOl</a:t>
            </a:r>
            <a:r>
              <a:rPr dirty="0" sz="850" spc="-30">
                <a:solidFill>
                  <a:srgbClr val="21232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  <a:hlinkClick r:id="rId3"/>
              </a:rPr>
              <a:t>kcp</a:t>
            </a:r>
            <a:r>
              <a:rPr dirty="0" sz="850" spc="-30">
                <a:solidFill>
                  <a:srgbClr val="21232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  <a:hlinkClick r:id="rId3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18145" y="10169638"/>
            <a:ext cx="143256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80A0A"/>
                </a:solidFill>
                <a:latin typeface="Times New Roman"/>
                <a:cs typeface="Times New Roman"/>
              </a:rPr>
              <a:t>Internet adrcsi:</a:t>
            </a:r>
            <a:r>
              <a:rPr dirty="0" sz="850" spc="35">
                <a:solidFill>
                  <a:srgbClr val="080A0A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080A0A"/>
                </a:solidFill>
                <a:latin typeface="Times New Roman"/>
                <a:cs typeface="Times New Roman"/>
                <a:hlinkClick r:id="rId4"/>
              </a:rPr>
              <a:t>www</a:t>
            </a:r>
            <a:r>
              <a:rPr dirty="0" sz="850" spc="-25">
                <a:solidFill>
                  <a:srgbClr val="212323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850" spc="-25">
                <a:solidFill>
                  <a:srgbClr val="080A0A"/>
                </a:solidFill>
                <a:latin typeface="Times New Roman"/>
                <a:cs typeface="Times New Roman"/>
                <a:hlinkClick r:id="rId4"/>
              </a:rPr>
              <a:t>sanayi</a:t>
            </a:r>
            <a:r>
              <a:rPr dirty="0" sz="850" spc="-25">
                <a:solidFill>
                  <a:srgbClr val="343636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850" spc="-25">
                <a:solidFill>
                  <a:srgbClr val="080A0A"/>
                </a:solidFill>
                <a:latin typeface="Times New Roman"/>
                <a:cs typeface="Times New Roman"/>
                <a:hlinkClick r:id="rId4"/>
              </a:rPr>
              <a:t>gov.tr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06965" y="10156907"/>
            <a:ext cx="58039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685" algn="l"/>
                <a:tab pos="474345" algn="l"/>
              </a:tabLst>
            </a:pPr>
            <a:r>
              <a:rPr dirty="0" sz="950" spc="-125">
                <a:solidFill>
                  <a:srgbClr val="080A0A"/>
                </a:solidFill>
                <a:latin typeface="Arial"/>
                <a:cs typeface="Arial"/>
              </a:rPr>
              <a:t>C!I</a:t>
            </a:r>
            <a:r>
              <a:rPr dirty="0" sz="950" spc="-125">
                <a:solidFill>
                  <a:srgbClr val="343636"/>
                </a:solidFill>
                <a:latin typeface="Arial"/>
                <a:cs typeface="Arial"/>
              </a:rPr>
              <a:t>.	</a:t>
            </a:r>
            <a:r>
              <a:rPr dirty="0" sz="950" spc="-95">
                <a:solidFill>
                  <a:srgbClr val="080A0A"/>
                </a:solidFill>
                <a:latin typeface="Arial"/>
                <a:cs typeface="Arial"/>
              </a:rPr>
              <a:t>·	</a:t>
            </a:r>
            <a:r>
              <a:rPr dirty="0" sz="950" spc="-80">
                <a:solidFill>
                  <a:srgbClr val="080A0A"/>
                </a:solidFill>
                <a:latin typeface="Arial"/>
                <a:cs typeface="Arial"/>
              </a:rPr>
              <a:t>,</a:t>
            </a:r>
            <a:r>
              <a:rPr dirty="0" sz="950" spc="-100">
                <a:solidFill>
                  <a:srgbClr val="080A0A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827B77"/>
                </a:solidFill>
                <a:latin typeface="Arial"/>
                <a:cs typeface="Arial"/>
              </a:rPr>
              <a:t>·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1996" y="263088"/>
            <a:ext cx="1493520" cy="28448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3335" marR="5080" indent="-1270">
              <a:lnSpc>
                <a:spcPct val="80600"/>
              </a:lnSpc>
              <a:spcBef>
                <a:spcPts val="250"/>
              </a:spcBef>
            </a:pPr>
            <a:r>
              <a:rPr dirty="0" sz="650" spc="-40">
                <a:solidFill>
                  <a:srgbClr val="080A08"/>
                </a:solidFill>
                <a:latin typeface="Times New Roman"/>
                <a:cs typeface="Times New Roman"/>
              </a:rPr>
              <a:t>T</a:t>
            </a:r>
            <a:r>
              <a:rPr dirty="0" sz="650" spc="-40">
                <a:solidFill>
                  <a:srgbClr val="757980"/>
                </a:solidFill>
                <a:latin typeface="Times New Roman"/>
                <a:cs typeface="Times New Roman"/>
              </a:rPr>
              <a:t>.</a:t>
            </a:r>
            <a:r>
              <a:rPr dirty="0" sz="650" spc="-40">
                <a:solidFill>
                  <a:srgbClr val="080A08"/>
                </a:solidFill>
                <a:latin typeface="Times New Roman"/>
                <a:cs typeface="Times New Roman"/>
              </a:rPr>
              <a:t>C </a:t>
            </a:r>
            <a:r>
              <a:rPr dirty="0" sz="650" spc="-70">
                <a:solidFill>
                  <a:srgbClr val="080A08"/>
                </a:solidFill>
                <a:latin typeface="Times New Roman"/>
                <a:cs typeface="Times New Roman"/>
              </a:rPr>
              <a:t>SANAYI VE </a:t>
            </a:r>
            <a:r>
              <a:rPr dirty="0" sz="650" spc="-55">
                <a:solidFill>
                  <a:srgbClr val="080A08"/>
                </a:solidFill>
                <a:latin typeface="Times New Roman"/>
                <a:cs typeface="Times New Roman"/>
              </a:rPr>
              <a:t>TEKNOLOJI BAJ&lt;ANUOI </a:t>
            </a:r>
            <a:r>
              <a:rPr dirty="0" sz="650" spc="-55">
                <a:solidFill>
                  <a:srgbClr val="282D2A"/>
                </a:solidFill>
                <a:latin typeface="Times New Roman"/>
                <a:cs typeface="Times New Roman"/>
              </a:rPr>
              <a:t> </a:t>
            </a:r>
            <a:r>
              <a:rPr dirty="0" sz="650" spc="-20">
                <a:solidFill>
                  <a:srgbClr val="282D2A"/>
                </a:solidFill>
                <a:latin typeface="Times New Roman"/>
                <a:cs typeface="Times New Roman"/>
              </a:rPr>
              <a:t>Mt </a:t>
            </a:r>
            <a:r>
              <a:rPr dirty="0" sz="650" spc="-55">
                <a:solidFill>
                  <a:srgbClr val="282D2A"/>
                </a:solidFill>
                <a:latin typeface="Times New Roman"/>
                <a:cs typeface="Times New Roman"/>
              </a:rPr>
              <a:t>tio</a:t>
            </a:r>
            <a:r>
              <a:rPr dirty="0" sz="650" spc="-55">
                <a:solidFill>
                  <a:srgbClr val="080A08"/>
                </a:solidFill>
                <a:latin typeface="Times New Roman"/>
                <a:cs typeface="Times New Roman"/>
              </a:rPr>
              <a:t>k&gt;</a:t>
            </a:r>
            <a:r>
              <a:rPr dirty="0" sz="650" spc="-55">
                <a:solidFill>
                  <a:srgbClr val="282D2A"/>
                </a:solidFill>
                <a:latin typeface="Times New Roman"/>
                <a:cs typeface="Times New Roman"/>
              </a:rPr>
              <a:t>ji </a:t>
            </a:r>
            <a:r>
              <a:rPr dirty="0" sz="650" spc="5">
                <a:solidFill>
                  <a:srgbClr val="080A08"/>
                </a:solidFill>
                <a:latin typeface="Times New Roman"/>
                <a:cs typeface="Times New Roman"/>
              </a:rPr>
              <a:t>.... </a:t>
            </a:r>
            <a:r>
              <a:rPr dirty="0" sz="650" spc="20">
                <a:solidFill>
                  <a:srgbClr val="080A08"/>
                </a:solidFill>
                <a:latin typeface="Arial"/>
                <a:cs typeface="Arial"/>
              </a:rPr>
              <a:t>S...yi </a:t>
            </a:r>
            <a:r>
              <a:rPr dirty="0" sz="650" spc="-65">
                <a:solidFill>
                  <a:srgbClr val="080A08"/>
                </a:solidFill>
                <a:latin typeface="Times New Roman"/>
                <a:cs typeface="Times New Roman"/>
              </a:rPr>
              <a:t>Or1mleri </a:t>
            </a:r>
            <a:r>
              <a:rPr dirty="0" sz="650" spc="45">
                <a:solidFill>
                  <a:srgbClr val="080A08"/>
                </a:solidFill>
                <a:latin typeface="Times New Roman"/>
                <a:cs typeface="Times New Roman"/>
              </a:rPr>
              <a:t>Omalip</a:t>
            </a:r>
            <a:r>
              <a:rPr dirty="0" sz="650" spc="-10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650" spc="10">
                <a:solidFill>
                  <a:srgbClr val="080A08"/>
                </a:solidFill>
                <a:latin typeface="Times New Roman"/>
                <a:cs typeface="Times New Roman"/>
              </a:rPr>
              <a:t>OtNI </a:t>
            </a:r>
            <a:r>
              <a:rPr dirty="0" sz="650" spc="20">
                <a:solidFill>
                  <a:srgbClr val="080A08"/>
                </a:solidFill>
                <a:latin typeface="Times New Roman"/>
                <a:cs typeface="Times New Roman"/>
              </a:rPr>
              <a:t>M  </a:t>
            </a:r>
            <a:r>
              <a:rPr dirty="0" sz="650" spc="-35">
                <a:solidFill>
                  <a:srgbClr val="080A08"/>
                </a:solidFill>
                <a:latin typeface="Times New Roman"/>
                <a:cs typeface="Times New Roman"/>
              </a:rPr>
              <a:t>I</a:t>
            </a:r>
            <a:r>
              <a:rPr dirty="0" sz="450" spc="-35">
                <a:solidFill>
                  <a:srgbClr val="080A08"/>
                </a:solidFill>
                <a:latin typeface="Times New Roman"/>
                <a:cs typeface="Times New Roman"/>
              </a:rPr>
              <a:t>8.()</a:t>
            </a:r>
            <a:r>
              <a:rPr dirty="0" sz="650" spc="-35">
                <a:solidFill>
                  <a:srgbClr val="080A08"/>
                </a:solidFill>
                <a:latin typeface="Times New Roman"/>
                <a:cs typeface="Times New Roman"/>
              </a:rPr>
              <a:t>lfl02</a:t>
            </a:r>
            <a:r>
              <a:rPr dirty="0" sz="650" spc="-35">
                <a:solidFill>
                  <a:srgbClr val="282D2A"/>
                </a:solidFill>
                <a:latin typeface="Times New Roman"/>
                <a:cs typeface="Times New Roman"/>
              </a:rPr>
              <a:t>4E-</a:t>
            </a:r>
            <a:r>
              <a:rPr dirty="0" sz="650" spc="-35">
                <a:solidFill>
                  <a:srgbClr val="080A08"/>
                </a:solidFill>
                <a:latin typeface="Times New Roman"/>
                <a:cs typeface="Times New Roman"/>
              </a:rPr>
              <a:t>6-4812600-0101l6-.s441OI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4916" y="492151"/>
            <a:ext cx="196532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9870" algn="l"/>
              </a:tabLst>
            </a:pPr>
            <a:r>
              <a:rPr dirty="0" sz="2000" spc="-30">
                <a:solidFill>
                  <a:srgbClr val="282D2A"/>
                </a:solidFill>
                <a:latin typeface="Arial"/>
                <a:cs typeface="Arial"/>
              </a:rPr>
              <a:t>I	</a:t>
            </a:r>
            <a:r>
              <a:rPr dirty="0" sz="2000" spc="-470">
                <a:solidFill>
                  <a:srgbClr val="080A08"/>
                </a:solidFill>
                <a:latin typeface="Arial"/>
                <a:cs typeface="Arial"/>
              </a:rPr>
              <a:t>11 </a:t>
            </a:r>
            <a:r>
              <a:rPr dirty="0" sz="2000" spc="-470">
                <a:solidFill>
                  <a:srgbClr val="282D2A"/>
                </a:solidFill>
                <a:latin typeface="Arial"/>
                <a:cs typeface="Arial"/>
              </a:rPr>
              <a:t>1 </a:t>
            </a:r>
            <a:r>
              <a:rPr dirty="0" sz="2000" spc="-470">
                <a:solidFill>
                  <a:srgbClr val="080A08"/>
                </a:solidFill>
                <a:latin typeface="Arial"/>
                <a:cs typeface="Arial"/>
              </a:rPr>
              <a:t>1 </a:t>
            </a:r>
            <a:r>
              <a:rPr dirty="0" sz="2000" spc="-380">
                <a:solidFill>
                  <a:srgbClr val="080A08"/>
                </a:solidFill>
                <a:latin typeface="Arial"/>
                <a:cs typeface="Arial"/>
              </a:rPr>
              <a:t>11 1 1</a:t>
            </a:r>
            <a:r>
              <a:rPr dirty="0" sz="2000" spc="-325">
                <a:solidFill>
                  <a:srgbClr val="080A08"/>
                </a:solidFill>
                <a:latin typeface="Arial"/>
                <a:cs typeface="Arial"/>
              </a:rPr>
              <a:t> </a:t>
            </a:r>
            <a:r>
              <a:rPr dirty="0" sz="2000" spc="-50">
                <a:solidFill>
                  <a:srgbClr val="080A08"/>
                </a:solidFill>
                <a:latin typeface="Arial"/>
                <a:cs typeface="Arial"/>
              </a:rPr>
              <a:t>111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073" y="1637476"/>
            <a:ext cx="5768340" cy="5383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26720">
              <a:lnSpc>
                <a:spcPct val="100000"/>
              </a:lnSpc>
              <a:spcBef>
                <a:spcPts val="100"/>
              </a:spcBef>
            </a:pPr>
            <a:r>
              <a:rPr dirty="0" sz="1100" spc="25" b="1">
                <a:solidFill>
                  <a:srgbClr val="080A08"/>
                </a:solidFill>
                <a:latin typeface="Times New Roman"/>
                <a:cs typeface="Times New Roman"/>
              </a:rPr>
              <a:t>Muafiyct </a:t>
            </a:r>
            <a:r>
              <a:rPr dirty="0" sz="1100" spc="-60" b="1">
                <a:solidFill>
                  <a:srgbClr val="080A08"/>
                </a:solidFill>
                <a:latin typeface="Times New Roman"/>
                <a:cs typeface="Times New Roman"/>
              </a:rPr>
              <a:t>YazlSI</a:t>
            </a:r>
            <a:r>
              <a:rPr dirty="0" sz="1100" spc="145" b="1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10" b="1">
                <a:solidFill>
                  <a:srgbClr val="080A08"/>
                </a:solidFill>
                <a:latin typeface="Times New Roman"/>
                <a:cs typeface="Times New Roman"/>
              </a:rPr>
              <a:t>Ycnilem</a:t>
            </a:r>
            <a:r>
              <a:rPr dirty="0" sz="1100" spc="10" b="1">
                <a:solidFill>
                  <a:srgbClr val="282D2A"/>
                </a:solidFill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algn="just" marL="69850" marR="47625" indent="356870">
              <a:lnSpc>
                <a:spcPct val="101600"/>
              </a:lnSpc>
              <a:spcBef>
                <a:spcPts val="10"/>
              </a:spcBef>
            </a:pPr>
            <a:r>
              <a:rPr dirty="0" sz="1100" spc="40" b="1">
                <a:solidFill>
                  <a:srgbClr val="080A08"/>
                </a:solidFill>
                <a:latin typeface="Times New Roman"/>
                <a:cs typeface="Times New Roman"/>
              </a:rPr>
              <a:t>Madde </a:t>
            </a:r>
            <a:r>
              <a:rPr dirty="0" sz="1100" spc="30" b="1">
                <a:solidFill>
                  <a:srgbClr val="080A08"/>
                </a:solidFill>
                <a:latin typeface="Times New Roman"/>
                <a:cs typeface="Times New Roman"/>
              </a:rPr>
              <a:t>4-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(1)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Kapasite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ra</a:t>
            </a:r>
            <a:r>
              <a:rPr dirty="0" sz="1100" spc="25">
                <a:solidFill>
                  <a:srgbClr val="282D2A"/>
                </a:solidFill>
                <a:latin typeface="Times New Roman"/>
                <a:cs typeface="Times New Roman"/>
              </a:rPr>
              <a:t>porunun 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yenil</a:t>
            </a:r>
            <a:r>
              <a:rPr dirty="0" sz="1100" spc="20">
                <a:solidFill>
                  <a:srgbClr val="4D5959"/>
                </a:solidFill>
                <a:latin typeface="Times New Roman"/>
                <a:cs typeface="Times New Roman"/>
              </a:rPr>
              <a:t>e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nm</a:t>
            </a:r>
            <a:r>
              <a:rPr dirty="0" sz="1100" spc="20">
                <a:solidFill>
                  <a:srgbClr val="3D4844"/>
                </a:solidFill>
                <a:latin typeface="Times New Roman"/>
                <a:cs typeface="Times New Roman"/>
              </a:rPr>
              <a:t>e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si,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yilh</a:t>
            </a:r>
            <a:r>
              <a:rPr dirty="0" sz="1100" spc="40">
                <a:solidFill>
                  <a:srgbClr val="282D2A"/>
                </a:solidFill>
                <a:latin typeface="Times New Roman"/>
                <a:cs typeface="Times New Roman"/>
              </a:rPr>
              <a:t>k 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t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li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ke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tim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kapasitesinde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degi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iklik  </a:t>
            </a:r>
            <a:r>
              <a:rPr dirty="0" sz="1100">
                <a:solidFill>
                  <a:srgbClr val="080A08"/>
                </a:solidFill>
                <a:latin typeface="Times New Roman"/>
                <a:cs typeface="Times New Roman"/>
              </a:rPr>
              <a:t>yaptlmas1</a:t>
            </a:r>
            <a:r>
              <a:rPr dirty="0" sz="1100">
                <a:solidFill>
                  <a:srgbClr val="282D2A"/>
                </a:solidFill>
                <a:latin typeface="Times New Roman"/>
                <a:cs typeface="Times New Roman"/>
              </a:rPr>
              <a:t>,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mevcut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olan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vey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a </a:t>
            </a:r>
            <a:r>
              <a:rPr dirty="0" sz="1100" spc="35">
                <a:solidFill>
                  <a:srgbClr val="282D2A"/>
                </a:solidFill>
                <a:latin typeface="Times New Roman"/>
                <a:cs typeface="Times New Roman"/>
              </a:rPr>
              <a:t>y</a:t>
            </a:r>
            <a:r>
              <a:rPr dirty="0" sz="1100" spc="35">
                <a:solidFill>
                  <a:srgbClr val="3D4844"/>
                </a:solidFill>
                <a:latin typeface="Times New Roman"/>
                <a:cs typeface="Times New Roman"/>
              </a:rPr>
              <a:t>e</a:t>
            </a:r>
            <a:r>
              <a:rPr dirty="0" sz="1100" spc="35">
                <a:solidFill>
                  <a:srgbClr val="282D2A"/>
                </a:solidFill>
                <a:latin typeface="Times New Roman"/>
                <a:cs typeface="Times New Roman"/>
              </a:rPr>
              <a:t>ni 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ila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v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e </a:t>
            </a:r>
            <a:r>
              <a:rPr dirty="0" sz="1100" spc="25">
                <a:solidFill>
                  <a:srgbClr val="3D4844"/>
                </a:solidFill>
                <a:latin typeface="Times New Roman"/>
                <a:cs typeface="Times New Roman"/>
              </a:rPr>
              <a:t>e</a:t>
            </a:r>
            <a:r>
              <a:rPr dirty="0" sz="1100" spc="25">
                <a:solidFill>
                  <a:srgbClr val="282D2A"/>
                </a:solidFill>
                <a:latin typeface="Times New Roman"/>
                <a:cs typeface="Times New Roman"/>
              </a:rPr>
              <a:t>d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il</a:t>
            </a:r>
            <a:r>
              <a:rPr dirty="0" sz="1100" spc="25">
                <a:solidFill>
                  <a:srgbClr val="3D4844"/>
                </a:solidFill>
                <a:latin typeface="Times New Roman"/>
                <a:cs typeface="Times New Roman"/>
              </a:rPr>
              <a:t>e</a:t>
            </a:r>
            <a:r>
              <a:rPr dirty="0" sz="1100" spc="25">
                <a:solidFill>
                  <a:srgbClr val="282D2A"/>
                </a:solidFill>
                <a:latin typeface="Times New Roman"/>
                <a:cs typeface="Times New Roman"/>
              </a:rPr>
              <a:t>n 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gird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i </a:t>
            </a:r>
            <a:r>
              <a:rPr dirty="0" sz="1100">
                <a:solidFill>
                  <a:srgbClr val="080A08"/>
                </a:solidFill>
                <a:latin typeface="Times New Roman"/>
                <a:cs typeface="Times New Roman"/>
              </a:rPr>
              <a:t>ilriinler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olmas1 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vb.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durumunda 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sanayici/tedarik9i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tarafmdan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b</a:t>
            </a:r>
            <a:r>
              <a:rPr dirty="0" sz="1100" spc="30">
                <a:solidFill>
                  <a:srgbClr val="282D2A"/>
                </a:solidFill>
                <a:latin typeface="Times New Roman"/>
                <a:cs typeface="Times New Roman"/>
              </a:rPr>
              <a:t>a </a:t>
            </a:r>
            <a:r>
              <a:rPr dirty="0" sz="1100" spc="35">
                <a:solidFill>
                  <a:srgbClr val="282D2A"/>
                </a:solidFill>
                <a:latin typeface="Times New Roman"/>
                <a:cs typeface="Times New Roman"/>
              </a:rPr>
              <a:t>vuru</a:t>
            </a:r>
            <a:r>
              <a:rPr dirty="0" sz="1100" spc="-75">
                <a:solidFill>
                  <a:srgbClr val="282D2A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82D2A"/>
                </a:solidFill>
                <a:latin typeface="Times New Roman"/>
                <a:cs typeface="Times New Roman"/>
              </a:rPr>
              <a:t>yapthr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520700">
              <a:lnSpc>
                <a:spcPct val="100000"/>
              </a:lnSpc>
              <a:spcBef>
                <a:spcPts val="10"/>
              </a:spcBef>
            </a:pP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(2)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70">
                <a:solidFill>
                  <a:srgbClr val="080A08"/>
                </a:solidFill>
                <a:latin typeface="Times New Roman"/>
                <a:cs typeface="Times New Roman"/>
              </a:rPr>
              <a:t>yaz1S1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yenil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emc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b</a:t>
            </a:r>
            <a:r>
              <a:rPr dirty="0" sz="1100" spc="30">
                <a:solidFill>
                  <a:srgbClr val="282D2A"/>
                </a:solidFill>
                <a:latin typeface="Times New Roman"/>
                <a:cs typeface="Times New Roman"/>
              </a:rPr>
              <a:t>a</a:t>
            </a:r>
            <a:r>
              <a:rPr dirty="0" sz="1100" spc="310">
                <a:solidFill>
                  <a:srgbClr val="282D2A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82D2A"/>
                </a:solidFill>
                <a:latin typeface="Times New Roman"/>
                <a:cs typeface="Times New Roman"/>
              </a:rPr>
              <a:t>vu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rul</a:t>
            </a:r>
            <a:r>
              <a:rPr dirty="0" sz="1100" spc="35">
                <a:solidFill>
                  <a:srgbClr val="282D2A"/>
                </a:solidFill>
                <a:latin typeface="Times New Roman"/>
                <a:cs typeface="Times New Roman"/>
              </a:rPr>
              <a:t>a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n</a:t>
            </a:r>
            <a:r>
              <a:rPr dirty="0" sz="1100" spc="35">
                <a:solidFill>
                  <a:srgbClr val="282D2A"/>
                </a:solidFill>
                <a:latin typeface="Times New Roman"/>
                <a:cs typeface="Times New Roman"/>
              </a:rPr>
              <a:t>nda;</a:t>
            </a:r>
            <a:endParaRPr sz="1100">
              <a:latin typeface="Times New Roman"/>
              <a:cs typeface="Times New Roman"/>
            </a:endParaRPr>
          </a:p>
          <a:p>
            <a:pPr algn="just" marL="79375" indent="50482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763270" algn="l"/>
              </a:tabLst>
            </a:pPr>
            <a:r>
              <a:rPr dirty="0" sz="1100" spc="-5">
                <a:solidFill>
                  <a:srgbClr val="080A08"/>
                </a:solidFill>
                <a:latin typeface="Times New Roman"/>
                <a:cs typeface="Times New Roman"/>
              </a:rPr>
              <a:t>Yeni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30">
                <a:solidFill>
                  <a:srgbClr val="080A08"/>
                </a:solidFill>
                <a:latin typeface="Times New Roman"/>
                <a:cs typeface="Times New Roman"/>
              </a:rPr>
              <a:t>yaz1sm </a:t>
            </a:r>
            <a:r>
              <a:rPr dirty="0" sz="1100" spc="45">
                <a:solidFill>
                  <a:srgbClr val="282D2A"/>
                </a:solidFill>
                <a:latin typeface="Times New Roman"/>
                <a:cs typeface="Times New Roman"/>
              </a:rPr>
              <a:t>a </a:t>
            </a:r>
            <a:r>
              <a:rPr dirty="0" sz="1100" spc="30">
                <a:solidFill>
                  <a:srgbClr val="282D2A"/>
                </a:solidFill>
                <a:latin typeface="Times New Roman"/>
                <a:cs typeface="Times New Roman"/>
              </a:rPr>
              <a:t>k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o</a:t>
            </a:r>
            <a:r>
              <a:rPr dirty="0" sz="1100" spc="30">
                <a:solidFill>
                  <a:srgbClr val="282D2A"/>
                </a:solidFill>
                <a:latin typeface="Times New Roman"/>
                <a:cs typeface="Times New Roman"/>
              </a:rPr>
              <a:t>n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u 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ka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p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asite </a:t>
            </a:r>
            <a:r>
              <a:rPr dirty="0" sz="1100" spc="30">
                <a:solidFill>
                  <a:srgbClr val="282D2A"/>
                </a:solidFill>
                <a:latin typeface="Times New Roman"/>
                <a:cs typeface="Times New Roman"/>
              </a:rPr>
              <a:t>a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rtm </a:t>
            </a:r>
            <a:r>
              <a:rPr dirty="0" sz="1100" spc="-25">
                <a:solidFill>
                  <a:srgbClr val="080A08"/>
                </a:solidFill>
                <a:latin typeface="Times New Roman"/>
                <a:cs typeface="Times New Roman"/>
              </a:rPr>
              <a:t>m1/ilril</a:t>
            </a:r>
            <a:r>
              <a:rPr dirty="0" sz="1100" spc="-25">
                <a:solidFill>
                  <a:srgbClr val="282D2A"/>
                </a:solidFill>
                <a:latin typeface="Times New Roman"/>
                <a:cs typeface="Times New Roman"/>
              </a:rPr>
              <a:t>n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d</a:t>
            </a:r>
            <a:r>
              <a:rPr dirty="0" sz="1100" spc="25">
                <a:solidFill>
                  <a:srgbClr val="282D2A"/>
                </a:solidFill>
                <a:latin typeface="Times New Roman"/>
                <a:cs typeface="Times New Roman"/>
              </a:rPr>
              <a:t>eg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i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ikligi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vb. durumlar</a:t>
            </a:r>
            <a:r>
              <a:rPr dirty="0" sz="1100" spc="19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080A08"/>
                </a:solidFill>
                <a:latin typeface="Times New Roman"/>
                <a:cs typeface="Times New Roman"/>
              </a:rPr>
              <a:t>i9in</a:t>
            </a:r>
            <a:endParaRPr sz="1100">
              <a:latin typeface="Times New Roman"/>
              <a:cs typeface="Times New Roman"/>
            </a:endParaRPr>
          </a:p>
          <a:p>
            <a:pPr algn="just" marL="81280" marR="41275" indent="-2540">
              <a:lnSpc>
                <a:spcPct val="100000"/>
              </a:lnSpc>
              <a:spcBef>
                <a:spcPts val="35"/>
              </a:spcBef>
            </a:pP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yeni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kapasite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raporu diizenlenm</a:t>
            </a:r>
            <a:r>
              <a:rPr dirty="0" sz="1100" spc="25">
                <a:solidFill>
                  <a:srgbClr val="282D2A"/>
                </a:solidFill>
                <a:latin typeface="Times New Roman"/>
                <a:cs typeface="Times New Roman"/>
              </a:rPr>
              <a:t>i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se,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San</a:t>
            </a:r>
            <a:r>
              <a:rPr dirty="0" sz="1100" spc="25">
                <a:solidFill>
                  <a:srgbClr val="282D2A"/>
                </a:solidFill>
                <a:latin typeface="Times New Roman"/>
                <a:cs typeface="Times New Roman"/>
              </a:rPr>
              <a:t>a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yi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Sicil 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Bilgi </a:t>
            </a:r>
            <a:r>
              <a:rPr dirty="0" sz="1100" spc="-10">
                <a:solidFill>
                  <a:srgbClr val="282D2A"/>
                </a:solidFill>
                <a:latin typeface="Times New Roman"/>
                <a:cs typeface="Times New Roman"/>
              </a:rPr>
              <a:t>sis </a:t>
            </a:r>
            <a:r>
              <a:rPr dirty="0" sz="1100" spc="-5">
                <a:solidFill>
                  <a:srgbClr val="282D2A"/>
                </a:solidFill>
                <a:latin typeface="Times New Roman"/>
                <a:cs typeface="Times New Roman"/>
              </a:rPr>
              <a:t>tem</a:t>
            </a:r>
            <a:r>
              <a:rPr dirty="0" sz="1100" spc="-5">
                <a:solidFill>
                  <a:srgbClr val="080A08"/>
                </a:solidFill>
                <a:latin typeface="Times New Roman"/>
                <a:cs typeface="Times New Roman"/>
              </a:rPr>
              <a:t>inde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giincelleme firma 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tarafmdan </a:t>
            </a:r>
            <a:r>
              <a:rPr dirty="0" sz="1100">
                <a:solidFill>
                  <a:srgbClr val="080A08"/>
                </a:solidFill>
                <a:latin typeface="Times New Roman"/>
                <a:cs typeface="Times New Roman"/>
              </a:rPr>
              <a:t>yap1hr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ve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il </a:t>
            </a:r>
            <a:r>
              <a:rPr dirty="0" sz="1100" spc="-10">
                <a:solidFill>
                  <a:srgbClr val="080A08"/>
                </a:solidFill>
                <a:latin typeface="Times New Roman"/>
                <a:cs typeface="Times New Roman"/>
              </a:rPr>
              <a:t>Mildlirliigi.ince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kontrolii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 sa</a:t>
            </a:r>
            <a:r>
              <a:rPr dirty="0" sz="1100" spc="30">
                <a:solidFill>
                  <a:srgbClr val="282D2A"/>
                </a:solidFill>
                <a:latin typeface="Times New Roman"/>
                <a:cs typeface="Times New Roman"/>
              </a:rPr>
              <a:t>g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lamr.</a:t>
            </a:r>
            <a:endParaRPr sz="1100">
              <a:latin typeface="Times New Roman"/>
              <a:cs typeface="Times New Roman"/>
            </a:endParaRPr>
          </a:p>
          <a:p>
            <a:pPr algn="just" marL="732155" indent="-163830">
              <a:lnSpc>
                <a:spcPct val="100000"/>
              </a:lnSpc>
              <a:spcBef>
                <a:spcPts val="15"/>
              </a:spcBef>
              <a:buAutoNum type="alphaLcParenR" startAt="2"/>
              <a:tabLst>
                <a:tab pos="732790" algn="l"/>
              </a:tabLst>
            </a:pP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Kapasite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degi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ikligi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ilzerine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Sanayifficaret/Sanayi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ve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Ticaret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Odasmca</a:t>
            </a:r>
            <a:r>
              <a:rPr dirty="0" sz="1100" spc="114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dilzenlenen</a:t>
            </a:r>
            <a:endParaRPr sz="1100">
              <a:latin typeface="Times New Roman"/>
              <a:cs typeface="Times New Roman"/>
            </a:endParaRPr>
          </a:p>
          <a:p>
            <a:pPr algn="just" marL="87630" marR="46990">
              <a:lnSpc>
                <a:spcPct val="99800"/>
              </a:lnSpc>
              <a:spcBef>
                <a:spcPts val="35"/>
              </a:spcBef>
            </a:pPr>
            <a:r>
              <a:rPr dirty="0" sz="1100" spc="-15">
                <a:solidFill>
                  <a:srgbClr val="080A08"/>
                </a:solidFill>
                <a:latin typeface="Times New Roman"/>
                <a:cs typeface="Times New Roman"/>
              </a:rPr>
              <a:t>yaz1 ile </a:t>
            </a:r>
            <a:r>
              <a:rPr dirty="0" sz="1100" spc="160">
                <a:solidFill>
                  <a:srgbClr val="080A08"/>
                </a:solidFill>
                <a:latin typeface="Times New Roman"/>
                <a:cs typeface="Times New Roman"/>
              </a:rPr>
              <a:t>b </a:t>
            </a:r>
            <a:r>
              <a:rPr dirty="0" sz="1100" spc="145">
                <a:solidFill>
                  <a:srgbClr val="080A08"/>
                </a:solidFill>
                <a:latin typeface="Times New Roman"/>
                <a:cs typeface="Times New Roman"/>
              </a:rPr>
              <a:t>vuru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yap1lm1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ise </a:t>
            </a:r>
            <a:r>
              <a:rPr dirty="0" sz="1100" spc="45">
                <a:solidFill>
                  <a:srgbClr val="080A08"/>
                </a:solidFill>
                <a:latin typeface="Times New Roman"/>
                <a:cs typeface="Times New Roman"/>
              </a:rPr>
              <a:t>i </a:t>
            </a:r>
            <a:r>
              <a:rPr dirty="0" sz="1100" spc="80">
                <a:solidFill>
                  <a:srgbClr val="080A08"/>
                </a:solidFill>
                <a:latin typeface="Times New Roman"/>
                <a:cs typeface="Times New Roman"/>
              </a:rPr>
              <a:t>bu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genelgenin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ikinci maddesinin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on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birinci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ftkrasmda 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belirtildigi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ekilde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Sanayifficaret/Sanayi ve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Ticaret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Odasmca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diizenlenen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yazmm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ba vuruda 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istenilen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belgeler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ktsmma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eklenmesi</a:t>
            </a:r>
            <a:r>
              <a:rPr dirty="0" sz="1100" spc="21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zorunludur.</a:t>
            </a:r>
            <a:endParaRPr sz="1100">
              <a:latin typeface="Times New Roman"/>
              <a:cs typeface="Times New Roman"/>
            </a:endParaRPr>
          </a:p>
          <a:p>
            <a:pPr marL="82550" marR="52069" indent="454025">
              <a:lnSpc>
                <a:spcPts val="1310"/>
              </a:lnSpc>
              <a:spcBef>
                <a:spcPts val="65"/>
              </a:spcBef>
              <a:buSzPct val="81481"/>
              <a:buFont typeface="Times New Roman"/>
              <a:buAutoNum type="alphaLcParenR" startAt="3"/>
              <a:tabLst>
                <a:tab pos="684530" algn="l"/>
              </a:tabLst>
            </a:pPr>
            <a:r>
              <a:rPr dirty="0" sz="1350" spc="10">
                <a:solidFill>
                  <a:srgbClr val="080A08"/>
                </a:solidFill>
                <a:latin typeface="Arial"/>
                <a:cs typeface="Arial"/>
              </a:rPr>
              <a:t>ii </a:t>
            </a:r>
            <a:r>
              <a:rPr dirty="0" sz="1100">
                <a:solidFill>
                  <a:srgbClr val="080A08"/>
                </a:solidFill>
                <a:latin typeface="Times New Roman"/>
                <a:cs typeface="Times New Roman"/>
              </a:rPr>
              <a:t>miidiirliigii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tarafmdan,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ytl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i9erisinde </a:t>
            </a:r>
            <a:r>
              <a:rPr dirty="0" sz="1100" spc="-20">
                <a:solidFill>
                  <a:srgbClr val="080A08"/>
                </a:solidFill>
                <a:latin typeface="Times New Roman"/>
                <a:cs typeface="Times New Roman"/>
              </a:rPr>
              <a:t>yap1lan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ithalat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miktan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kapasite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raporunda 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belirtilen miktardan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dii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iilerek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kalan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kullamm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miktarlan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iizerinden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firmaya yeni muafiyet 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yazis1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diizenlenir</a:t>
            </a:r>
            <a:r>
              <a:rPr dirty="0" sz="1100" spc="-3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(Ek-2).</a:t>
            </a:r>
            <a:endParaRPr sz="1100">
              <a:latin typeface="Times New Roman"/>
              <a:cs typeface="Times New Roman"/>
            </a:endParaRPr>
          </a:p>
          <a:p>
            <a:pPr marL="789305" indent="-260350">
              <a:lnSpc>
                <a:spcPts val="1300"/>
              </a:lnSpc>
              <a:buSzPct val="78571"/>
              <a:buAutoNum type="arabicParenBoth" startAt="3"/>
              <a:tabLst>
                <a:tab pos="789940" algn="l"/>
              </a:tabLst>
            </a:pPr>
            <a:r>
              <a:rPr dirty="0" sz="1400" spc="-75">
                <a:solidFill>
                  <a:srgbClr val="080A08"/>
                </a:solidFill>
                <a:latin typeface="Times New Roman"/>
                <a:cs typeface="Times New Roman"/>
              </a:rPr>
              <a:t>iI </a:t>
            </a:r>
            <a:r>
              <a:rPr dirty="0" sz="1100">
                <a:solidFill>
                  <a:srgbClr val="080A08"/>
                </a:solidFill>
                <a:latin typeface="Times New Roman"/>
                <a:cs typeface="Times New Roman"/>
              </a:rPr>
              <a:t>miidiirliigii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tarafmdan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yeni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muafiy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et </a:t>
            </a:r>
            <a:r>
              <a:rPr dirty="0" sz="1100" spc="-50">
                <a:solidFill>
                  <a:srgbClr val="080A08"/>
                </a:solidFill>
                <a:latin typeface="Times New Roman"/>
                <a:cs typeface="Times New Roman"/>
              </a:rPr>
              <a:t>yaz1s1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firmaya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teslim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edilmeden</a:t>
            </a:r>
            <a:r>
              <a:rPr dirty="0" sz="1100" spc="28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once</a:t>
            </a:r>
            <a:endParaRPr sz="1100">
              <a:latin typeface="Times New Roman"/>
              <a:cs typeface="Times New Roman"/>
            </a:endParaRPr>
          </a:p>
          <a:p>
            <a:pPr marL="72390">
              <a:lnSpc>
                <a:spcPts val="1275"/>
              </a:lnSpc>
            </a:pP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TAREKS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iizerinden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kullamm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miktarlan tekr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ar 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k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o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n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tr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ol</a:t>
            </a:r>
            <a:r>
              <a:rPr dirty="0" sz="1100" spc="-90">
                <a:solidFill>
                  <a:srgbClr val="282D2A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82D2A"/>
                </a:solidFill>
                <a:latin typeface="Times New Roman"/>
                <a:cs typeface="Times New Roman"/>
              </a:rPr>
              <a:t>e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dilir.</a:t>
            </a:r>
            <a:endParaRPr sz="1100">
              <a:latin typeface="Times New Roman"/>
              <a:cs typeface="Times New Roman"/>
            </a:endParaRPr>
          </a:p>
          <a:p>
            <a:pPr marL="730250" indent="-213360">
              <a:lnSpc>
                <a:spcPts val="1305"/>
              </a:lnSpc>
              <a:buAutoNum type="arabicParenBoth" startAt="4"/>
              <a:tabLst>
                <a:tab pos="730885" algn="l"/>
              </a:tabLst>
            </a:pP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ii </a:t>
            </a:r>
            <a:r>
              <a:rPr dirty="0" sz="1100" spc="-15">
                <a:solidFill>
                  <a:srgbClr val="080A08"/>
                </a:solidFill>
                <a:latin typeface="Times New Roman"/>
                <a:cs typeface="Times New Roman"/>
              </a:rPr>
              <a:t>miidlirliigi.i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tarafmdan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daha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once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d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iize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nl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e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n</a:t>
            </a:r>
            <a:r>
              <a:rPr dirty="0" sz="1100" spc="15">
                <a:solidFill>
                  <a:srgbClr val="282D2A"/>
                </a:solidFill>
                <a:latin typeface="Times New Roman"/>
                <a:cs typeface="Times New Roman"/>
              </a:rPr>
              <a:t>en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muafiyetin iptali </a:t>
            </a:r>
            <a:r>
              <a:rPr dirty="0" sz="1100" spc="45">
                <a:solidFill>
                  <a:srgbClr val="080A08"/>
                </a:solidFill>
                <a:latin typeface="Times New Roman"/>
                <a:cs typeface="Times New Roman"/>
              </a:rPr>
              <a:t>ger9ekle</a:t>
            </a:r>
            <a:r>
              <a:rPr dirty="0" sz="1100" spc="-2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tirilir.</a:t>
            </a:r>
            <a:endParaRPr sz="1100">
              <a:latin typeface="Times New Roman"/>
              <a:cs typeface="Times New Roman"/>
            </a:endParaRPr>
          </a:p>
          <a:p>
            <a:pPr marL="39370" indent="468630">
              <a:lnSpc>
                <a:spcPts val="1315"/>
              </a:lnSpc>
              <a:buAutoNum type="arabicParenBoth" startAt="4"/>
              <a:tabLst>
                <a:tab pos="723265" algn="l"/>
              </a:tabLst>
            </a:pPr>
            <a:r>
              <a:rPr dirty="0" sz="1100" spc="45">
                <a:solidFill>
                  <a:srgbClr val="080A08"/>
                </a:solidFill>
                <a:latin typeface="Times New Roman"/>
                <a:cs typeface="Times New Roman"/>
              </a:rPr>
              <a:t>Firmalann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iiretim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30">
                <a:solidFill>
                  <a:srgbClr val="080A08"/>
                </a:solidFill>
                <a:latin typeface="Times New Roman"/>
                <a:cs typeface="Times New Roman"/>
              </a:rPr>
              <a:t>yaz</a:t>
            </a:r>
            <a:r>
              <a:rPr dirty="0" sz="1100" spc="-30">
                <a:solidFill>
                  <a:srgbClr val="282D2A"/>
                </a:solidFill>
                <a:latin typeface="Times New Roman"/>
                <a:cs typeface="Times New Roman"/>
              </a:rPr>
              <a:t>1s1 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yen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il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em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e </a:t>
            </a:r>
            <a:r>
              <a:rPr dirty="0" sz="1100" spc="55">
                <a:solidFill>
                  <a:srgbClr val="080A08"/>
                </a:solidFill>
                <a:latin typeface="Times New Roman"/>
                <a:cs typeface="Times New Roman"/>
              </a:rPr>
              <a:t>ba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vurulan,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gerektiginde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Sanayi</a:t>
            </a:r>
            <a:endParaRPr sz="1100">
              <a:latin typeface="Times New Roman"/>
              <a:cs typeface="Times New Roman"/>
            </a:endParaRPr>
          </a:p>
          <a:p>
            <a:pPr marL="12700" marR="21590" indent="26670">
              <a:lnSpc>
                <a:spcPts val="1310"/>
              </a:lnSpc>
              <a:spcBef>
                <a:spcPts val="60"/>
              </a:spcBef>
            </a:pP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ve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Teknoloji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il </a:t>
            </a:r>
            <a:r>
              <a:rPr dirty="0" sz="1100" spc="-10">
                <a:solidFill>
                  <a:srgbClr val="080A08"/>
                </a:solidFill>
                <a:latin typeface="Times New Roman"/>
                <a:cs typeface="Times New Roman"/>
              </a:rPr>
              <a:t>Miidiirliigi.i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yetkililerince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firmaya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ait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iiretim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tesisi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yerinde ziyaret edilerek 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gerekli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incelemeler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yapdd1ktan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sonra</a:t>
            </a:r>
            <a:r>
              <a:rPr dirty="0" sz="1100" spc="11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080A08"/>
                </a:solidFill>
                <a:latin typeface="Times New Roman"/>
                <a:cs typeface="Times New Roman"/>
              </a:rPr>
              <a:t>tamamlan1r.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453390">
              <a:lnSpc>
                <a:spcPts val="1225"/>
              </a:lnSpc>
            </a:pPr>
            <a:r>
              <a:rPr dirty="0" sz="1100" spc="50" b="1">
                <a:solidFill>
                  <a:srgbClr val="080A08"/>
                </a:solidFill>
                <a:latin typeface="Times New Roman"/>
                <a:cs typeface="Times New Roman"/>
              </a:rPr>
              <a:t>Firmaya </a:t>
            </a:r>
            <a:r>
              <a:rPr dirty="0" sz="1100" spc="25" b="1">
                <a:solidFill>
                  <a:srgbClr val="080A08"/>
                </a:solidFill>
                <a:latin typeface="Times New Roman"/>
                <a:cs typeface="Times New Roman"/>
              </a:rPr>
              <a:t>Yapllacak</a:t>
            </a:r>
            <a:r>
              <a:rPr dirty="0" sz="1100" spc="80" b="1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5" b="1">
                <a:solidFill>
                  <a:srgbClr val="080A08"/>
                </a:solidFill>
                <a:latin typeface="Times New Roman"/>
                <a:cs typeface="Times New Roman"/>
              </a:rPr>
              <a:t>Bildirimler</a:t>
            </a:r>
            <a:endParaRPr sz="1100">
              <a:latin typeface="Times New Roman"/>
              <a:cs typeface="Times New Roman"/>
            </a:endParaRPr>
          </a:p>
          <a:p>
            <a:pPr marL="469265">
              <a:lnSpc>
                <a:spcPts val="1320"/>
              </a:lnSpc>
            </a:pPr>
            <a:r>
              <a:rPr dirty="0" sz="1100" spc="70" b="1">
                <a:solidFill>
                  <a:srgbClr val="080A08"/>
                </a:solidFill>
                <a:latin typeface="Times New Roman"/>
                <a:cs typeface="Times New Roman"/>
              </a:rPr>
              <a:t>Madde </a:t>
            </a:r>
            <a:r>
              <a:rPr dirty="0" sz="1100" spc="50" b="1">
                <a:solidFill>
                  <a:srgbClr val="080A08"/>
                </a:solidFill>
                <a:latin typeface="Times New Roman"/>
                <a:cs typeface="Times New Roman"/>
              </a:rPr>
              <a:t>5- </a:t>
            </a:r>
            <a:r>
              <a:rPr dirty="0" sz="1100" spc="55">
                <a:solidFill>
                  <a:srgbClr val="080A08"/>
                </a:solidFill>
                <a:latin typeface="Times New Roman"/>
                <a:cs typeface="Times New Roman"/>
              </a:rPr>
              <a:t>(</a:t>
            </a:r>
            <a:r>
              <a:rPr dirty="0" sz="1100" spc="55" b="1">
                <a:solidFill>
                  <a:srgbClr val="080A08"/>
                </a:solidFill>
                <a:latin typeface="Times New Roman"/>
                <a:cs typeface="Times New Roman"/>
              </a:rPr>
              <a:t>1)</a:t>
            </a:r>
            <a:r>
              <a:rPr dirty="0" sz="1100" spc="-190" b="1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Sanayi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ve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Teknoloji </a:t>
            </a:r>
            <a:r>
              <a:rPr dirty="0" sz="1200" spc="20">
                <a:solidFill>
                  <a:srgbClr val="080A08"/>
                </a:solidFill>
                <a:latin typeface="Arial"/>
                <a:cs typeface="Arial"/>
              </a:rPr>
              <a:t>i1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Mildiirliiklerince;</a:t>
            </a:r>
            <a:endParaRPr sz="1100">
              <a:latin typeface="Times New Roman"/>
              <a:cs typeface="Times New Roman"/>
            </a:endParaRPr>
          </a:p>
          <a:p>
            <a:pPr marL="41910" marR="5080" indent="445770">
              <a:lnSpc>
                <a:spcPts val="1280"/>
              </a:lnSpc>
              <a:spcBef>
                <a:spcPts val="50"/>
              </a:spcBef>
              <a:buAutoNum type="alphaLcParenR"/>
              <a:tabLst>
                <a:tab pos="711200" algn="l"/>
                <a:tab pos="1443355" algn="l"/>
              </a:tabLst>
            </a:pP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Belirtilen	</a:t>
            </a:r>
            <a:r>
              <a:rPr dirty="0" sz="1100" spc="55">
                <a:solidFill>
                  <a:srgbClr val="080A08"/>
                </a:solidFill>
                <a:latin typeface="Times New Roman"/>
                <a:cs typeface="Times New Roman"/>
              </a:rPr>
              <a:t>artlann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saglanmamas1</a:t>
            </a:r>
            <a:r>
              <a:rPr dirty="0" sz="1100" spc="28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durumunda,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ilretim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30">
                <a:solidFill>
                  <a:srgbClr val="080A08"/>
                </a:solidFill>
                <a:latin typeface="Times New Roman"/>
                <a:cs typeface="Times New Roman"/>
              </a:rPr>
              <a:t>yaz1s1  </a:t>
            </a:r>
            <a:r>
              <a:rPr dirty="0" sz="1100" spc="45">
                <a:solidFill>
                  <a:srgbClr val="080A08"/>
                </a:solidFill>
                <a:latin typeface="Times New Roman"/>
                <a:cs typeface="Times New Roman"/>
              </a:rPr>
              <a:t>diizenlenmeyip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firmaya,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gerek9esi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belirtilerek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yaz1h/elektronik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posta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ile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(firma</a:t>
            </a:r>
            <a:r>
              <a:rPr dirty="0" sz="1100" spc="23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e-posta</a:t>
            </a: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ts val="1265"/>
              </a:lnSpc>
            </a:pP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adresini beyan </a:t>
            </a:r>
            <a:r>
              <a:rPr dirty="0" sz="1100" spc="145">
                <a:solidFill>
                  <a:srgbClr val="080A08"/>
                </a:solidFill>
                <a:latin typeface="Times New Roman"/>
                <a:cs typeface="Times New Roman"/>
              </a:rPr>
              <a:t>etmi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ise)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bilgi</a:t>
            </a:r>
            <a:r>
              <a:rPr dirty="0" sz="1100" spc="-13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verilir.</a:t>
            </a:r>
            <a:endParaRPr sz="1100">
              <a:latin typeface="Times New Roman"/>
              <a:cs typeface="Times New Roman"/>
            </a:endParaRPr>
          </a:p>
          <a:p>
            <a:pPr marL="60325" indent="450850">
              <a:lnSpc>
                <a:spcPts val="1315"/>
              </a:lnSpc>
              <a:buAutoNum type="alphaLcParenR" startAt="2"/>
              <a:tabLst>
                <a:tab pos="687070" algn="l"/>
              </a:tabLst>
            </a:pP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Belirtilen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artlann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saglanmas1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durumunda,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ba vuru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sahibi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sanayici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firma ise</a:t>
            </a:r>
            <a:r>
              <a:rPr dirty="0" sz="1100" spc="14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geregi</a:t>
            </a:r>
            <a:endParaRPr sz="1100">
              <a:latin typeface="Times New Roman"/>
              <a:cs typeface="Times New Roman"/>
            </a:endParaRPr>
          </a:p>
          <a:p>
            <a:pPr marL="59690" marR="39370" indent="635">
              <a:lnSpc>
                <a:spcPts val="1310"/>
              </a:lnSpc>
              <a:spcBef>
                <a:spcPts val="60"/>
              </a:spcBef>
            </a:pP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i9in sanayici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firmaya,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ba vuru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sahibi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sanayici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adma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tedarik9i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firma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ise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geregi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i9in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tedarik9i 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firmaya,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bilgi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i9in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sanayici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firmaya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hitaben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fuetim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-75">
                <a:solidFill>
                  <a:srgbClr val="080A08"/>
                </a:solidFill>
                <a:latin typeface="Times New Roman"/>
                <a:cs typeface="Times New Roman"/>
              </a:rPr>
              <a:t>yaz1S1</a:t>
            </a:r>
            <a:r>
              <a:rPr dirty="0" sz="1100" spc="-5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diizenlenir.</a:t>
            </a:r>
            <a:endParaRPr sz="1100">
              <a:latin typeface="Times New Roman"/>
              <a:cs typeface="Times New Roman"/>
            </a:endParaRPr>
          </a:p>
          <a:p>
            <a:pPr marL="690245" indent="-175895">
              <a:lnSpc>
                <a:spcPts val="1280"/>
              </a:lnSpc>
              <a:buAutoNum type="alphaLcParenR" startAt="3"/>
              <a:tabLst>
                <a:tab pos="690880" algn="l"/>
              </a:tabLst>
            </a:pP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Oretim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Muafiyeti </a:t>
            </a:r>
            <a:r>
              <a:rPr dirty="0" sz="1100" spc="-50">
                <a:solidFill>
                  <a:srgbClr val="080A08"/>
                </a:solidFill>
                <a:latin typeface="Times New Roman"/>
                <a:cs typeface="Times New Roman"/>
              </a:rPr>
              <a:t>yaz1s1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firmaya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teslim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edilmeden/iletilmeden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once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Beige</a:t>
            </a:r>
            <a:endParaRPr sz="1100">
              <a:latin typeface="Times New Roman"/>
              <a:cs typeface="Times New Roman"/>
            </a:endParaRPr>
          </a:p>
          <a:p>
            <a:pPr marL="59690">
              <a:lnSpc>
                <a:spcPct val="100000"/>
              </a:lnSpc>
              <a:spcBef>
                <a:spcPts val="30"/>
              </a:spcBef>
            </a:pP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Odeme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(2</a:t>
            </a:r>
            <a:r>
              <a:rPr dirty="0" sz="1100" spc="20">
                <a:solidFill>
                  <a:srgbClr val="282D2A"/>
                </a:solidFill>
                <a:latin typeface="Times New Roman"/>
                <a:cs typeface="Times New Roman"/>
              </a:rPr>
              <a:t>.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Odeme)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durumu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kontrol</a:t>
            </a:r>
            <a:r>
              <a:rPr dirty="0" sz="1100" spc="7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edilir.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8078" y="7168185"/>
            <a:ext cx="5707380" cy="17551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900">
              <a:lnSpc>
                <a:spcPct val="100000"/>
              </a:lnSpc>
              <a:spcBef>
                <a:spcPts val="100"/>
              </a:spcBef>
            </a:pPr>
            <a:r>
              <a:rPr dirty="0" sz="1100" spc="30" b="1">
                <a:solidFill>
                  <a:srgbClr val="080A08"/>
                </a:solidFill>
                <a:latin typeface="Times New Roman"/>
                <a:cs typeface="Times New Roman"/>
              </a:rPr>
              <a:t>Bakanbga </a:t>
            </a:r>
            <a:r>
              <a:rPr dirty="0" sz="1100" spc="5" b="1">
                <a:solidFill>
                  <a:srgbClr val="080A08"/>
                </a:solidFill>
                <a:latin typeface="Times New Roman"/>
                <a:cs typeface="Times New Roman"/>
              </a:rPr>
              <a:t>Yapdacak</a:t>
            </a:r>
            <a:r>
              <a:rPr dirty="0" sz="1100" spc="-75" b="1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15" b="1">
                <a:solidFill>
                  <a:srgbClr val="080A08"/>
                </a:solidFill>
                <a:latin typeface="Times New Roman"/>
                <a:cs typeface="Times New Roman"/>
              </a:rPr>
              <a:t>Bildirimler</a:t>
            </a:r>
            <a:endParaRPr sz="1100">
              <a:latin typeface="Times New Roman"/>
              <a:cs typeface="Times New Roman"/>
            </a:endParaRPr>
          </a:p>
          <a:p>
            <a:pPr algn="just" marL="12700" marR="13335" indent="451484">
              <a:lnSpc>
                <a:spcPct val="104299"/>
              </a:lnSpc>
            </a:pPr>
            <a:r>
              <a:rPr dirty="0" sz="1100" spc="50" b="1">
                <a:solidFill>
                  <a:srgbClr val="080A08"/>
                </a:solidFill>
                <a:latin typeface="Times New Roman"/>
                <a:cs typeface="Times New Roman"/>
              </a:rPr>
              <a:t>Madde </a:t>
            </a:r>
            <a:r>
              <a:rPr dirty="0" sz="1100" spc="35" b="1">
                <a:solidFill>
                  <a:srgbClr val="080A08"/>
                </a:solidFill>
                <a:latin typeface="Times New Roman"/>
                <a:cs typeface="Times New Roman"/>
              </a:rPr>
              <a:t>6-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(1)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Sanayi ve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Teknoloji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il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Miidiirliiklerince,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9 </a:t>
            </a:r>
            <a:r>
              <a:rPr dirty="0" sz="1100" spc="-20">
                <a:solidFill>
                  <a:srgbClr val="080A08"/>
                </a:solidFill>
                <a:latin typeface="Times New Roman"/>
                <a:cs typeface="Times New Roman"/>
              </a:rPr>
              <a:t>say1h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Orun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Giivenligi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ve 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Denetimi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Tebliginin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6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net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maddesi</a:t>
            </a:r>
            <a:r>
              <a:rPr dirty="0" sz="1100" spc="-1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kapsammda;</a:t>
            </a:r>
            <a:endParaRPr sz="1100">
              <a:latin typeface="Times New Roman"/>
              <a:cs typeface="Times New Roman"/>
            </a:endParaRPr>
          </a:p>
          <a:p>
            <a:pPr algn="just" marL="20320" indent="441959">
              <a:lnSpc>
                <a:spcPct val="100000"/>
              </a:lnSpc>
              <a:spcBef>
                <a:spcPts val="35"/>
              </a:spcBef>
              <a:buAutoNum type="alphaLcParenR"/>
              <a:tabLst>
                <a:tab pos="668020" algn="l"/>
              </a:tabLst>
            </a:pP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Olumlu</a:t>
            </a:r>
            <a:r>
              <a:rPr dirty="0" sz="1100" spc="33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degerlendirildigi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takdirde diizenlenecek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olan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Uretim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Girdisi</a:t>
            </a:r>
            <a:r>
              <a:rPr dirty="0" sz="1100" spc="15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Muafiyet</a:t>
            </a:r>
            <a:endParaRPr sz="1100">
              <a:latin typeface="Times New Roman"/>
              <a:cs typeface="Times New Roman"/>
            </a:endParaRPr>
          </a:p>
          <a:p>
            <a:pPr algn="just" marL="15240" marR="5715" indent="4445">
              <a:lnSpc>
                <a:spcPct val="103400"/>
              </a:lnSpc>
              <a:spcBef>
                <a:spcPts val="10"/>
              </a:spcBef>
            </a:pP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yazilannm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hirer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omegi,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"ii </a:t>
            </a:r>
            <a:r>
              <a:rPr dirty="0" sz="1100" spc="-5">
                <a:solidFill>
                  <a:srgbClr val="080A08"/>
                </a:solidFill>
                <a:latin typeface="Times New Roman"/>
                <a:cs typeface="Times New Roman"/>
              </a:rPr>
              <a:t>Miidiirliigii </a:t>
            </a:r>
            <a:r>
              <a:rPr dirty="0" sz="1100" spc="-15">
                <a:solidFill>
                  <a:srgbClr val="080A08"/>
                </a:solidFill>
                <a:latin typeface="Times New Roman"/>
                <a:cs typeface="Times New Roman"/>
              </a:rPr>
              <a:t>ad1"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ve </a:t>
            </a:r>
            <a:r>
              <a:rPr dirty="0" sz="1100" spc="-105">
                <a:solidFill>
                  <a:srgbClr val="080A08"/>
                </a:solidFill>
                <a:latin typeface="Times New Roman"/>
                <a:cs typeface="Times New Roman"/>
              </a:rPr>
              <a:t>"fi!:111a </a:t>
            </a:r>
            <a:r>
              <a:rPr dirty="0" sz="1100" spc="-15">
                <a:solidFill>
                  <a:srgbClr val="080A08"/>
                </a:solidFill>
                <a:latin typeface="Times New Roman"/>
                <a:cs typeface="Times New Roman"/>
              </a:rPr>
              <a:t>ad1"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ile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isimlendirilerek </a:t>
            </a:r>
            <a:r>
              <a:rPr dirty="0" sz="1100" spc="65">
                <a:solidFill>
                  <a:srgbClr val="080A08"/>
                </a:solidFill>
                <a:latin typeface="Times New Roman"/>
                <a:cs typeface="Times New Roman"/>
              </a:rPr>
              <a:t>".pdf'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dosya 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formatmda, </a:t>
            </a:r>
            <a:r>
              <a:rPr dirty="0" sz="1100" spc="-10">
                <a:solidFill>
                  <a:srgbClr val="080A08"/>
                </a:solidFill>
                <a:latin typeface="Times New Roman"/>
                <a:cs typeface="Times New Roman"/>
              </a:rPr>
              <a:t>Bakanhg1m1z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Metroloji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ve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Sanayi </a:t>
            </a:r>
            <a:r>
              <a:rPr dirty="0" sz="1100" spc="5">
                <a:solidFill>
                  <a:srgbClr val="080A08"/>
                </a:solidFill>
                <a:latin typeface="Times New Roman"/>
                <a:cs typeface="Times New Roman"/>
              </a:rPr>
              <a:t>Urilnleri</a:t>
            </a:r>
            <a:r>
              <a:rPr dirty="0" sz="1100" spc="28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Giivenligi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Genet Miidiirliigii'ne 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(ithalat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Denetim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Birimi) elektronik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posta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yoluyla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(sugithalat@sanayi.gov.tr)</a:t>
            </a:r>
            <a:r>
              <a:rPr dirty="0" sz="1100" spc="14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iletilir.</a:t>
            </a:r>
            <a:endParaRPr sz="1100">
              <a:latin typeface="Times New Roman"/>
              <a:cs typeface="Times New Roman"/>
            </a:endParaRPr>
          </a:p>
          <a:p>
            <a:pPr algn="just" marL="13335" marR="5080" indent="450850">
              <a:lnSpc>
                <a:spcPct val="102499"/>
              </a:lnSpc>
              <a:spcBef>
                <a:spcPts val="25"/>
              </a:spcBef>
              <a:buAutoNum type="alphaLcParenR" startAt="2"/>
              <a:tabLst>
                <a:tab pos="668020" algn="l"/>
              </a:tabLst>
            </a:pP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Olumlu</a:t>
            </a:r>
            <a:r>
              <a:rPr dirty="0" sz="1100" spc="33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ya </a:t>
            </a:r>
            <a:r>
              <a:rPr dirty="0" sz="1100" spc="45">
                <a:solidFill>
                  <a:srgbClr val="080A08"/>
                </a:solidFill>
                <a:latin typeface="Times New Roman"/>
                <a:cs typeface="Times New Roman"/>
              </a:rPr>
              <a:t>da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olumsuz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degerlendirilen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iiretim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girdisi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muafiyet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ba vurnlanmn 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tamamma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ili </a:t>
            </a:r>
            <a:r>
              <a:rPr dirty="0" sz="1100" spc="55">
                <a:solidFill>
                  <a:srgbClr val="080A08"/>
                </a:solidFill>
                <a:latin typeface="Times New Roman"/>
                <a:cs typeface="Times New Roman"/>
              </a:rPr>
              <a:t>kin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veriler,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Ek-3'de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iletilen </a:t>
            </a:r>
            <a:r>
              <a:rPr dirty="0" sz="1100" spc="114">
                <a:solidFill>
                  <a:srgbClr val="080A08"/>
                </a:solidFill>
                <a:latin typeface="Times New Roman"/>
                <a:cs typeface="Times New Roman"/>
              </a:rPr>
              <a:t>"0GM </a:t>
            </a:r>
            <a:r>
              <a:rPr dirty="0" sz="1100" spc="60">
                <a:solidFill>
                  <a:srgbClr val="080A08"/>
                </a:solidFill>
                <a:latin typeface="Times New Roman"/>
                <a:cs typeface="Times New Roman"/>
              </a:rPr>
              <a:t>Ba </a:t>
            </a:r>
            <a:r>
              <a:rPr dirty="0" sz="1100" spc="45">
                <a:solidFill>
                  <a:srgbClr val="080A08"/>
                </a:solidFill>
                <a:latin typeface="Times New Roman"/>
                <a:cs typeface="Times New Roman"/>
              </a:rPr>
              <a:t>vurnlan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Takip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Listesi-2024-9"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excel 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dosyasmm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birinci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sayfasmdaki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tabloya,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kendinden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onceki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aylara ait </a:t>
            </a:r>
            <a:r>
              <a:rPr dirty="0" sz="1100" spc="55">
                <a:solidFill>
                  <a:srgbClr val="080A08"/>
                </a:solidFill>
                <a:latin typeface="Times New Roman"/>
                <a:cs typeface="Times New Roman"/>
              </a:rPr>
              <a:t>ba </a:t>
            </a:r>
            <a:r>
              <a:rPr dirty="0" sz="1100" spc="50">
                <a:solidFill>
                  <a:srgbClr val="080A08"/>
                </a:solidFill>
                <a:latin typeface="Times New Roman"/>
                <a:cs typeface="Times New Roman"/>
              </a:rPr>
              <a:t>vurulan</a:t>
            </a:r>
            <a:r>
              <a:rPr dirty="0" sz="1100" spc="12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da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2214" y="8901241"/>
            <a:ext cx="50228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kapsayacak </a:t>
            </a:r>
            <a:r>
              <a:rPr dirty="0" sz="1100" spc="40">
                <a:solidFill>
                  <a:srgbClr val="080A08"/>
                </a:solidFill>
                <a:latin typeface="Times New Roman"/>
                <a:cs typeface="Times New Roman"/>
              </a:rPr>
              <a:t>ekilde </a:t>
            </a:r>
            <a:r>
              <a:rPr dirty="0" sz="1100" spc="35">
                <a:solidFill>
                  <a:srgbClr val="080A08"/>
                </a:solidFill>
                <a:latin typeface="Times New Roman"/>
                <a:cs typeface="Times New Roman"/>
              </a:rPr>
              <a:t>ve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ikinci </a:t>
            </a:r>
            <a:r>
              <a:rPr dirty="0" sz="1100" spc="20">
                <a:solidFill>
                  <a:srgbClr val="080A08"/>
                </a:solidFill>
                <a:latin typeface="Times New Roman"/>
                <a:cs typeface="Times New Roman"/>
              </a:rPr>
              <a:t>sayfasmda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yer </a:t>
            </a:r>
            <a:r>
              <a:rPr dirty="0" sz="1100" spc="15">
                <a:solidFill>
                  <a:srgbClr val="080A08"/>
                </a:solidFill>
                <a:latin typeface="Times New Roman"/>
                <a:cs typeface="Times New Roman"/>
              </a:rPr>
              <a:t>alan </a:t>
            </a:r>
            <a:r>
              <a:rPr dirty="0" sz="1100" spc="10">
                <a:solidFill>
                  <a:srgbClr val="080A08"/>
                </a:solidFill>
                <a:latin typeface="Times New Roman"/>
                <a:cs typeface="Times New Roman"/>
              </a:rPr>
              <a:t>izahatlara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dikkat </a:t>
            </a:r>
            <a:r>
              <a:rPr dirty="0" sz="1100" spc="30">
                <a:solidFill>
                  <a:srgbClr val="080A08"/>
                </a:solidFill>
                <a:latin typeface="Times New Roman"/>
                <a:cs typeface="Times New Roman"/>
              </a:rPr>
              <a:t>edilmek</a:t>
            </a:r>
            <a:r>
              <a:rPr dirty="0" sz="1100" spc="-1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080A08"/>
                </a:solidFill>
                <a:latin typeface="Times New Roman"/>
                <a:cs typeface="Times New Roman"/>
              </a:rPr>
              <a:t>suretiyle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7094" y="9315835"/>
            <a:ext cx="206819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460F11"/>
                </a:solidFill>
                <a:latin typeface="Times New Roman"/>
                <a:cs typeface="Times New Roman"/>
              </a:rPr>
              <a:t>Bu </a:t>
            </a:r>
            <a:r>
              <a:rPr dirty="0" sz="750">
                <a:solidFill>
                  <a:srgbClr val="460F11"/>
                </a:solidFill>
                <a:latin typeface="Times New Roman"/>
                <a:cs typeface="Times New Roman"/>
              </a:rPr>
              <a:t>b</a:t>
            </a:r>
            <a:r>
              <a:rPr dirty="0" sz="750">
                <a:solidFill>
                  <a:srgbClr val="6E1F1F"/>
                </a:solidFill>
                <a:latin typeface="Times New Roman"/>
                <a:cs typeface="Times New Roman"/>
              </a:rPr>
              <a:t>e</a:t>
            </a:r>
            <a:r>
              <a:rPr dirty="0" sz="750">
                <a:solidFill>
                  <a:srgbClr val="460F11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6E1F1F"/>
                </a:solidFill>
                <a:latin typeface="Times New Roman"/>
                <a:cs typeface="Times New Roman"/>
              </a:rPr>
              <a:t>ge </a:t>
            </a:r>
            <a:r>
              <a:rPr dirty="0" sz="850" spc="-35">
                <a:solidFill>
                  <a:srgbClr val="6E1F1F"/>
                </a:solidFill>
                <a:latin typeface="Times New Roman"/>
                <a:cs typeface="Times New Roman"/>
              </a:rPr>
              <a:t>g</a:t>
            </a:r>
            <a:r>
              <a:rPr dirty="0" sz="850" spc="-35">
                <a:solidFill>
                  <a:srgbClr val="460F11"/>
                </a:solidFill>
                <a:latin typeface="Times New Roman"/>
                <a:cs typeface="Times New Roman"/>
              </a:rPr>
              <a:t>ii</a:t>
            </a:r>
            <a:r>
              <a:rPr dirty="0" sz="850" spc="-35">
                <a:solidFill>
                  <a:srgbClr val="6E1F1F"/>
                </a:solidFill>
                <a:latin typeface="Times New Roman"/>
                <a:cs typeface="Times New Roman"/>
              </a:rPr>
              <a:t>ye</a:t>
            </a:r>
            <a:r>
              <a:rPr dirty="0" sz="850" spc="-35">
                <a:solidFill>
                  <a:srgbClr val="460F11"/>
                </a:solidFill>
                <a:latin typeface="Times New Roman"/>
                <a:cs typeface="Times New Roman"/>
              </a:rPr>
              <a:t>n</a:t>
            </a:r>
            <a:r>
              <a:rPr dirty="0" sz="850" spc="-35">
                <a:solidFill>
                  <a:srgbClr val="080A08"/>
                </a:solidFill>
                <a:latin typeface="Times New Roman"/>
                <a:cs typeface="Times New Roman"/>
              </a:rPr>
              <a:t>l</a:t>
            </a:r>
            <a:r>
              <a:rPr dirty="0" sz="850" spc="-35">
                <a:solidFill>
                  <a:srgbClr val="460F11"/>
                </a:solidFill>
                <a:latin typeface="Times New Roman"/>
                <a:cs typeface="Times New Roman"/>
              </a:rPr>
              <a:t>i </a:t>
            </a:r>
            <a:r>
              <a:rPr dirty="0" sz="850" spc="-35">
                <a:solidFill>
                  <a:srgbClr val="6E1F1F"/>
                </a:solidFill>
                <a:latin typeface="Times New Roman"/>
                <a:cs typeface="Times New Roman"/>
              </a:rPr>
              <a:t>e</a:t>
            </a:r>
            <a:r>
              <a:rPr dirty="0" sz="850" spc="-35">
                <a:solidFill>
                  <a:srgbClr val="460F11"/>
                </a:solidFill>
                <a:latin typeface="Times New Roman"/>
                <a:cs typeface="Times New Roman"/>
              </a:rPr>
              <a:t>lektroni</a:t>
            </a:r>
            <a:r>
              <a:rPr dirty="0" sz="850" spc="-35">
                <a:solidFill>
                  <a:srgbClr val="6E1F1F"/>
                </a:solidFill>
                <a:latin typeface="Times New Roman"/>
                <a:cs typeface="Times New Roman"/>
              </a:rPr>
              <a:t>k </a:t>
            </a:r>
            <a:r>
              <a:rPr dirty="0" sz="850" spc="-70">
                <a:solidFill>
                  <a:srgbClr val="460F11"/>
                </a:solidFill>
                <a:latin typeface="Times New Roman"/>
                <a:cs typeface="Times New Roman"/>
              </a:rPr>
              <a:t>im </a:t>
            </a:r>
            <a:r>
              <a:rPr dirty="0" sz="850" spc="-55">
                <a:solidFill>
                  <a:srgbClr val="6E1F1F"/>
                </a:solidFill>
                <a:latin typeface="Times New Roman"/>
                <a:cs typeface="Times New Roman"/>
              </a:rPr>
              <a:t>za </a:t>
            </a:r>
            <a:r>
              <a:rPr dirty="0" sz="750" spc="5">
                <a:solidFill>
                  <a:srgbClr val="460F11"/>
                </a:solidFill>
                <a:latin typeface="Times New Roman"/>
                <a:cs typeface="Times New Roman"/>
              </a:rPr>
              <a:t>il</a:t>
            </a:r>
            <a:r>
              <a:rPr dirty="0" sz="750" spc="5">
                <a:solidFill>
                  <a:srgbClr val="6E1F1F"/>
                </a:solidFill>
                <a:latin typeface="Times New Roman"/>
                <a:cs typeface="Times New Roman"/>
              </a:rPr>
              <a:t>e </a:t>
            </a:r>
            <a:r>
              <a:rPr dirty="0" sz="850" spc="-70">
                <a:solidFill>
                  <a:srgbClr val="080A08"/>
                </a:solidFill>
                <a:latin typeface="Times New Roman"/>
                <a:cs typeface="Times New Roman"/>
              </a:rPr>
              <a:t>i</a:t>
            </a:r>
            <a:r>
              <a:rPr dirty="0" sz="850" spc="-70">
                <a:solidFill>
                  <a:srgbClr val="460F11"/>
                </a:solidFill>
                <a:latin typeface="Times New Roman"/>
                <a:cs typeface="Times New Roman"/>
              </a:rPr>
              <a:t>m</a:t>
            </a:r>
            <a:r>
              <a:rPr dirty="0" sz="850" spc="-70">
                <a:solidFill>
                  <a:srgbClr val="6E1F1F"/>
                </a:solidFill>
                <a:latin typeface="Times New Roman"/>
                <a:cs typeface="Times New Roman"/>
              </a:rPr>
              <a:t>za</a:t>
            </a:r>
            <a:r>
              <a:rPr dirty="0" sz="850" spc="-70">
                <a:solidFill>
                  <a:srgbClr val="080A08"/>
                </a:solidFill>
                <a:latin typeface="Times New Roman"/>
                <a:cs typeface="Times New Roman"/>
              </a:rPr>
              <a:t>l</a:t>
            </a:r>
            <a:r>
              <a:rPr dirty="0" sz="850" spc="-70">
                <a:solidFill>
                  <a:srgbClr val="6E1F1F"/>
                </a:solidFill>
                <a:latin typeface="Times New Roman"/>
                <a:cs typeface="Times New Roman"/>
              </a:rPr>
              <a:t>a</a:t>
            </a:r>
            <a:r>
              <a:rPr dirty="0" sz="850" spc="-70">
                <a:solidFill>
                  <a:srgbClr val="460F11"/>
                </a:solidFill>
                <a:latin typeface="Times New Roman"/>
                <a:cs typeface="Times New Roman"/>
              </a:rPr>
              <a:t>nn11</a:t>
            </a:r>
            <a:r>
              <a:rPr dirty="0" sz="850" spc="-15">
                <a:solidFill>
                  <a:srgbClr val="460F11"/>
                </a:solidFill>
                <a:latin typeface="Times New Roman"/>
                <a:cs typeface="Times New Roman"/>
              </a:rPr>
              <a:t> </a:t>
            </a:r>
            <a:r>
              <a:rPr dirty="0" sz="850" spc="-100">
                <a:solidFill>
                  <a:srgbClr val="080A08"/>
                </a:solidFill>
                <a:latin typeface="Times New Roman"/>
                <a:cs typeface="Times New Roman"/>
              </a:rPr>
              <a:t>11</a:t>
            </a:r>
            <a:r>
              <a:rPr dirty="0" sz="850" spc="-100">
                <a:solidFill>
                  <a:srgbClr val="6E1F1F"/>
                </a:solidFill>
                <a:latin typeface="Times New Roman"/>
                <a:cs typeface="Times New Roman"/>
              </a:rPr>
              <a:t>r</a:t>
            </a:r>
            <a:r>
              <a:rPr dirty="0" sz="850" spc="-100">
                <a:solidFill>
                  <a:srgbClr val="875B69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83411" y="9581376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578" y="0"/>
                </a:lnTo>
              </a:path>
            </a:pathLst>
          </a:custGeom>
          <a:ln w="12725">
            <a:solidFill>
              <a:srgbClr val="080A0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70711" y="9454145"/>
            <a:ext cx="537845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5">
                <a:solidFill>
                  <a:srgbClr val="080A08"/>
                </a:solidFill>
                <a:latin typeface="Times New Roman"/>
                <a:cs typeface="Times New Roman"/>
              </a:rPr>
              <a:t>Beige </a:t>
            </a:r>
            <a:r>
              <a:rPr dirty="0" sz="750">
                <a:solidFill>
                  <a:srgbClr val="080A08"/>
                </a:solidFill>
                <a:latin typeface="Times New Roman"/>
                <a:cs typeface="Times New Roman"/>
              </a:rPr>
              <a:t>Dogrulama </a:t>
            </a: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</a:rPr>
              <a:t>Kodu</a:t>
            </a:r>
            <a:r>
              <a:rPr dirty="0" sz="750" spc="5">
                <a:solidFill>
                  <a:srgbClr val="282D2A"/>
                </a:solidFill>
                <a:latin typeface="Times New Roman"/>
                <a:cs typeface="Times New Roman"/>
              </a:rPr>
              <a:t>: </a:t>
            </a:r>
            <a:r>
              <a:rPr dirty="0" sz="900" spc="-15">
                <a:solidFill>
                  <a:srgbClr val="080A08"/>
                </a:solidFill>
                <a:latin typeface="Times New Roman"/>
                <a:cs typeface="Times New Roman"/>
              </a:rPr>
              <a:t>E0D9 </a:t>
            </a:r>
            <a:r>
              <a:rPr dirty="0" sz="750" spc="-5">
                <a:solidFill>
                  <a:srgbClr val="080A08"/>
                </a:solidFill>
                <a:latin typeface="Times New Roman"/>
                <a:cs typeface="Times New Roman"/>
              </a:rPr>
              <a:t>l </a:t>
            </a:r>
            <a:r>
              <a:rPr dirty="0" sz="900" spc="-20">
                <a:solidFill>
                  <a:srgbClr val="080A08"/>
                </a:solidFill>
                <a:latin typeface="Times New Roman"/>
                <a:cs typeface="Times New Roman"/>
              </a:rPr>
              <a:t>FED-E5F </a:t>
            </a:r>
            <a:r>
              <a:rPr dirty="0" sz="900" spc="-15">
                <a:solidFill>
                  <a:srgbClr val="080A08"/>
                </a:solidFill>
                <a:latin typeface="Times New Roman"/>
                <a:cs typeface="Times New Roman"/>
              </a:rPr>
              <a:t>l-4449-88DE-88C2054A7241 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</a:rPr>
              <a:t>Beige </a:t>
            </a:r>
            <a:r>
              <a:rPr dirty="0" sz="750" spc="-10">
                <a:solidFill>
                  <a:srgbClr val="080A08"/>
                </a:solidFill>
                <a:latin typeface="Times New Roman"/>
                <a:cs typeface="Times New Roman"/>
              </a:rPr>
              <a:t>DoQmlama </a:t>
            </a: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</a:rPr>
              <a:t>Adresi:https</a:t>
            </a:r>
            <a:r>
              <a:rPr dirty="0" sz="750" spc="5">
                <a:solidFill>
                  <a:srgbClr val="282D2A"/>
                </a:solidFill>
                <a:latin typeface="Times New Roman"/>
                <a:cs typeface="Times New Roman"/>
              </a:rPr>
              <a:t>:</a:t>
            </a: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</a:rPr>
              <a:t>//e-</a:t>
            </a:r>
            <a:r>
              <a:rPr dirty="0" sz="750" spc="-15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</a:rPr>
              <a:t>belge</a:t>
            </a:r>
            <a:r>
              <a:rPr dirty="0" sz="750" spc="10">
                <a:solidFill>
                  <a:srgbClr val="282D2A"/>
                </a:solidFill>
                <a:latin typeface="Times New Roman"/>
                <a:cs typeface="Times New Roman"/>
              </a:rPr>
              <a:t>.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</a:rPr>
              <a:t>sanayi.gov</a:t>
            </a:r>
            <a:r>
              <a:rPr dirty="0" sz="750" spc="10">
                <a:solidFill>
                  <a:srgbClr val="282D2A"/>
                </a:solidFill>
                <a:latin typeface="Times New Roman"/>
                <a:cs typeface="Times New Roman"/>
              </a:rPr>
              <a:t>.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</a:rPr>
              <a:t>tr/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1395" y="9596808"/>
            <a:ext cx="445325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5">
                <a:solidFill>
                  <a:srgbClr val="080A08"/>
                </a:solidFill>
                <a:latin typeface="Times New Roman"/>
                <a:cs typeface="Times New Roman"/>
              </a:rPr>
              <a:t>Mustafa </a:t>
            </a:r>
            <a:r>
              <a:rPr dirty="0" sz="750">
                <a:solidFill>
                  <a:srgbClr val="080A08"/>
                </a:solidFill>
                <a:latin typeface="Times New Roman"/>
                <a:cs typeface="Times New Roman"/>
              </a:rPr>
              <a:t>Kcmal Mahallcsi </a:t>
            </a: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</a:rPr>
              <a:t>Dumlupmar </a:t>
            </a:r>
            <a:r>
              <a:rPr dirty="0" sz="750" spc="15">
                <a:solidFill>
                  <a:srgbClr val="080A08"/>
                </a:solidFill>
                <a:latin typeface="Times New Roman"/>
                <a:cs typeface="Times New Roman"/>
              </a:rPr>
              <a:t>Bulvan 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</a:rPr>
              <a:t>Eskitchir </a:t>
            </a:r>
            <a:r>
              <a:rPr dirty="0" sz="750" spc="-15">
                <a:solidFill>
                  <a:srgbClr val="080A08"/>
                </a:solidFill>
                <a:latin typeface="Times New Roman"/>
                <a:cs typeface="Times New Roman"/>
              </a:rPr>
              <a:t>Yolu 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</a:rPr>
              <a:t>2151.Caddc </a:t>
            </a:r>
            <a:r>
              <a:rPr dirty="0" sz="750">
                <a:solidFill>
                  <a:srgbClr val="080A08"/>
                </a:solidFill>
                <a:latin typeface="Times New Roman"/>
                <a:cs typeface="Times New Roman"/>
              </a:rPr>
              <a:t>No:154 </a:t>
            </a:r>
            <a:r>
              <a:rPr dirty="0" sz="750" spc="20">
                <a:solidFill>
                  <a:srgbClr val="080A08"/>
                </a:solidFill>
                <a:latin typeface="Times New Roman"/>
                <a:cs typeface="Times New Roman"/>
              </a:rPr>
              <a:t>06510 </a:t>
            </a:r>
            <a:r>
              <a:rPr dirty="0" sz="750" spc="-35">
                <a:solidFill>
                  <a:srgbClr val="080A08"/>
                </a:solidFill>
                <a:latin typeface="Times New Roman"/>
                <a:cs typeface="Times New Roman"/>
              </a:rPr>
              <a:t>&lt;;:ankaya</a:t>
            </a:r>
            <a:r>
              <a:rPr dirty="0" sz="750" spc="-1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080A08"/>
                </a:solidFill>
                <a:latin typeface="Times New Roman"/>
                <a:cs typeface="Times New Roman"/>
              </a:rPr>
              <a:t>/ANKARA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45879" y="8775993"/>
            <a:ext cx="2353945" cy="11252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1536700" algn="l"/>
              </a:tabLst>
            </a:pPr>
            <a:r>
              <a:rPr dirty="0" sz="7200" spc="5" strike="sngStrike">
                <a:solidFill>
                  <a:srgbClr val="080A08"/>
                </a:solidFill>
                <a:latin typeface="Arial"/>
                <a:cs typeface="Arial"/>
              </a:rPr>
              <a:t> </a:t>
            </a:r>
            <a:r>
              <a:rPr dirty="0" sz="7200" spc="5" strike="sngStrike">
                <a:solidFill>
                  <a:srgbClr val="080A08"/>
                </a:solidFill>
                <a:latin typeface="Arial"/>
                <a:cs typeface="Arial"/>
              </a:rPr>
              <a:t>	</a:t>
            </a:r>
            <a:r>
              <a:rPr dirty="0" sz="7200" spc="-1939" strike="sngStrike">
                <a:solidFill>
                  <a:srgbClr val="080A08"/>
                </a:solidFill>
                <a:latin typeface="Arial"/>
                <a:cs typeface="Arial"/>
              </a:rPr>
              <a:t>·</a:t>
            </a:r>
            <a:r>
              <a:rPr dirty="0" sz="7200" spc="-1910" strike="sngStrike">
                <a:solidFill>
                  <a:srgbClr val="080A08"/>
                </a:solidFill>
                <a:latin typeface="Arial"/>
                <a:cs typeface="Arial"/>
              </a:rPr>
              <a:t>■</a:t>
            </a:r>
            <a:r>
              <a:rPr dirty="0" sz="7200" spc="-1575" strike="sngStrike">
                <a:solidFill>
                  <a:srgbClr val="282D2A"/>
                </a:solidFill>
                <a:latin typeface="Arial"/>
                <a:cs typeface="Arial"/>
              </a:rPr>
              <a:t>.</a:t>
            </a:r>
            <a:r>
              <a:rPr dirty="0" sz="7200" spc="-2000" strike="sngStrike">
                <a:solidFill>
                  <a:srgbClr val="080A08"/>
                </a:solidFill>
                <a:latin typeface="Arial"/>
                <a:cs typeface="Arial"/>
              </a:rPr>
              <a:t>.</a:t>
            </a:r>
            <a:r>
              <a:rPr dirty="0" sz="7200" spc="-855" strike="sngStrike">
                <a:solidFill>
                  <a:srgbClr val="080A08"/>
                </a:solidFill>
                <a:latin typeface="Arial"/>
                <a:cs typeface="Arial"/>
              </a:rPr>
              <a:t>•</a:t>
            </a:r>
            <a:r>
              <a:rPr dirty="0" sz="7200" spc="-680" strike="noStrike">
                <a:solidFill>
                  <a:srgbClr val="080A08"/>
                </a:solidFill>
                <a:latin typeface="Arial"/>
                <a:cs typeface="Arial"/>
              </a:rPr>
              <a:t>.</a:t>
            </a:r>
            <a:endParaRPr sz="7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38823" y="9564993"/>
            <a:ext cx="15240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080A08"/>
                </a:solidFill>
                <a:latin typeface="Times New Roman"/>
                <a:cs typeface="Times New Roman"/>
              </a:rPr>
              <a:t>,lil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6948" y="9711340"/>
            <a:ext cx="93599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</a:rPr>
              <a:t>Telefon</a:t>
            </a:r>
            <a:r>
              <a:rPr dirty="0" sz="750" spc="-1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282D2A"/>
                </a:solidFill>
                <a:latin typeface="Times New Roman"/>
                <a:cs typeface="Times New Roman"/>
              </a:rPr>
              <a:t>:</a:t>
            </a:r>
            <a:r>
              <a:rPr dirty="0" sz="750" spc="15">
                <a:solidFill>
                  <a:srgbClr val="080A08"/>
                </a:solidFill>
                <a:latin typeface="Times New Roman"/>
                <a:cs typeface="Times New Roman"/>
              </a:rPr>
              <a:t>03122015395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99114" y="9692251"/>
            <a:ext cx="150876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</a:rPr>
              <a:t>Bilgi </a:t>
            </a:r>
            <a:r>
              <a:rPr dirty="0" sz="750" spc="15">
                <a:solidFill>
                  <a:srgbClr val="080A08"/>
                </a:solidFill>
                <a:latin typeface="Times New Roman"/>
                <a:cs typeface="Times New Roman"/>
              </a:rPr>
              <a:t>l </a:t>
            </a:r>
            <a:r>
              <a:rPr dirty="0" sz="750">
                <a:solidFill>
                  <a:srgbClr val="080A08"/>
                </a:solidFill>
                <a:latin typeface="Times New Roman"/>
                <a:cs typeface="Times New Roman"/>
              </a:rPr>
              <a:t>in</a:t>
            </a:r>
            <a:r>
              <a:rPr dirty="0" sz="750">
                <a:solidFill>
                  <a:srgbClr val="282D2A"/>
                </a:solidFill>
                <a:latin typeface="Times New Roman"/>
                <a:cs typeface="Times New Roman"/>
              </a:rPr>
              <a:t>: </a:t>
            </a:r>
            <a:r>
              <a:rPr dirty="0" sz="750" spc="30">
                <a:solidFill>
                  <a:srgbClr val="080A08"/>
                </a:solidFill>
                <a:latin typeface="Times New Roman"/>
                <a:cs typeface="Times New Roman"/>
              </a:rPr>
              <a:t>Ebm 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</a:rPr>
              <a:t>EBEPERI</a:t>
            </a:r>
            <a:r>
              <a:rPr dirty="0" sz="750" spc="2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900" spc="-70">
                <a:solidFill>
                  <a:srgbClr val="080A08"/>
                </a:solidFill>
                <a:latin typeface="Arial"/>
                <a:cs typeface="Arial"/>
              </a:rPr>
              <a:t>6ZT0R.K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10902" y="9692251"/>
            <a:ext cx="5397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30">
                <a:solidFill>
                  <a:srgbClr val="080A08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99114" y="9840273"/>
            <a:ext cx="4159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0">
                <a:solidFill>
                  <a:srgbClr val="080A08"/>
                </a:solidFill>
                <a:latin typeface="Times New Roman"/>
                <a:cs typeface="Times New Roman"/>
              </a:rPr>
              <a:t>Miihendis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94007" y="9865724"/>
            <a:ext cx="61023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6385" algn="l"/>
                <a:tab pos="582295" algn="l"/>
              </a:tabLst>
            </a:pPr>
            <a:r>
              <a:rPr dirty="0" sz="650" spc="-60">
                <a:solidFill>
                  <a:srgbClr val="080A08"/>
                </a:solidFill>
                <a:latin typeface="Times New Roman"/>
                <a:cs typeface="Times New Roman"/>
              </a:rPr>
              <a:t>a</a:t>
            </a:r>
            <a:r>
              <a:rPr dirty="0" sz="650" spc="-65">
                <a:solidFill>
                  <a:srgbClr val="080A08"/>
                </a:solidFill>
                <a:latin typeface="Times New Roman"/>
                <a:cs typeface="Times New Roman"/>
              </a:rPr>
              <a:t>•</a:t>
            </a:r>
            <a:r>
              <a:rPr dirty="0" sz="650">
                <a:solidFill>
                  <a:srgbClr val="080A08"/>
                </a:solidFill>
                <a:latin typeface="Times New Roman"/>
                <a:cs typeface="Times New Roman"/>
              </a:rPr>
              <a:t>	</a:t>
            </a:r>
            <a:r>
              <a:rPr dirty="0" sz="650" spc="-65">
                <a:solidFill>
                  <a:srgbClr val="080A08"/>
                </a:solidFill>
                <a:latin typeface="Times New Roman"/>
                <a:cs typeface="Times New Roman"/>
              </a:rPr>
              <a:t>•</a:t>
            </a:r>
            <a:r>
              <a:rPr dirty="0" sz="650">
                <a:solidFill>
                  <a:srgbClr val="080A08"/>
                </a:solidFill>
                <a:latin typeface="Times New Roman"/>
                <a:cs typeface="Times New Roman"/>
              </a:rPr>
              <a:t>	</a:t>
            </a:r>
            <a:r>
              <a:rPr dirty="0" sz="650" spc="-50">
                <a:solidFill>
                  <a:srgbClr val="080A08"/>
                </a:solidFill>
                <a:latin typeface="Times New Roman"/>
                <a:cs typeface="Times New Roman"/>
              </a:rPr>
              <a:t>.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71300" y="9954805"/>
            <a:ext cx="79819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</a:rPr>
              <a:t>Faks:031220</a:t>
            </a:r>
            <a:r>
              <a:rPr dirty="0" sz="750" spc="-90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850" spc="-70">
                <a:solidFill>
                  <a:srgbClr val="080A08"/>
                </a:solidFill>
                <a:latin typeface="Times New Roman"/>
                <a:cs typeface="Times New Roman"/>
              </a:rPr>
              <a:t>I</a:t>
            </a:r>
            <a:r>
              <a:rPr dirty="0" sz="850" spc="-145">
                <a:solidFill>
                  <a:srgbClr val="080A08"/>
                </a:solidFill>
                <a:latin typeface="Times New Roman"/>
                <a:cs typeface="Times New Roman"/>
              </a:rPr>
              <a:t> </a:t>
            </a:r>
            <a:r>
              <a:rPr dirty="0" sz="750" spc="20">
                <a:solidFill>
                  <a:srgbClr val="080A08"/>
                </a:solidFill>
                <a:latin typeface="Times New Roman"/>
                <a:cs typeface="Times New Roman"/>
              </a:rPr>
              <a:t>5453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94189" y="9967531"/>
            <a:ext cx="144843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  <a:hlinkClick r:id="rId2"/>
              </a:rPr>
              <a:t>e-posta:ebru.ebeperi@sanayi.gov.tr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71300" y="10187554"/>
            <a:ext cx="242443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</a:rPr>
              <a:t>Kcp</a:t>
            </a:r>
            <a:r>
              <a:rPr dirty="0" sz="750" spc="5">
                <a:solidFill>
                  <a:srgbClr val="282D2A"/>
                </a:solidFill>
                <a:latin typeface="Times New Roman"/>
                <a:cs typeface="Times New Roman"/>
              </a:rPr>
              <a:t>:</a:t>
            </a: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</a:rPr>
              <a:t>sanayivctcknolojiba </a:t>
            </a: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  <a:hlinkClick r:id="rId3"/>
              </a:rPr>
              <a:t>kanligi</a:t>
            </a:r>
            <a:r>
              <a:rPr dirty="0" sz="750" spc="5">
                <a:solidFill>
                  <a:srgbClr val="282D2A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  <a:hlinkClick r:id="rId3"/>
              </a:rPr>
              <a:t>sanayiurunlcri@hsOl</a:t>
            </a:r>
            <a:r>
              <a:rPr dirty="0" sz="750" spc="-95">
                <a:solidFill>
                  <a:srgbClr val="080A08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  <a:hlinkClick r:id="rId3"/>
              </a:rPr>
              <a:t>.kcp.tr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01366" y="10187554"/>
            <a:ext cx="140462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>
                <a:solidFill>
                  <a:srgbClr val="080A08"/>
                </a:solidFill>
                <a:latin typeface="Times New Roman"/>
                <a:cs typeface="Times New Roman"/>
              </a:rPr>
              <a:t>Internet </a:t>
            </a:r>
            <a:r>
              <a:rPr dirty="0" sz="750" spc="-10">
                <a:solidFill>
                  <a:srgbClr val="080A08"/>
                </a:solidFill>
                <a:latin typeface="Times New Roman"/>
                <a:cs typeface="Times New Roman"/>
              </a:rPr>
              <a:t>adrcsi </a:t>
            </a:r>
            <a:r>
              <a:rPr dirty="0" sz="750" spc="5">
                <a:solidFill>
                  <a:srgbClr val="282D2A"/>
                </a:solidFill>
                <a:latin typeface="Times New Roman"/>
                <a:cs typeface="Times New Roman"/>
              </a:rPr>
              <a:t>:</a:t>
            </a:r>
            <a:r>
              <a:rPr dirty="0" sz="750" spc="-60">
                <a:solidFill>
                  <a:srgbClr val="282D2A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  <a:hlinkClick r:id="rId4"/>
              </a:rPr>
              <a:t>www</a:t>
            </a:r>
            <a:r>
              <a:rPr dirty="0" sz="750" spc="10">
                <a:solidFill>
                  <a:srgbClr val="282D2A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  <a:hlinkClick r:id="rId4"/>
              </a:rPr>
              <a:t>sanayi.gov</a:t>
            </a:r>
            <a:r>
              <a:rPr dirty="0" sz="750" spc="10">
                <a:solidFill>
                  <a:srgbClr val="282D2A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dirty="0" sz="750" spc="10">
                <a:solidFill>
                  <a:srgbClr val="080A08"/>
                </a:solidFill>
                <a:latin typeface="Times New Roman"/>
                <a:cs typeface="Times New Roman"/>
                <a:hlinkClick r:id="rId4"/>
              </a:rPr>
              <a:t>tr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84825" y="10162102"/>
            <a:ext cx="56832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4795" algn="l"/>
                <a:tab pos="470534" algn="l"/>
              </a:tabLst>
            </a:pPr>
            <a:r>
              <a:rPr dirty="0" sz="950" spc="-135">
                <a:solidFill>
                  <a:srgbClr val="080A08"/>
                </a:solidFill>
                <a:latin typeface="Arial"/>
                <a:cs typeface="Arial"/>
              </a:rPr>
              <a:t>C!I</a:t>
            </a:r>
            <a:r>
              <a:rPr dirty="0" sz="950" spc="-135">
                <a:solidFill>
                  <a:srgbClr val="282D2A"/>
                </a:solidFill>
                <a:latin typeface="Arial"/>
                <a:cs typeface="Arial"/>
              </a:rPr>
              <a:t>.	</a:t>
            </a:r>
            <a:r>
              <a:rPr dirty="0" sz="950" spc="-100">
                <a:solidFill>
                  <a:srgbClr val="594942"/>
                </a:solidFill>
                <a:latin typeface="Arial"/>
                <a:cs typeface="Arial"/>
              </a:rPr>
              <a:t>·</a:t>
            </a:r>
            <a:r>
              <a:rPr dirty="0" sz="950" spc="-100">
                <a:solidFill>
                  <a:srgbClr val="282D2A"/>
                </a:solidFill>
                <a:latin typeface="Arial"/>
                <a:cs typeface="Arial"/>
              </a:rPr>
              <a:t>'	</a:t>
            </a:r>
            <a:r>
              <a:rPr dirty="0" sz="950" spc="-110">
                <a:solidFill>
                  <a:srgbClr val="080A08"/>
                </a:solidFill>
                <a:latin typeface="Arial"/>
                <a:cs typeface="Arial"/>
              </a:rPr>
              <a:t>•</a:t>
            </a:r>
            <a:r>
              <a:rPr dirty="0" sz="950" spc="-190">
                <a:solidFill>
                  <a:srgbClr val="080A0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696760"/>
                </a:solidFill>
                <a:latin typeface="Arial"/>
                <a:cs typeface="Arial"/>
              </a:rPr>
              <a:t>·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8924" y="160117"/>
            <a:ext cx="1953260" cy="548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780">
              <a:lnSpc>
                <a:spcPts val="645"/>
              </a:lnSpc>
              <a:spcBef>
                <a:spcPts val="100"/>
              </a:spcBef>
            </a:pPr>
            <a:r>
              <a:rPr dirty="0" sz="650" spc="-15">
                <a:solidFill>
                  <a:srgbClr val="0C0F0E"/>
                </a:solidFill>
                <a:latin typeface="Times New Roman"/>
                <a:cs typeface="Times New Roman"/>
              </a:rPr>
              <a:t>TC </a:t>
            </a:r>
            <a:r>
              <a:rPr dirty="0" sz="650" spc="-50">
                <a:solidFill>
                  <a:srgbClr val="0C0F0E"/>
                </a:solidFill>
                <a:latin typeface="Times New Roman"/>
                <a:cs typeface="Times New Roman"/>
              </a:rPr>
              <a:t>SAIIAYI VI </a:t>
            </a:r>
            <a:r>
              <a:rPr dirty="0" sz="650" spc="-55">
                <a:solidFill>
                  <a:srgbClr val="0C0F0E"/>
                </a:solidFill>
                <a:latin typeface="Times New Roman"/>
                <a:cs typeface="Times New Roman"/>
              </a:rPr>
              <a:t>TEJCIIOLOJI</a:t>
            </a:r>
            <a:r>
              <a:rPr dirty="0" sz="650" spc="-2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650" spc="-45">
                <a:solidFill>
                  <a:srgbClr val="0C0F0E"/>
                </a:solidFill>
                <a:latin typeface="Times New Roman"/>
                <a:cs typeface="Times New Roman"/>
              </a:rPr>
              <a:t>BAICA!IUOI</a:t>
            </a:r>
            <a:endParaRPr sz="650">
              <a:latin typeface="Times New Roman"/>
              <a:cs typeface="Times New Roman"/>
            </a:endParaRPr>
          </a:p>
          <a:p>
            <a:pPr marL="21590" marR="414020" indent="-5715">
              <a:lnSpc>
                <a:spcPct val="80600"/>
              </a:lnSpc>
              <a:spcBef>
                <a:spcPts val="25"/>
              </a:spcBef>
            </a:pPr>
            <a:r>
              <a:rPr dirty="0" sz="650" spc="25">
                <a:solidFill>
                  <a:srgbClr val="0C0F0E"/>
                </a:solidFill>
                <a:latin typeface="Times New Roman"/>
                <a:cs typeface="Times New Roman"/>
              </a:rPr>
              <a:t>M,t.,lojiw </a:t>
            </a:r>
            <a:r>
              <a:rPr dirty="0" sz="700" spc="135">
                <a:solidFill>
                  <a:srgbClr val="0C0F0E"/>
                </a:solidFill>
                <a:latin typeface="Times New Roman"/>
                <a:cs typeface="Times New Roman"/>
              </a:rPr>
              <a:t>s-yt </a:t>
            </a:r>
            <a:r>
              <a:rPr dirty="0" sz="650" spc="135">
                <a:solidFill>
                  <a:srgbClr val="0C0F0E"/>
                </a:solidFill>
                <a:latin typeface="Times New Roman"/>
                <a:cs typeface="Times New Roman"/>
              </a:rPr>
              <a:t>011D11tri0</a:t>
            </a:r>
            <a:r>
              <a:rPr dirty="0" sz="650" spc="-7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650" spc="130">
                <a:solidFill>
                  <a:srgbClr val="0C0F0E"/>
                </a:solidFill>
                <a:latin typeface="Times New Roman"/>
                <a:cs typeface="Times New Roman"/>
              </a:rPr>
              <a:t>0-1 </a:t>
            </a:r>
            <a:r>
              <a:rPr dirty="0" sz="650" spc="265">
                <a:solidFill>
                  <a:srgbClr val="0C0F0E"/>
                </a:solidFill>
                <a:latin typeface="Times New Roman"/>
                <a:cs typeface="Times New Roman"/>
              </a:rPr>
              <a:t>M  </a:t>
            </a:r>
            <a:r>
              <a:rPr dirty="0" sz="650" spc="235">
                <a:solidFill>
                  <a:srgbClr val="0C0F0E"/>
                </a:solidFill>
                <a:latin typeface="Times New Roman"/>
                <a:cs typeface="Times New Roman"/>
              </a:rPr>
              <a:t>IUJl</a:t>
            </a:r>
            <a:r>
              <a:rPr dirty="0" sz="650" spc="12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650" spc="225">
                <a:solidFill>
                  <a:srgbClr val="0C0F0E"/>
                </a:solidFill>
                <a:latin typeface="Times New Roman"/>
                <a:cs typeface="Times New Roman"/>
              </a:rPr>
              <a:t>I0.06-$4414Jll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2140"/>
              </a:lnSpc>
            </a:pPr>
            <a:r>
              <a:rPr dirty="0" sz="2050" spc="475">
                <a:solidFill>
                  <a:srgbClr val="0C0F0E"/>
                </a:solidFill>
                <a:latin typeface="Arial"/>
                <a:cs typeface="Arial"/>
              </a:rPr>
              <a:t>II </a:t>
            </a:r>
            <a:r>
              <a:rPr dirty="0" sz="2000" spc="114" b="1">
                <a:solidFill>
                  <a:srgbClr val="0C0F0E"/>
                </a:solidFill>
                <a:latin typeface="Arial"/>
                <a:cs typeface="Arial"/>
              </a:rPr>
              <a:t>11111111</a:t>
            </a:r>
            <a:r>
              <a:rPr dirty="0" sz="2000" spc="-310" b="1">
                <a:solidFill>
                  <a:srgbClr val="0C0F0E"/>
                </a:solidFill>
                <a:latin typeface="Arial"/>
                <a:cs typeface="Arial"/>
              </a:rPr>
              <a:t> </a:t>
            </a:r>
            <a:r>
              <a:rPr dirty="0" sz="2000" spc="55" b="1">
                <a:solidFill>
                  <a:srgbClr val="0C0F0E"/>
                </a:solidFill>
                <a:latin typeface="Arial"/>
                <a:cs typeface="Arial"/>
              </a:rPr>
              <a:t>Ill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986" y="1189838"/>
            <a:ext cx="5830570" cy="776668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69850" marR="26670" indent="3810">
              <a:lnSpc>
                <a:spcPct val="98700"/>
              </a:lnSpc>
              <a:spcBef>
                <a:spcPts val="120"/>
              </a:spcBef>
            </a:pP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doldurularak </a:t>
            </a:r>
            <a:r>
              <a:rPr dirty="0" sz="1150">
                <a:solidFill>
                  <a:srgbClr val="313331"/>
                </a:solidFill>
                <a:latin typeface="Times New Roman"/>
                <a:cs typeface="Times New Roman"/>
              </a:rPr>
              <a:t>,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bir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sonraki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aym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ilk </a:t>
            </a:r>
            <a:r>
              <a:rPr dirty="0" sz="1150" spc="-10">
                <a:solidFill>
                  <a:srgbClr val="0C0F0E"/>
                </a:solidFill>
                <a:latin typeface="Times New Roman"/>
                <a:cs typeface="Times New Roman"/>
              </a:rPr>
              <a:t>haftas1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i9inde </a:t>
            </a:r>
            <a:r>
              <a:rPr dirty="0" sz="1150" spc="45">
                <a:solidFill>
                  <a:srgbClr val="0C0F0E"/>
                </a:solidFill>
                <a:latin typeface="Times New Roman"/>
                <a:cs typeface="Times New Roman"/>
              </a:rPr>
              <a:t>".xis"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veya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".xlsx"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formatmda, </a:t>
            </a:r>
            <a:r>
              <a:rPr dirty="0" sz="1150" spc="-30">
                <a:solidFill>
                  <a:srgbClr val="0C0F0E"/>
                </a:solidFill>
                <a:latin typeface="Times New Roman"/>
                <a:cs typeface="Times New Roman"/>
              </a:rPr>
              <a:t>Bakanhg1m1z 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Metroloji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Sanayi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Oriinleri Gilvenligi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Gcnel </a:t>
            </a:r>
            <a:r>
              <a:rPr dirty="0" sz="1150" spc="-15">
                <a:solidFill>
                  <a:srgbClr val="0C0F0E"/>
                </a:solidFill>
                <a:latin typeface="Times New Roman"/>
                <a:cs typeface="Times New Roman"/>
              </a:rPr>
              <a:t>Mildiirlilgi.i'ne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{ithalat 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Denetim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Birimi) 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elektronik po</a:t>
            </a:r>
            <a:r>
              <a:rPr dirty="0" sz="1150" spc="5">
                <a:solidFill>
                  <a:srgbClr val="313331"/>
                </a:solidFill>
                <a:latin typeface="Times New Roman"/>
                <a:cs typeface="Times New Roman"/>
              </a:rPr>
              <a:t>s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t</a:t>
            </a:r>
            <a:r>
              <a:rPr dirty="0" sz="1150" spc="5">
                <a:solidFill>
                  <a:srgbClr val="313331"/>
                </a:solidFill>
                <a:latin typeface="Times New Roman"/>
                <a:cs typeface="Times New Roman"/>
              </a:rPr>
              <a:t>a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yoluyla (sugithalat@sanayi.gov.tr)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iletilir.</a:t>
            </a:r>
            <a:endParaRPr sz="1150">
              <a:latin typeface="Times New Roman"/>
              <a:cs typeface="Times New Roman"/>
            </a:endParaRPr>
          </a:p>
          <a:p>
            <a:pPr algn="just" marL="519430">
              <a:lnSpc>
                <a:spcPts val="1335"/>
              </a:lnSpc>
            </a:pP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c) </a:t>
            </a:r>
            <a:r>
              <a:rPr dirty="0" sz="1150" spc="50">
                <a:solidFill>
                  <a:srgbClr val="0C0F0E"/>
                </a:solidFill>
                <a:latin typeface="Times New Roman"/>
                <a:cs typeface="Times New Roman"/>
              </a:rPr>
              <a:t>9 </a:t>
            </a:r>
            <a:r>
              <a:rPr dirty="0" sz="1150" spc="-40">
                <a:solidFill>
                  <a:srgbClr val="0C0F0E"/>
                </a:solidFill>
                <a:latin typeface="Times New Roman"/>
                <a:cs typeface="Times New Roman"/>
              </a:rPr>
              <a:t>say1h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Oriin Giivenligi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-10">
                <a:solidFill>
                  <a:srgbClr val="0C0F0E"/>
                </a:solidFill>
                <a:latin typeface="Times New Roman"/>
                <a:cs typeface="Times New Roman"/>
              </a:rPr>
              <a:t>Tebligi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kapsammdaki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vurular</a:t>
            </a:r>
            <a:r>
              <a:rPr dirty="0" sz="1150" spc="16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00" spc="45" i="1">
                <a:solidFill>
                  <a:srgbClr val="0C0F0E"/>
                </a:solidFill>
                <a:latin typeface="Arial"/>
                <a:cs typeface="Arial"/>
              </a:rPr>
              <a:t>(OGM</a:t>
            </a:r>
            <a:endParaRPr sz="1100">
              <a:latin typeface="Arial"/>
              <a:cs typeface="Arial"/>
            </a:endParaRPr>
          </a:p>
          <a:p>
            <a:pPr algn="just" marL="73660" marR="28575" indent="4445">
              <a:lnSpc>
                <a:spcPts val="1380"/>
              </a:lnSpc>
              <a:spcBef>
                <a:spcPts val="30"/>
              </a:spcBef>
            </a:pPr>
            <a:r>
              <a:rPr dirty="0" sz="1150" spc="-50" i="1">
                <a:solidFill>
                  <a:srgbClr val="313331"/>
                </a:solidFill>
                <a:latin typeface="Times New Roman"/>
                <a:cs typeface="Times New Roman"/>
              </a:rPr>
              <a:t>B</a:t>
            </a:r>
            <a:r>
              <a:rPr dirty="0" sz="1150" spc="-50" i="1">
                <a:solidFill>
                  <a:srgbClr val="0C0F0E"/>
                </a:solidFill>
                <a:latin typeface="Times New Roman"/>
                <a:cs typeface="Times New Roman"/>
              </a:rPr>
              <a:t>Q$vum </a:t>
            </a:r>
            <a:r>
              <a:rPr dirty="0" sz="1150" spc="10" i="1">
                <a:solidFill>
                  <a:srgbClr val="0C0F0E"/>
                </a:solidFill>
                <a:latin typeface="Times New Roman"/>
                <a:cs typeface="Times New Roman"/>
              </a:rPr>
              <a:t>lan </a:t>
            </a:r>
            <a:r>
              <a:rPr dirty="0" sz="1150" spc="-20" i="1">
                <a:solidFill>
                  <a:srgbClr val="0C0F0E"/>
                </a:solidFill>
                <a:latin typeface="Times New Roman"/>
                <a:cs typeface="Times New Roman"/>
              </a:rPr>
              <a:t>Takip  List </a:t>
            </a:r>
            <a:r>
              <a:rPr dirty="0" sz="1150" spc="35" i="1">
                <a:solidFill>
                  <a:srgbClr val="313331"/>
                </a:solidFill>
                <a:latin typeface="Times New Roman"/>
                <a:cs typeface="Times New Roman"/>
              </a:rPr>
              <a:t>e</a:t>
            </a:r>
            <a:r>
              <a:rPr dirty="0" sz="1150" spc="35" i="1">
                <a:solidFill>
                  <a:srgbClr val="0C0F0E"/>
                </a:solidFill>
                <a:latin typeface="Times New Roman"/>
                <a:cs typeface="Times New Roman"/>
              </a:rPr>
              <a:t>si-2024-9)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ile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25 </a:t>
            </a:r>
            <a:r>
              <a:rPr dirty="0" sz="1150" spc="-45">
                <a:solidFill>
                  <a:srgbClr val="0C0F0E"/>
                </a:solidFill>
                <a:latin typeface="Times New Roman"/>
                <a:cs typeface="Times New Roman"/>
              </a:rPr>
              <a:t>say1h </a:t>
            </a:r>
            <a:r>
              <a:rPr dirty="0" sz="1150" spc="-10">
                <a:solidFill>
                  <a:srgbClr val="0C0F0E"/>
                </a:solidFill>
                <a:latin typeface="Times New Roman"/>
                <a:cs typeface="Times New Roman"/>
              </a:rPr>
              <a:t>Oriin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Gilvenligi </a:t>
            </a:r>
            <a:r>
              <a:rPr dirty="0" sz="1150" spc="55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Denetimi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Tebligi 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kapsammdaki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ba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vurular </a:t>
            </a:r>
            <a:r>
              <a:rPr dirty="0" sz="1150" spc="5" i="1">
                <a:solidFill>
                  <a:srgbClr val="0C0F0E"/>
                </a:solidFill>
                <a:latin typeface="Times New Roman"/>
                <a:cs typeface="Times New Roman"/>
              </a:rPr>
              <a:t>(UGM </a:t>
            </a:r>
            <a:r>
              <a:rPr dirty="0" sz="1150" spc="-20" i="1">
                <a:solidFill>
                  <a:srgbClr val="0C0F0E"/>
                </a:solidFill>
                <a:latin typeface="Times New Roman"/>
                <a:cs typeface="Times New Roman"/>
              </a:rPr>
              <a:t>Ba,$vurulan </a:t>
            </a:r>
            <a:r>
              <a:rPr dirty="0" sz="1150" spc="-10" i="1">
                <a:solidFill>
                  <a:srgbClr val="0C0F0E"/>
                </a:solidFill>
                <a:latin typeface="Times New Roman"/>
                <a:cs typeface="Times New Roman"/>
              </a:rPr>
              <a:t>Takip </a:t>
            </a:r>
            <a:r>
              <a:rPr dirty="0" sz="1150" spc="15" i="1">
                <a:solidFill>
                  <a:srgbClr val="0C0F0E"/>
                </a:solidFill>
                <a:latin typeface="Times New Roman"/>
                <a:cs typeface="Times New Roman"/>
              </a:rPr>
              <a:t>Listesi-2024-25)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ayn ayn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kendi tablolarma 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i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lenecek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olup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tek tablo halinde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iletilmeyecektir.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515620" marR="2221865" indent="3175">
              <a:lnSpc>
                <a:spcPts val="1320"/>
              </a:lnSpc>
            </a:pPr>
            <a:r>
              <a:rPr dirty="0" sz="1150" spc="5" b="1">
                <a:solidFill>
                  <a:srgbClr val="0C0F0E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100" b="1">
                <a:solidFill>
                  <a:srgbClr val="0C0F0E"/>
                </a:solidFill>
                <a:latin typeface="Times New Roman"/>
                <a:cs typeface="Times New Roman"/>
              </a:rPr>
              <a:t>Yaz1S1na </a:t>
            </a:r>
            <a:r>
              <a:rPr dirty="0" sz="1150" spc="35" b="1">
                <a:solidFill>
                  <a:srgbClr val="0C0F0E"/>
                </a:solidFill>
                <a:latin typeface="Times New Roman"/>
                <a:cs typeface="Times New Roman"/>
              </a:rPr>
              <a:t>ili </a:t>
            </a:r>
            <a:r>
              <a:rPr dirty="0" sz="1150" spc="60" b="1">
                <a:solidFill>
                  <a:srgbClr val="0C0F0E"/>
                </a:solidFill>
                <a:latin typeface="Times New Roman"/>
                <a:cs typeface="Times New Roman"/>
              </a:rPr>
              <a:t>kin </a:t>
            </a:r>
            <a:r>
              <a:rPr dirty="0" sz="1150" spc="-15" b="1">
                <a:solidFill>
                  <a:srgbClr val="0C0F0E"/>
                </a:solidFill>
                <a:latin typeface="Times New Roman"/>
                <a:cs typeface="Times New Roman"/>
              </a:rPr>
              <a:t>TAREKS </a:t>
            </a:r>
            <a:r>
              <a:rPr dirty="0" sz="1150" spc="25" b="1">
                <a:solidFill>
                  <a:srgbClr val="0C0F0E"/>
                </a:solidFill>
                <a:latin typeface="Times New Roman"/>
                <a:cs typeface="Times New Roman"/>
              </a:rPr>
              <a:t>i </a:t>
            </a:r>
            <a:r>
              <a:rPr dirty="0" sz="1150" spc="35" b="1">
                <a:solidFill>
                  <a:srgbClr val="0C0F0E"/>
                </a:solidFill>
                <a:latin typeface="Times New Roman"/>
                <a:cs typeface="Times New Roman"/>
              </a:rPr>
              <a:t>lemleri  </a:t>
            </a:r>
            <a:r>
              <a:rPr dirty="0" sz="1150" spc="10" b="1">
                <a:solidFill>
                  <a:srgbClr val="0C0F0E"/>
                </a:solidFill>
                <a:latin typeface="Times New Roman"/>
                <a:cs typeface="Times New Roman"/>
              </a:rPr>
              <a:t>Madde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7-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Sanayi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 spc="-10">
                <a:solidFill>
                  <a:srgbClr val="0C0F0E"/>
                </a:solidFill>
                <a:latin typeface="Times New Roman"/>
                <a:cs typeface="Times New Roman"/>
              </a:rPr>
              <a:t>Teknoloji </a:t>
            </a:r>
            <a:r>
              <a:rPr dirty="0" sz="1350" spc="-5">
                <a:solidFill>
                  <a:srgbClr val="0C0F0E"/>
                </a:solidFill>
                <a:latin typeface="Arial"/>
                <a:cs typeface="Arial"/>
              </a:rPr>
              <a:t>ii</a:t>
            </a:r>
            <a:r>
              <a:rPr dirty="0" sz="1350" spc="100">
                <a:solidFill>
                  <a:srgbClr val="0C0F0E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Miidilrlilklerince;</a:t>
            </a:r>
            <a:endParaRPr sz="1150">
              <a:latin typeface="Times New Roman"/>
              <a:cs typeface="Times New Roman"/>
            </a:endParaRPr>
          </a:p>
          <a:p>
            <a:pPr marL="509270">
              <a:lnSpc>
                <a:spcPts val="1230"/>
              </a:lnSpc>
              <a:tabLst>
                <a:tab pos="3860165" algn="l"/>
              </a:tabLst>
            </a:pP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(I)  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Firmanm </a:t>
            </a:r>
            <a:r>
              <a:rPr dirty="0" sz="1150" spc="29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ilretim   girdisi  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muafiyet</a:t>
            </a:r>
            <a:r>
              <a:rPr dirty="0" sz="1150" spc="22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-50">
                <a:solidFill>
                  <a:srgbClr val="0C0F0E"/>
                </a:solidFill>
                <a:latin typeface="Times New Roman"/>
                <a:cs typeface="Times New Roman"/>
              </a:rPr>
              <a:t>yaz1sm1 </a:t>
            </a:r>
            <a:r>
              <a:rPr dirty="0" sz="1150" spc="9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-60">
                <a:solidFill>
                  <a:srgbClr val="0C0F0E"/>
                </a:solidFill>
                <a:latin typeface="Times New Roman"/>
                <a:cs typeface="Times New Roman"/>
              </a:rPr>
              <a:t>D1	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Ticarette 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Risk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Esash</a:t>
            </a:r>
            <a:r>
              <a:rPr dirty="0" sz="1150" spc="114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Kontrol</a:t>
            </a:r>
            <a:endParaRPr sz="1150">
              <a:latin typeface="Times New Roman"/>
              <a:cs typeface="Times New Roman"/>
            </a:endParaRPr>
          </a:p>
          <a:p>
            <a:pPr marL="53340" marR="22860" indent="2540">
              <a:lnSpc>
                <a:spcPts val="1400"/>
              </a:lnSpc>
              <a:spcBef>
                <a:spcPts val="15"/>
              </a:spcBef>
            </a:pP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Sistemi'ne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(TAREKS)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yilklemesinin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akabinde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gerekli incelemeler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yaptlarak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onay/ret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i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lemleri 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elektronik imza </a:t>
            </a:r>
            <a:r>
              <a:rPr dirty="0" sz="1150" spc="-35">
                <a:solidFill>
                  <a:srgbClr val="0C0F0E"/>
                </a:solidFill>
                <a:latin typeface="Times New Roman"/>
                <a:cs typeface="Times New Roman"/>
              </a:rPr>
              <a:t>vas1tas1yla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ger9ekle</a:t>
            </a:r>
            <a:r>
              <a:rPr dirty="0" sz="1150" spc="13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tirilir.</a:t>
            </a:r>
            <a:endParaRPr sz="1150">
              <a:latin typeface="Times New Roman"/>
              <a:cs typeface="Times New Roman"/>
            </a:endParaRPr>
          </a:p>
          <a:p>
            <a:pPr marL="716915" indent="-221615">
              <a:lnSpc>
                <a:spcPts val="1260"/>
              </a:lnSpc>
              <a:buAutoNum type="arabicParenBoth" startAt="2"/>
              <a:tabLst>
                <a:tab pos="717550" algn="l"/>
              </a:tabLst>
            </a:pP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Onay i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lemi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ger9ekle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tirmeden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once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verilen </a:t>
            </a:r>
            <a:r>
              <a:rPr dirty="0" sz="1150" spc="-25">
                <a:solidFill>
                  <a:srgbClr val="0C0F0E"/>
                </a:solidFill>
                <a:latin typeface="Times New Roman"/>
                <a:cs typeface="Times New Roman"/>
              </a:rPr>
              <a:t>yaz1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ile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sisteme yilklenen </a:t>
            </a:r>
            <a:r>
              <a:rPr dirty="0" sz="1150" spc="45">
                <a:solidFill>
                  <a:srgbClr val="0C0F0E"/>
                </a:solidFill>
                <a:latin typeface="Times New Roman"/>
                <a:cs typeface="Times New Roman"/>
              </a:rPr>
              <a:t>yazmm</a:t>
            </a:r>
            <a:r>
              <a:rPr dirty="0" sz="1150" spc="-1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aym</a:t>
            </a:r>
            <a:endParaRPr sz="1150">
              <a:latin typeface="Times New Roman"/>
              <a:cs typeface="Times New Roman"/>
            </a:endParaRPr>
          </a:p>
          <a:p>
            <a:pPr marL="46990">
              <a:lnSpc>
                <a:spcPts val="1365"/>
              </a:lnSpc>
            </a:pP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olup </a:t>
            </a:r>
            <a:r>
              <a:rPr dirty="0" sz="1150" spc="-20">
                <a:solidFill>
                  <a:srgbClr val="0C0F0E"/>
                </a:solidFill>
                <a:latin typeface="Times New Roman"/>
                <a:cs typeface="Times New Roman"/>
              </a:rPr>
              <a:t>olmad1gmm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kontrolii</a:t>
            </a:r>
            <a:r>
              <a:rPr dirty="0" sz="1150" spc="-12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yapthr.</a:t>
            </a:r>
            <a:endParaRPr sz="1150">
              <a:latin typeface="Times New Roman"/>
              <a:cs typeface="Times New Roman"/>
            </a:endParaRPr>
          </a:p>
          <a:p>
            <a:pPr algn="just" marL="40640" marR="5080" indent="452120">
              <a:lnSpc>
                <a:spcPct val="95800"/>
              </a:lnSpc>
              <a:spcBef>
                <a:spcPts val="55"/>
              </a:spcBef>
              <a:buAutoNum type="arabicParenBoth" startAt="3"/>
              <a:tabLst>
                <a:tab pos="744220" algn="l"/>
              </a:tabLst>
            </a:pP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TAREKS'te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firma unvam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(ba vuruyu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yapan: </a:t>
            </a:r>
            <a:r>
              <a:rPr dirty="0" sz="1150" spc="-25">
                <a:solidFill>
                  <a:srgbClr val="0C0F0E"/>
                </a:solidFill>
                <a:latin typeface="Times New Roman"/>
                <a:cs typeface="Times New Roman"/>
              </a:rPr>
              <a:t>imalat91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veya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tedarik9i), </a:t>
            </a:r>
            <a:r>
              <a:rPr dirty="0" sz="1150" spc="-10">
                <a:solidFill>
                  <a:srgbClr val="0C0F0E"/>
                </a:solidFill>
                <a:latin typeface="Times New Roman"/>
                <a:cs typeface="Times New Roman"/>
              </a:rPr>
              <a:t>imalati;1  </a:t>
            </a:r>
            <a:r>
              <a:rPr dirty="0" sz="1150" spc="45">
                <a:solidFill>
                  <a:srgbClr val="0C0F0E"/>
                </a:solidFill>
                <a:latin typeface="Times New Roman"/>
                <a:cs typeface="Times New Roman"/>
              </a:rPr>
              <a:t>finna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unvam, beige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tipi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(iiretim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sei;ilmi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olmahdtr),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GTiP,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kota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miktan,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kalan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miktar, 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miktar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birimlerinin </a:t>
            </a:r>
            <a:r>
              <a:rPr dirty="0" sz="1200" spc="-5">
                <a:solidFill>
                  <a:srgbClr val="0C0F0E"/>
                </a:solidFill>
                <a:latin typeface="Times New Roman"/>
                <a:cs typeface="Times New Roman"/>
              </a:rPr>
              <a:t>ii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mildiirliigiimiizce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verilen muafiyet </a:t>
            </a:r>
            <a:r>
              <a:rPr dirty="0" sz="1150" spc="-20">
                <a:solidFill>
                  <a:srgbClr val="0C0F0E"/>
                </a:solidFill>
                <a:latin typeface="Times New Roman"/>
                <a:cs typeface="Times New Roman"/>
              </a:rPr>
              <a:t>ii;erigi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ile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aym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olup </a:t>
            </a:r>
            <a:r>
              <a:rPr dirty="0" sz="1150" spc="-25">
                <a:solidFill>
                  <a:srgbClr val="0C0F0E"/>
                </a:solidFill>
                <a:latin typeface="Times New Roman"/>
                <a:cs typeface="Times New Roman"/>
              </a:rPr>
              <a:t>olmad1g1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kontrol 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algn="just" marL="51435" marR="31750" indent="444500">
              <a:lnSpc>
                <a:spcPct val="94100"/>
              </a:lnSpc>
              <a:spcBef>
                <a:spcPts val="180"/>
              </a:spcBef>
              <a:buAutoNum type="arabicParenBoth" startAt="3"/>
              <a:tabLst>
                <a:tab pos="713740" algn="l"/>
              </a:tabLst>
            </a:pP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Daha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once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onaylanm1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kullantmda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olan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yaztlanna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ili </a:t>
            </a:r>
            <a:r>
              <a:rPr dirty="0" sz="1150" spc="60">
                <a:solidFill>
                  <a:srgbClr val="0C0F0E"/>
                </a:solidFill>
                <a:latin typeface="Times New Roman"/>
                <a:cs typeface="Times New Roman"/>
              </a:rPr>
              <a:t>kin 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iptal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i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lemleri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TAREKS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iizerinden </a:t>
            </a:r>
            <a:r>
              <a:rPr dirty="0" sz="1150" spc="280">
                <a:solidFill>
                  <a:srgbClr val="0C0F0E"/>
                </a:solidFill>
                <a:latin typeface="Times New Roman"/>
                <a:cs typeface="Times New Roman"/>
              </a:rPr>
              <a:t>dee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zamanh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olarak </a:t>
            </a:r>
            <a:r>
              <a:rPr dirty="0" sz="1150" spc="-15">
                <a:solidFill>
                  <a:srgbClr val="0C0F0E"/>
                </a:solidFill>
                <a:latin typeface="Times New Roman"/>
                <a:cs typeface="Times New Roman"/>
              </a:rPr>
              <a:t>yilriitiiliir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ilgili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yaz1lann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kullammt 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iptal</a:t>
            </a:r>
            <a:r>
              <a:rPr dirty="0" sz="1150" spc="-2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526415">
              <a:lnSpc>
                <a:spcPts val="1250"/>
              </a:lnSpc>
              <a:spcBef>
                <a:spcPts val="5"/>
              </a:spcBef>
            </a:pPr>
            <a:r>
              <a:rPr dirty="0" sz="1150" spc="5" b="1">
                <a:solidFill>
                  <a:srgbClr val="0C0F0E"/>
                </a:solidFill>
                <a:latin typeface="Times New Roman"/>
                <a:cs typeface="Times New Roman"/>
              </a:rPr>
              <a:t>Denetim</a:t>
            </a:r>
            <a:endParaRPr sz="1150">
              <a:latin typeface="Times New Roman"/>
              <a:cs typeface="Times New Roman"/>
            </a:endParaRPr>
          </a:p>
          <a:p>
            <a:pPr marL="525145">
              <a:lnSpc>
                <a:spcPts val="1430"/>
              </a:lnSpc>
            </a:pPr>
            <a:r>
              <a:rPr dirty="0" sz="1150" spc="20" b="1">
                <a:solidFill>
                  <a:srgbClr val="0C0F0E"/>
                </a:solidFill>
                <a:latin typeface="Times New Roman"/>
                <a:cs typeface="Times New Roman"/>
              </a:rPr>
              <a:t>Madde </a:t>
            </a:r>
            <a:r>
              <a:rPr dirty="0" sz="1150" spc="40" b="1">
                <a:solidFill>
                  <a:srgbClr val="0C0F0E"/>
                </a:solidFill>
                <a:latin typeface="Times New Roman"/>
                <a:cs typeface="Times New Roman"/>
              </a:rPr>
              <a:t>8- </a:t>
            </a:r>
            <a:r>
              <a:rPr dirty="0" sz="1100" spc="30">
                <a:solidFill>
                  <a:srgbClr val="0C0F0E"/>
                </a:solidFill>
                <a:latin typeface="Times New Roman"/>
                <a:cs typeface="Times New Roman"/>
              </a:rPr>
              <a:t>(I)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Sanayi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 spc="-15">
                <a:solidFill>
                  <a:srgbClr val="0C0F0E"/>
                </a:solidFill>
                <a:latin typeface="Times New Roman"/>
                <a:cs typeface="Times New Roman"/>
              </a:rPr>
              <a:t>Teknoloji </a:t>
            </a:r>
            <a:r>
              <a:rPr dirty="0" sz="1350" spc="-10">
                <a:solidFill>
                  <a:srgbClr val="0C0F0E"/>
                </a:solidFill>
                <a:latin typeface="Arial"/>
                <a:cs typeface="Arial"/>
              </a:rPr>
              <a:t>ii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Miidiirliiklerince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gerekli</a:t>
            </a:r>
            <a:r>
              <a:rPr dirty="0" sz="1150" spc="5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hallerde;</a:t>
            </a:r>
            <a:endParaRPr sz="1150">
              <a:latin typeface="Times New Roman"/>
              <a:cs typeface="Times New Roman"/>
            </a:endParaRPr>
          </a:p>
          <a:p>
            <a:pPr marL="53975" marR="49530" indent="458470">
              <a:lnSpc>
                <a:spcPts val="1350"/>
              </a:lnSpc>
              <a:spcBef>
                <a:spcPts val="10"/>
              </a:spcBef>
              <a:buAutoNum type="alphaLcParenR"/>
              <a:tabLst>
                <a:tab pos="685165" algn="l"/>
              </a:tabLst>
            </a:pP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Girdi </a:t>
            </a:r>
            <a:r>
              <a:rPr dirty="0" sz="1150" spc="-25">
                <a:solidFill>
                  <a:srgbClr val="0C0F0E"/>
                </a:solidFill>
                <a:latin typeface="Times New Roman"/>
                <a:cs typeface="Times New Roman"/>
              </a:rPr>
              <a:t>iiriin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ve/veya nihai </a:t>
            </a:r>
            <a:r>
              <a:rPr dirty="0" sz="1150" spc="-15">
                <a:solidFill>
                  <a:srgbClr val="0C0F0E"/>
                </a:solidFill>
                <a:latin typeface="Times New Roman"/>
                <a:cs typeface="Times New Roman"/>
              </a:rPr>
              <a:t>ilriin </a:t>
            </a:r>
            <a:r>
              <a:rPr dirty="0" sz="1150" spc="-40">
                <a:solidFill>
                  <a:srgbClr val="0C0F0E"/>
                </a:solidFill>
                <a:latin typeface="Times New Roman"/>
                <a:cs typeface="Times New Roman"/>
              </a:rPr>
              <a:t>Bakanhg1m1z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yetki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sorumluluk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alamnda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bulunan 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mevzuat kapsammda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ise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yazt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diizenlenmeden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once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veya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sonra;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C0F0E"/>
                </a:solidFill>
                <a:latin typeface="Times New Roman"/>
                <a:cs typeface="Times New Roman"/>
              </a:rPr>
              <a:t>iiriin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ve/veya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nihai</a:t>
            </a:r>
            <a:r>
              <a:rPr dirty="0" sz="1150" spc="6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ilriine</a:t>
            </a:r>
            <a:endParaRPr sz="1150">
              <a:latin typeface="Times New Roman"/>
              <a:cs typeface="Times New Roman"/>
            </a:endParaRPr>
          </a:p>
          <a:p>
            <a:pPr marL="31115" indent="9525">
              <a:lnSpc>
                <a:spcPts val="1335"/>
              </a:lnSpc>
            </a:pP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ili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kin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teknik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mevzuat gereklerine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ili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kin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beige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dokiimanlar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firmadan</a:t>
            </a:r>
            <a:r>
              <a:rPr dirty="0" sz="1150" spc="9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talep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edilerek (teknik</a:t>
            </a:r>
            <a:endParaRPr sz="1150">
              <a:latin typeface="Times New Roman"/>
              <a:cs typeface="Times New Roman"/>
            </a:endParaRPr>
          </a:p>
          <a:p>
            <a:pPr marL="27940" marR="45085" indent="2540">
              <a:lnSpc>
                <a:spcPts val="1350"/>
              </a:lnSpc>
              <a:spcBef>
                <a:spcPts val="65"/>
              </a:spcBef>
            </a:pP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dosya, uygunluk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beyanlan,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sertifikalan, test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raporlan,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vb.)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incelenir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ve/veya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firma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iiretim 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tesisi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ziyaret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edilerek bu dogrulamalar</a:t>
            </a:r>
            <a:r>
              <a:rPr dirty="0" sz="1150" spc="9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saglamr.</a:t>
            </a:r>
            <a:endParaRPr sz="1150">
              <a:latin typeface="Times New Roman"/>
              <a:cs typeface="Times New Roman"/>
            </a:endParaRPr>
          </a:p>
          <a:p>
            <a:pPr marL="22225" marR="46990" indent="450850">
              <a:lnSpc>
                <a:spcPts val="1350"/>
              </a:lnSpc>
              <a:spcBef>
                <a:spcPts val="50"/>
              </a:spcBef>
              <a:buAutoNum type="alphaLcParenR" startAt="2"/>
              <a:tabLst>
                <a:tab pos="646430" algn="l"/>
              </a:tabLst>
            </a:pP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20">
                <a:solidFill>
                  <a:srgbClr val="0C0F0E"/>
                </a:solidFill>
                <a:latin typeface="Times New Roman"/>
                <a:cs typeface="Times New Roman"/>
              </a:rPr>
              <a:t>yaz1smm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diizenlendigi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ytl </a:t>
            </a:r>
            <a:r>
              <a:rPr dirty="0" sz="1150" spc="-10">
                <a:solidFill>
                  <a:srgbClr val="0C0F0E"/>
                </a:solidFill>
                <a:latin typeface="Times New Roman"/>
                <a:cs typeface="Times New Roman"/>
              </a:rPr>
              <a:t>ii;erisinde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firma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yerinde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ziyaret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edilerek 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ithalatt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yaptlan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iiriinlerin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iiretimde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kullamhp </a:t>
            </a:r>
            <a:r>
              <a:rPr dirty="0" sz="1150" spc="-25">
                <a:solidFill>
                  <a:srgbClr val="0C0F0E"/>
                </a:solidFill>
                <a:latin typeface="Times New Roman"/>
                <a:cs typeface="Times New Roman"/>
              </a:rPr>
              <a:t>kullamlmad1g1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kontrol</a:t>
            </a:r>
            <a:r>
              <a:rPr dirty="0" sz="1150" spc="19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marL="624205" indent="-156845">
              <a:lnSpc>
                <a:spcPts val="1305"/>
              </a:lnSpc>
              <a:buAutoNum type="alphaLcParenR" startAt="2"/>
              <a:tabLst>
                <a:tab pos="624840" algn="l"/>
              </a:tabLst>
            </a:pP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ithalatt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yaptlan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iiriinlerin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firmada </a:t>
            </a:r>
            <a:r>
              <a:rPr dirty="0" sz="1150" spc="-25">
                <a:solidFill>
                  <a:srgbClr val="0C0F0E"/>
                </a:solidFill>
                <a:latin typeface="Times New Roman"/>
                <a:cs typeface="Times New Roman"/>
              </a:rPr>
              <a:t>depoland1g1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alanlar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da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kontrol</a:t>
            </a:r>
            <a:r>
              <a:rPr dirty="0" sz="1150" spc="4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edilir.</a:t>
            </a:r>
            <a:endParaRPr sz="1150">
              <a:latin typeface="Times New Roman"/>
              <a:cs typeface="Times New Roman"/>
            </a:endParaRPr>
          </a:p>
          <a:p>
            <a:pPr marL="19050" marR="50800" indent="447675">
              <a:lnSpc>
                <a:spcPts val="1380"/>
              </a:lnSpc>
              <a:spcBef>
                <a:spcPts val="45"/>
              </a:spcBef>
              <a:buAutoNum type="arabicParenBoth" startAt="2"/>
              <a:tabLst>
                <a:tab pos="739775" algn="l"/>
              </a:tabLst>
            </a:pP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Piyasa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gozetimi </a:t>
            </a:r>
            <a:r>
              <a:rPr dirty="0" sz="1150" spc="55">
                <a:solidFill>
                  <a:srgbClr val="0C0F0E"/>
                </a:solidFill>
                <a:latin typeface="Times New Roman"/>
                <a:cs typeface="Times New Roman"/>
              </a:rPr>
              <a:t>ve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denetimi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faaliyetleri</a:t>
            </a:r>
            <a:r>
              <a:rPr dirty="0" sz="1150" spc="29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dogrultusunda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(PGD)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Bakanhgmuz 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sorumlulugunda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olan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C0F0E"/>
                </a:solidFill>
                <a:latin typeface="Times New Roman"/>
                <a:cs typeface="Times New Roman"/>
              </a:rPr>
              <a:t>iiriiniin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de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dahil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oldugu nihai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iiriinlere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ait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teknik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dosya </a:t>
            </a:r>
            <a:r>
              <a:rPr dirty="0" sz="1150" spc="55">
                <a:solidFill>
                  <a:srgbClr val="0C0F0E"/>
                </a:solidFill>
                <a:latin typeface="Times New Roman"/>
                <a:cs typeface="Times New Roman"/>
              </a:rPr>
              <a:t>ve</a:t>
            </a:r>
            <a:r>
              <a:rPr dirty="0" sz="1150" spc="6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ekleri</a:t>
            </a:r>
            <a:endParaRPr sz="1150">
              <a:latin typeface="Times New Roman"/>
              <a:cs typeface="Times New Roman"/>
            </a:endParaRPr>
          </a:p>
          <a:p>
            <a:pPr marL="22225">
              <a:lnSpc>
                <a:spcPts val="1310"/>
              </a:lnSpc>
            </a:pP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incelenir.</a:t>
            </a:r>
            <a:endParaRPr sz="1150">
              <a:latin typeface="Times New Roman"/>
              <a:cs typeface="Times New Roman"/>
            </a:endParaRPr>
          </a:p>
          <a:p>
            <a:pPr marL="691515" indent="-221615">
              <a:lnSpc>
                <a:spcPts val="1300"/>
              </a:lnSpc>
              <a:buAutoNum type="arabicParenBoth" startAt="3"/>
              <a:tabLst>
                <a:tab pos="692150" algn="l"/>
              </a:tabLst>
            </a:pP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Oretim girdisi muafiyet </a:t>
            </a:r>
            <a:r>
              <a:rPr dirty="0" sz="1150" spc="-60">
                <a:solidFill>
                  <a:srgbClr val="0C0F0E"/>
                </a:solidFill>
                <a:latin typeface="Times New Roman"/>
                <a:cs typeface="Times New Roman"/>
              </a:rPr>
              <a:t>yaz1s1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diizenlenmesi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oncesinde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ya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da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sonrasmda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yapilacak</a:t>
            </a:r>
            <a:endParaRPr sz="1150">
              <a:latin typeface="Times New Roman"/>
              <a:cs typeface="Times New Roman"/>
            </a:endParaRPr>
          </a:p>
          <a:p>
            <a:pPr algn="just" marL="12700" marR="60960" indent="2540">
              <a:lnSpc>
                <a:spcPct val="98400"/>
              </a:lnSpc>
              <a:spcBef>
                <a:spcPts val="10"/>
              </a:spcBef>
            </a:pP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denetimlere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ili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kin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diizenlenecek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PGD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tutanaklannda denetim nedenine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"ithalat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denetimi </a:t>
            </a:r>
            <a:r>
              <a:rPr dirty="0" sz="1200" spc="35">
                <a:solidFill>
                  <a:srgbClr val="0C0F0E"/>
                </a:solidFill>
                <a:latin typeface="Times New Roman"/>
                <a:cs typeface="Times New Roman"/>
              </a:rPr>
              <a:t>&gt; 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girdi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20">
                <a:solidFill>
                  <a:srgbClr val="0C0F0E"/>
                </a:solidFill>
                <a:latin typeface="Times New Roman"/>
                <a:cs typeface="Times New Roman"/>
              </a:rPr>
              <a:t>yazlSl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oncesi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veya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sonras1" sei;ilerek, </a:t>
            </a:r>
            <a:r>
              <a:rPr dirty="0" sz="1150" spc="-40">
                <a:solidFill>
                  <a:srgbClr val="0C0F0E"/>
                </a:solidFill>
                <a:latin typeface="Times New Roman"/>
                <a:cs typeface="Times New Roman"/>
              </a:rPr>
              <a:t>ai;1klama </a:t>
            </a:r>
            <a:r>
              <a:rPr dirty="0" sz="1150" spc="-25">
                <a:solidFill>
                  <a:srgbClr val="0C0F0E"/>
                </a:solidFill>
                <a:latin typeface="Times New Roman"/>
                <a:cs typeface="Times New Roman"/>
              </a:rPr>
              <a:t>k1smma </a:t>
            </a:r>
            <a:r>
              <a:rPr dirty="0" sz="1150" spc="55">
                <a:solidFill>
                  <a:srgbClr val="0C0F0E"/>
                </a:solidFill>
                <a:latin typeface="Times New Roman"/>
                <a:cs typeface="Times New Roman"/>
              </a:rPr>
              <a:t>da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ilgili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denetim 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faaliyetinin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iiretim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girdisi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25">
                <a:solidFill>
                  <a:srgbClr val="0C0F0E"/>
                </a:solidFill>
                <a:latin typeface="Times New Roman"/>
                <a:cs typeface="Times New Roman"/>
              </a:rPr>
              <a:t>yaz1sma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yonelik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oldugu </a:t>
            </a:r>
            <a:r>
              <a:rPr dirty="0" sz="1150" spc="-60">
                <a:solidFill>
                  <a:srgbClr val="0C0F0E"/>
                </a:solidFill>
                <a:latin typeface="Times New Roman"/>
                <a:cs typeface="Times New Roman"/>
              </a:rPr>
              <a:t>ai;1ki;a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belirtilir.</a:t>
            </a:r>
            <a:r>
              <a:rPr dirty="0" sz="1150" spc="-10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5">
                <a:solidFill>
                  <a:srgbClr val="BFBCB6"/>
                </a:solidFill>
                <a:latin typeface="Times New Roman"/>
                <a:cs typeface="Times New Roman"/>
              </a:rPr>
              <a:t>·</a:t>
            </a:r>
            <a:endParaRPr sz="1150">
              <a:latin typeface="Times New Roman"/>
              <a:cs typeface="Times New Roman"/>
            </a:endParaRPr>
          </a:p>
          <a:p>
            <a:pPr marL="15875" indent="447675">
              <a:lnSpc>
                <a:spcPts val="1350"/>
              </a:lnSpc>
              <a:buAutoNum type="arabicParenBoth" startAt="4"/>
              <a:tabLst>
                <a:tab pos="714375" algn="l"/>
              </a:tabLst>
            </a:pP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Oretim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girdisi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muafiyetine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konu girdi </a:t>
            </a:r>
            <a:r>
              <a:rPr dirty="0" sz="1150" spc="-15">
                <a:solidFill>
                  <a:srgbClr val="0C0F0E"/>
                </a:solidFill>
                <a:latin typeface="Times New Roman"/>
                <a:cs typeface="Times New Roman"/>
              </a:rPr>
              <a:t>iiriin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veya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nihai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iiriinlerle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ilgili</a:t>
            </a:r>
            <a:r>
              <a:rPr dirty="0" sz="1150" spc="-10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mevzuata</a:t>
            </a:r>
            <a:endParaRPr sz="1150">
              <a:latin typeface="Times New Roman"/>
              <a:cs typeface="Times New Roman"/>
            </a:endParaRPr>
          </a:p>
          <a:p>
            <a:pPr marL="15875" marR="69850">
              <a:lnSpc>
                <a:spcPct val="81300"/>
              </a:lnSpc>
              <a:spcBef>
                <a:spcPts val="275"/>
              </a:spcBef>
            </a:pP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ili </a:t>
            </a:r>
            <a:r>
              <a:rPr dirty="0" sz="1150" spc="40">
                <a:solidFill>
                  <a:srgbClr val="0C0F0E"/>
                </a:solidFill>
                <a:latin typeface="Times New Roman"/>
                <a:cs typeface="Times New Roman"/>
              </a:rPr>
              <a:t>kin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uygunsuzluk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tespit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edilmesi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halinde, </a:t>
            </a:r>
            <a:r>
              <a:rPr dirty="0" sz="1150" spc="35">
                <a:solidFill>
                  <a:srgbClr val="0C0F0E"/>
                </a:solidFill>
                <a:latin typeface="Times New Roman"/>
                <a:cs typeface="Times New Roman"/>
              </a:rPr>
              <a:t>i </a:t>
            </a:r>
            <a:r>
              <a:rPr dirty="0" sz="1150" spc="70">
                <a:solidFill>
                  <a:srgbClr val="0C0F0E"/>
                </a:solidFill>
                <a:latin typeface="Times New Roman"/>
                <a:cs typeface="Times New Roman"/>
              </a:rPr>
              <a:t>bu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Genelgenin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9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uncu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maddesindeki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hususlara 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ilave olarak </a:t>
            </a:r>
            <a:r>
              <a:rPr dirty="0" sz="1400" spc="10">
                <a:solidFill>
                  <a:srgbClr val="0C0F0E"/>
                </a:solidFill>
                <a:latin typeface="Arial"/>
                <a:cs typeface="Arial"/>
              </a:rPr>
              <a:t>ii </a:t>
            </a:r>
            <a:r>
              <a:rPr dirty="0" sz="1150" spc="-20">
                <a:solidFill>
                  <a:srgbClr val="0C0F0E"/>
                </a:solidFill>
                <a:latin typeface="Times New Roman"/>
                <a:cs typeface="Times New Roman"/>
              </a:rPr>
              <a:t>Miidiirliigii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tarafmdan </a:t>
            </a:r>
            <a:r>
              <a:rPr dirty="0" sz="1150">
                <a:solidFill>
                  <a:srgbClr val="0C0F0E"/>
                </a:solidFill>
                <a:latin typeface="Times New Roman"/>
                <a:cs typeface="Times New Roman"/>
              </a:rPr>
              <a:t>ilgili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teknik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mevzuat kapsammda </a:t>
            </a:r>
            <a:r>
              <a:rPr dirty="0" sz="1150" spc="25">
                <a:solidFill>
                  <a:srgbClr val="0C0F0E"/>
                </a:solidFill>
                <a:latin typeface="Times New Roman"/>
                <a:cs typeface="Times New Roman"/>
              </a:rPr>
              <a:t>da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denetim </a:t>
            </a:r>
            <a:r>
              <a:rPr dirty="0" sz="1150" spc="55">
                <a:solidFill>
                  <a:srgbClr val="0C0F0E"/>
                </a:solidFill>
                <a:latin typeface="Times New Roman"/>
                <a:cs typeface="Times New Roman"/>
              </a:rPr>
              <a:t>ba</a:t>
            </a:r>
            <a:r>
              <a:rPr dirty="0" sz="1150" spc="-7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30">
                <a:solidFill>
                  <a:srgbClr val="0C0F0E"/>
                </a:solidFill>
                <a:latin typeface="Times New Roman"/>
                <a:cs typeface="Times New Roman"/>
              </a:rPr>
              <a:t>latthr.</a:t>
            </a:r>
            <a:endParaRPr sz="1150">
              <a:latin typeface="Times New Roman"/>
              <a:cs typeface="Times New Roman"/>
            </a:endParaRPr>
          </a:p>
          <a:p>
            <a:pPr marL="687705" indent="-227965">
              <a:lnSpc>
                <a:spcPts val="1300"/>
              </a:lnSpc>
              <a:buAutoNum type="arabicParenBoth" startAt="5"/>
              <a:tabLst>
                <a:tab pos="688340" algn="l"/>
              </a:tabLst>
            </a:pP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Muafiyet </a:t>
            </a:r>
            <a:r>
              <a:rPr dirty="0" sz="1150" spc="-65">
                <a:solidFill>
                  <a:srgbClr val="0C0F0E"/>
                </a:solidFill>
                <a:latin typeface="Times New Roman"/>
                <a:cs typeface="Times New Roman"/>
              </a:rPr>
              <a:t>yazJSI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konusu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girdi </a:t>
            </a:r>
            <a:r>
              <a:rPr dirty="0" sz="1150" spc="-15">
                <a:solidFill>
                  <a:srgbClr val="0C0F0E"/>
                </a:solidFill>
                <a:latin typeface="Times New Roman"/>
                <a:cs typeface="Times New Roman"/>
              </a:rPr>
              <a:t>iiriinlerin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nihai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iiriinlerde </a:t>
            </a: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kullamhp</a:t>
            </a:r>
            <a:r>
              <a:rPr dirty="0" sz="1150" spc="9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kullamlmad1gma</a:t>
            </a:r>
            <a:endParaRPr sz="1150">
              <a:latin typeface="Times New Roman"/>
              <a:cs typeface="Times New Roman"/>
            </a:endParaRPr>
          </a:p>
          <a:p>
            <a:pPr marL="18415">
              <a:lnSpc>
                <a:spcPts val="1380"/>
              </a:lnSpc>
            </a:pPr>
            <a:r>
              <a:rPr dirty="0" sz="1150" spc="20">
                <a:solidFill>
                  <a:srgbClr val="0C0F0E"/>
                </a:solidFill>
                <a:latin typeface="Times New Roman"/>
                <a:cs typeface="Times New Roman"/>
              </a:rPr>
              <a:t>dair </a:t>
            </a:r>
            <a:r>
              <a:rPr dirty="0" sz="1150" spc="10">
                <a:solidFill>
                  <a:srgbClr val="0C0F0E"/>
                </a:solidFill>
                <a:latin typeface="Times New Roman"/>
                <a:cs typeface="Times New Roman"/>
              </a:rPr>
              <a:t>ispat </a:t>
            </a:r>
            <a:r>
              <a:rPr dirty="0" sz="1150" spc="-5">
                <a:solidFill>
                  <a:srgbClr val="0C0F0E"/>
                </a:solidFill>
                <a:latin typeface="Times New Roman"/>
                <a:cs typeface="Times New Roman"/>
              </a:rPr>
              <a:t>yilkiimliiliigii </a:t>
            </a:r>
            <a:r>
              <a:rPr dirty="0" sz="1150" spc="15">
                <a:solidFill>
                  <a:srgbClr val="0C0F0E"/>
                </a:solidFill>
                <a:latin typeface="Times New Roman"/>
                <a:cs typeface="Times New Roman"/>
              </a:rPr>
              <a:t>firmaya</a:t>
            </a:r>
            <a:r>
              <a:rPr dirty="0" sz="1150" spc="-4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1150" spc="5">
                <a:solidFill>
                  <a:srgbClr val="0C0F0E"/>
                </a:solidFill>
                <a:latin typeface="Times New Roman"/>
                <a:cs typeface="Times New Roman"/>
              </a:rPr>
              <a:t>aittir.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3109" y="9350020"/>
            <a:ext cx="5444490" cy="303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715">
              <a:lnSpc>
                <a:spcPct val="100000"/>
              </a:lnSpc>
              <a:spcBef>
                <a:spcPts val="100"/>
              </a:spcBef>
            </a:pPr>
            <a:r>
              <a:rPr dirty="0" sz="850" spc="-45">
                <a:solidFill>
                  <a:srgbClr val="601D1F"/>
                </a:solidFill>
                <a:latin typeface="Times New Roman"/>
                <a:cs typeface="Times New Roman"/>
              </a:rPr>
              <a:t>Bu </a:t>
            </a:r>
            <a:r>
              <a:rPr dirty="0" sz="850" spc="-20">
                <a:solidFill>
                  <a:srgbClr val="461515"/>
                </a:solidFill>
                <a:latin typeface="Times New Roman"/>
                <a:cs typeface="Times New Roman"/>
              </a:rPr>
              <a:t>b</a:t>
            </a:r>
            <a:r>
              <a:rPr dirty="0" sz="850" spc="-20">
                <a:solidFill>
                  <a:srgbClr val="8E3B3B"/>
                </a:solidFill>
                <a:latin typeface="Times New Roman"/>
                <a:cs typeface="Times New Roman"/>
              </a:rPr>
              <a:t>e</a:t>
            </a:r>
            <a:r>
              <a:rPr dirty="0" sz="850" spc="-20">
                <a:solidFill>
                  <a:srgbClr val="380505"/>
                </a:solidFill>
                <a:latin typeface="Times New Roman"/>
                <a:cs typeface="Times New Roman"/>
              </a:rPr>
              <a:t>i</a:t>
            </a:r>
            <a:r>
              <a:rPr dirty="0" sz="850" spc="-20">
                <a:solidFill>
                  <a:srgbClr val="792F2F"/>
                </a:solidFill>
                <a:latin typeface="Times New Roman"/>
                <a:cs typeface="Times New Roman"/>
              </a:rPr>
              <a:t>ge </a:t>
            </a:r>
            <a:r>
              <a:rPr dirty="0" sz="850" spc="-35">
                <a:solidFill>
                  <a:srgbClr val="792F2F"/>
                </a:solidFill>
                <a:latin typeface="Times New Roman"/>
                <a:cs typeface="Times New Roman"/>
              </a:rPr>
              <a:t>g</a:t>
            </a:r>
            <a:r>
              <a:rPr dirty="0" sz="850" spc="-35">
                <a:solidFill>
                  <a:srgbClr val="601D1F"/>
                </a:solidFill>
                <a:latin typeface="Times New Roman"/>
                <a:cs typeface="Times New Roman"/>
              </a:rPr>
              <a:t>ii</a:t>
            </a:r>
            <a:r>
              <a:rPr dirty="0" sz="850" spc="-35">
                <a:solidFill>
                  <a:srgbClr val="792F2F"/>
                </a:solidFill>
                <a:latin typeface="Times New Roman"/>
                <a:cs typeface="Times New Roman"/>
              </a:rPr>
              <a:t>vc</a:t>
            </a:r>
            <a:r>
              <a:rPr dirty="0" sz="850" spc="-35">
                <a:solidFill>
                  <a:srgbClr val="601D1F"/>
                </a:solidFill>
                <a:latin typeface="Times New Roman"/>
                <a:cs typeface="Times New Roman"/>
              </a:rPr>
              <a:t>n</a:t>
            </a:r>
            <a:r>
              <a:rPr dirty="0" sz="850" spc="-35">
                <a:solidFill>
                  <a:srgbClr val="461515"/>
                </a:solidFill>
                <a:latin typeface="Times New Roman"/>
                <a:cs typeface="Times New Roman"/>
              </a:rPr>
              <a:t>li </a:t>
            </a:r>
            <a:r>
              <a:rPr dirty="0" sz="850" spc="-30">
                <a:solidFill>
                  <a:srgbClr val="792F2F"/>
                </a:solidFill>
                <a:latin typeface="Times New Roman"/>
                <a:cs typeface="Times New Roman"/>
              </a:rPr>
              <a:t>c</a:t>
            </a:r>
            <a:r>
              <a:rPr dirty="0" sz="850" spc="-30">
                <a:solidFill>
                  <a:srgbClr val="380505"/>
                </a:solidFill>
                <a:latin typeface="Times New Roman"/>
                <a:cs typeface="Times New Roman"/>
              </a:rPr>
              <a:t>l</a:t>
            </a:r>
            <a:r>
              <a:rPr dirty="0" sz="850" spc="-30">
                <a:solidFill>
                  <a:srgbClr val="792F2F"/>
                </a:solidFill>
                <a:latin typeface="Times New Roman"/>
                <a:cs typeface="Times New Roman"/>
              </a:rPr>
              <a:t>c</a:t>
            </a:r>
            <a:r>
              <a:rPr dirty="0" sz="850" spc="-30">
                <a:solidFill>
                  <a:srgbClr val="601D1F"/>
                </a:solidFill>
                <a:latin typeface="Times New Roman"/>
                <a:cs typeface="Times New Roman"/>
              </a:rPr>
              <a:t>k</a:t>
            </a:r>
            <a:r>
              <a:rPr dirty="0" sz="850" spc="-30">
                <a:solidFill>
                  <a:srgbClr val="380505"/>
                </a:solidFill>
                <a:latin typeface="Times New Roman"/>
                <a:cs typeface="Times New Roman"/>
              </a:rPr>
              <a:t>t</a:t>
            </a:r>
            <a:r>
              <a:rPr dirty="0" sz="850" spc="-30">
                <a:solidFill>
                  <a:srgbClr val="792F2F"/>
                </a:solidFill>
                <a:latin typeface="Times New Roman"/>
                <a:cs typeface="Times New Roman"/>
              </a:rPr>
              <a:t>ro</a:t>
            </a:r>
            <a:r>
              <a:rPr dirty="0" sz="850" spc="-30">
                <a:solidFill>
                  <a:srgbClr val="601D1F"/>
                </a:solidFill>
                <a:latin typeface="Times New Roman"/>
                <a:cs typeface="Times New Roman"/>
              </a:rPr>
              <a:t>n</a:t>
            </a:r>
            <a:r>
              <a:rPr dirty="0" sz="850" spc="-30">
                <a:solidFill>
                  <a:srgbClr val="461515"/>
                </a:solidFill>
                <a:latin typeface="Times New Roman"/>
                <a:cs typeface="Times New Roman"/>
              </a:rPr>
              <a:t>i</a:t>
            </a:r>
            <a:r>
              <a:rPr dirty="0" sz="850" spc="-30">
                <a:solidFill>
                  <a:srgbClr val="601D1F"/>
                </a:solidFill>
                <a:latin typeface="Times New Roman"/>
                <a:cs typeface="Times New Roman"/>
              </a:rPr>
              <a:t>k </a:t>
            </a:r>
            <a:r>
              <a:rPr dirty="0" sz="850" spc="-40">
                <a:solidFill>
                  <a:srgbClr val="601D1F"/>
                </a:solidFill>
                <a:latin typeface="Times New Roman"/>
                <a:cs typeface="Times New Roman"/>
              </a:rPr>
              <a:t>i</a:t>
            </a:r>
            <a:r>
              <a:rPr dirty="0" sz="850" spc="-40">
                <a:solidFill>
                  <a:srgbClr val="461515"/>
                </a:solidFill>
                <a:latin typeface="Times New Roman"/>
                <a:cs typeface="Times New Roman"/>
              </a:rPr>
              <a:t>lll</a:t>
            </a:r>
            <a:r>
              <a:rPr dirty="0" sz="850" spc="-40">
                <a:solidFill>
                  <a:srgbClr val="954D4F"/>
                </a:solidFill>
                <a:latin typeface="Times New Roman"/>
                <a:cs typeface="Times New Roman"/>
              </a:rPr>
              <a:t>z</a:t>
            </a:r>
            <a:r>
              <a:rPr dirty="0" sz="850" spc="-40">
                <a:solidFill>
                  <a:srgbClr val="792F2F"/>
                </a:solidFill>
                <a:latin typeface="Times New Roman"/>
                <a:cs typeface="Times New Roman"/>
              </a:rPr>
              <a:t>a </a:t>
            </a:r>
            <a:r>
              <a:rPr dirty="0" sz="850" spc="-30">
                <a:solidFill>
                  <a:srgbClr val="461515"/>
                </a:solidFill>
                <a:latin typeface="Times New Roman"/>
                <a:cs typeface="Times New Roman"/>
              </a:rPr>
              <a:t>il</a:t>
            </a:r>
            <a:r>
              <a:rPr dirty="0" sz="850" spc="-30">
                <a:solidFill>
                  <a:srgbClr val="792F2F"/>
                </a:solidFill>
                <a:latin typeface="Times New Roman"/>
                <a:cs typeface="Times New Roman"/>
              </a:rPr>
              <a:t>e </a:t>
            </a:r>
            <a:r>
              <a:rPr dirty="0" sz="850" spc="-35">
                <a:solidFill>
                  <a:srgbClr val="601D1F"/>
                </a:solidFill>
                <a:latin typeface="Times New Roman"/>
                <a:cs typeface="Times New Roman"/>
              </a:rPr>
              <a:t>irn</a:t>
            </a:r>
            <a:r>
              <a:rPr dirty="0" sz="850" spc="-35">
                <a:solidFill>
                  <a:srgbClr val="8E3B3B"/>
                </a:solidFill>
                <a:latin typeface="Times New Roman"/>
                <a:cs typeface="Times New Roman"/>
              </a:rPr>
              <a:t>za</a:t>
            </a:r>
            <a:r>
              <a:rPr dirty="0" sz="850" spc="-35">
                <a:solidFill>
                  <a:srgbClr val="461515"/>
                </a:solidFill>
                <a:latin typeface="Times New Roman"/>
                <a:cs typeface="Times New Roman"/>
              </a:rPr>
              <a:t>l</a:t>
            </a:r>
            <a:r>
              <a:rPr dirty="0" sz="850" spc="-35">
                <a:solidFill>
                  <a:srgbClr val="792F2F"/>
                </a:solidFill>
                <a:latin typeface="Times New Roman"/>
                <a:cs typeface="Times New Roman"/>
              </a:rPr>
              <a:t>a</a:t>
            </a:r>
            <a:r>
              <a:rPr dirty="0" sz="850" spc="-35">
                <a:solidFill>
                  <a:srgbClr val="601D1F"/>
                </a:solidFill>
                <a:latin typeface="Times New Roman"/>
                <a:cs typeface="Times New Roman"/>
              </a:rPr>
              <a:t>nn</a:t>
            </a:r>
            <a:r>
              <a:rPr dirty="0" sz="850" spc="-35">
                <a:solidFill>
                  <a:srgbClr val="461515"/>
                </a:solidFill>
                <a:latin typeface="Times New Roman"/>
                <a:cs typeface="Times New Roman"/>
              </a:rPr>
              <a:t>u</a:t>
            </a:r>
            <a:r>
              <a:rPr dirty="0" sz="850" spc="-110">
                <a:solidFill>
                  <a:srgbClr val="461515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461515"/>
                </a:solidFill>
                <a:latin typeface="Times New Roman"/>
                <a:cs typeface="Times New Roman"/>
              </a:rPr>
              <a:t>ll</a:t>
            </a:r>
            <a:r>
              <a:rPr dirty="0" sz="850" spc="-25">
                <a:solidFill>
                  <a:srgbClr val="601D1F"/>
                </a:solidFill>
                <a:latin typeface="Times New Roman"/>
                <a:cs typeface="Times New Roman"/>
              </a:rPr>
              <a:t>r</a:t>
            </a:r>
            <a:r>
              <a:rPr dirty="0" sz="850" spc="-25">
                <a:solidFill>
                  <a:srgbClr val="666059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u="heavy" sz="850" spc="-30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850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Doyulama</a:t>
            </a:r>
            <a:r>
              <a:rPr dirty="0" sz="85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0C0F0E"/>
                </a:solidFill>
                <a:latin typeface="Times New Roman"/>
                <a:cs typeface="Times New Roman"/>
              </a:rPr>
              <a:t>Kodu</a:t>
            </a:r>
            <a:r>
              <a:rPr dirty="0" sz="850" spc="-35">
                <a:solidFill>
                  <a:srgbClr val="313331"/>
                </a:solidFill>
                <a:latin typeface="Times New Roman"/>
                <a:cs typeface="Times New Roman"/>
              </a:rPr>
              <a:t>: </a:t>
            </a:r>
            <a:r>
              <a:rPr dirty="0" sz="950" spc="-35">
                <a:solidFill>
                  <a:srgbClr val="0C0F0E"/>
                </a:solidFill>
                <a:latin typeface="Times New Roman"/>
                <a:cs typeface="Times New Roman"/>
              </a:rPr>
              <a:t>E0D9 </a:t>
            </a:r>
            <a:r>
              <a:rPr dirty="0" sz="900" spc="-85">
                <a:solidFill>
                  <a:srgbClr val="0C0F0E"/>
                </a:solidFill>
                <a:latin typeface="Times New Roman"/>
                <a:cs typeface="Times New Roman"/>
              </a:rPr>
              <a:t>J </a:t>
            </a:r>
            <a:r>
              <a:rPr dirty="0" sz="950" spc="-50">
                <a:solidFill>
                  <a:srgbClr val="0C0F0E"/>
                </a:solidFill>
                <a:latin typeface="Times New Roman"/>
                <a:cs typeface="Times New Roman"/>
              </a:rPr>
              <a:t>FED-ESF </a:t>
            </a:r>
            <a:r>
              <a:rPr dirty="0" sz="950" spc="-30">
                <a:solidFill>
                  <a:srgbClr val="0C0F0E"/>
                </a:solidFill>
                <a:latin typeface="Times New Roman"/>
                <a:cs typeface="Times New Roman"/>
              </a:rPr>
              <a:t>l-4449-88DE-88C2054A7241 </a:t>
            </a:r>
            <a:r>
              <a:rPr dirty="0" u="heavy" sz="900" spc="-60" b="1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Beige </a:t>
            </a:r>
            <a:r>
              <a:rPr dirty="0" u="heavy" sz="850" spc="-45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D04mlama</a:t>
            </a:r>
            <a:r>
              <a:rPr dirty="0" u="heavy" sz="850" spc="-60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850" spc="-25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Adresi</a:t>
            </a:r>
            <a:r>
              <a:rPr dirty="0" u="heavy" sz="850" spc="-25">
                <a:solidFill>
                  <a:srgbClr val="313331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u="heavy" sz="850" spc="-25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https</a:t>
            </a:r>
            <a:r>
              <a:rPr dirty="0" u="heavy" sz="850" spc="-25">
                <a:solidFill>
                  <a:srgbClr val="44423F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://</a:t>
            </a:r>
            <a:r>
              <a:rPr dirty="0" u="heavy" sz="850" spc="-25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c-bclgc</a:t>
            </a:r>
            <a:r>
              <a:rPr dirty="0" u="heavy" sz="850" spc="-25">
                <a:solidFill>
                  <a:srgbClr val="313331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50" spc="-25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sanayi.gov</a:t>
            </a:r>
            <a:r>
              <a:rPr dirty="0" u="heavy" sz="850" spc="-25">
                <a:solidFill>
                  <a:srgbClr val="747274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850" spc="-25">
                <a:solidFill>
                  <a:srgbClr val="0C0F0E"/>
                </a:solidFill>
                <a:uFill>
                  <a:solidFill>
                    <a:srgbClr val="0C0F0E"/>
                  </a:solidFill>
                </a:uFill>
                <a:latin typeface="Times New Roman"/>
                <a:cs typeface="Times New Roman"/>
              </a:rPr>
              <a:t>tr/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3004" y="9621725"/>
            <a:ext cx="50412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80305" algn="l"/>
              </a:tabLst>
            </a:pPr>
            <a:r>
              <a:rPr dirty="0" sz="850" spc="-35">
                <a:solidFill>
                  <a:srgbClr val="0C0F0E"/>
                </a:solidFill>
                <a:latin typeface="Times New Roman"/>
                <a:cs typeface="Times New Roman"/>
              </a:rPr>
              <a:t>Mustaf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a</a:t>
            </a:r>
            <a:r>
              <a:rPr dirty="0" sz="850" spc="-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45">
                <a:solidFill>
                  <a:srgbClr val="0C0F0E"/>
                </a:solidFill>
                <a:latin typeface="Times New Roman"/>
                <a:cs typeface="Times New Roman"/>
              </a:rPr>
              <a:t>Kcma</a:t>
            </a:r>
            <a:r>
              <a:rPr dirty="0" sz="850" spc="-20">
                <a:solidFill>
                  <a:srgbClr val="0C0F0E"/>
                </a:solidFill>
                <a:latin typeface="Times New Roman"/>
                <a:cs typeface="Times New Roman"/>
              </a:rPr>
              <a:t>l</a:t>
            </a:r>
            <a:r>
              <a:rPr dirty="0" sz="850" spc="2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40">
                <a:solidFill>
                  <a:srgbClr val="0C0F0E"/>
                </a:solidFill>
                <a:latin typeface="Times New Roman"/>
                <a:cs typeface="Times New Roman"/>
              </a:rPr>
              <a:t>Mahallcs</a:t>
            </a:r>
            <a:r>
              <a:rPr dirty="0" sz="850" spc="-20">
                <a:solidFill>
                  <a:srgbClr val="0C0F0E"/>
                </a:solidFill>
                <a:latin typeface="Times New Roman"/>
                <a:cs typeface="Times New Roman"/>
              </a:rPr>
              <a:t>i</a:t>
            </a:r>
            <a:r>
              <a:rPr dirty="0" sz="850" spc="3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40">
                <a:solidFill>
                  <a:srgbClr val="0C0F0E"/>
                </a:solidFill>
                <a:latin typeface="Times New Roman"/>
                <a:cs typeface="Times New Roman"/>
              </a:rPr>
              <a:t>Dullllupma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r</a:t>
            </a:r>
            <a:r>
              <a:rPr dirty="0" sz="850" spc="2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0C0F0E"/>
                </a:solidFill>
                <a:latin typeface="Times New Roman"/>
                <a:cs typeface="Times New Roman"/>
              </a:rPr>
              <a:t>Bu</a:t>
            </a:r>
            <a:r>
              <a:rPr dirty="0" sz="850" spc="35">
                <a:solidFill>
                  <a:srgbClr val="0C0F0E"/>
                </a:solidFill>
                <a:latin typeface="Times New Roman"/>
                <a:cs typeface="Times New Roman"/>
              </a:rPr>
              <a:t>i</a:t>
            </a:r>
            <a:r>
              <a:rPr dirty="0" sz="850" spc="-20">
                <a:solidFill>
                  <a:srgbClr val="0C0F0E"/>
                </a:solidFill>
                <a:latin typeface="Times New Roman"/>
                <a:cs typeface="Times New Roman"/>
              </a:rPr>
              <a:t>van</a:t>
            </a:r>
            <a:r>
              <a:rPr dirty="0" sz="850" spc="-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Eskifchi</a:t>
            </a:r>
            <a:r>
              <a:rPr dirty="0" sz="850" spc="-20">
                <a:solidFill>
                  <a:srgbClr val="0C0F0E"/>
                </a:solidFill>
                <a:latin typeface="Times New Roman"/>
                <a:cs typeface="Times New Roman"/>
              </a:rPr>
              <a:t>r</a:t>
            </a:r>
            <a:r>
              <a:rPr dirty="0" sz="850" spc="2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60">
                <a:solidFill>
                  <a:srgbClr val="0C0F0E"/>
                </a:solidFill>
                <a:latin typeface="Times New Roman"/>
                <a:cs typeface="Times New Roman"/>
              </a:rPr>
              <a:t>Yol</a:t>
            </a:r>
            <a:r>
              <a:rPr dirty="0" sz="850" spc="-55">
                <a:solidFill>
                  <a:srgbClr val="0C0F0E"/>
                </a:solidFill>
                <a:latin typeface="Times New Roman"/>
                <a:cs typeface="Times New Roman"/>
              </a:rPr>
              <a:t>u</a:t>
            </a:r>
            <a:r>
              <a:rPr dirty="0" sz="850" spc="-1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0C0F0E"/>
                </a:solidFill>
                <a:latin typeface="Times New Roman"/>
                <a:cs typeface="Times New Roman"/>
              </a:rPr>
              <a:t>2</a:t>
            </a:r>
            <a:r>
              <a:rPr dirty="0" sz="850" spc="-40">
                <a:solidFill>
                  <a:srgbClr val="0C0F0E"/>
                </a:solidFill>
                <a:latin typeface="Times New Roman"/>
                <a:cs typeface="Times New Roman"/>
              </a:rPr>
              <a:t>1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S</a:t>
            </a:r>
            <a:r>
              <a:rPr dirty="0" sz="850" spc="45">
                <a:solidFill>
                  <a:srgbClr val="0C0F0E"/>
                </a:solidFill>
                <a:latin typeface="Times New Roman"/>
                <a:cs typeface="Times New Roman"/>
              </a:rPr>
              <a:t>I</a:t>
            </a:r>
            <a:r>
              <a:rPr dirty="0" sz="850" spc="-10">
                <a:solidFill>
                  <a:srgbClr val="666059"/>
                </a:solidFill>
                <a:latin typeface="Times New Roman"/>
                <a:cs typeface="Times New Roman"/>
              </a:rPr>
              <a:t>.</a:t>
            </a:r>
            <a:r>
              <a:rPr dirty="0" sz="850" spc="10">
                <a:solidFill>
                  <a:srgbClr val="0C0F0E"/>
                </a:solidFill>
                <a:latin typeface="Times New Roman"/>
                <a:cs typeface="Times New Roman"/>
              </a:rPr>
              <a:t>Cadd</a:t>
            </a:r>
            <a:r>
              <a:rPr dirty="0" sz="850" spc="40">
                <a:solidFill>
                  <a:srgbClr val="0C0F0E"/>
                </a:solidFill>
                <a:latin typeface="Times New Roman"/>
                <a:cs typeface="Times New Roman"/>
              </a:rPr>
              <a:t>c</a:t>
            </a:r>
            <a:r>
              <a:rPr dirty="0" sz="850" spc="-100">
                <a:solidFill>
                  <a:srgbClr val="0C0F0E"/>
                </a:solidFill>
                <a:latin typeface="Times New Roman"/>
                <a:cs typeface="Times New Roman"/>
              </a:rPr>
              <a:t>N</a:t>
            </a:r>
            <a:r>
              <a:rPr dirty="0" sz="850" spc="-45">
                <a:solidFill>
                  <a:srgbClr val="0C0F0E"/>
                </a:solidFill>
                <a:latin typeface="Times New Roman"/>
                <a:cs typeface="Times New Roman"/>
              </a:rPr>
              <a:t>o</a:t>
            </a:r>
            <a:r>
              <a:rPr dirty="0" sz="850" spc="-40">
                <a:solidFill>
                  <a:srgbClr val="313331"/>
                </a:solidFill>
                <a:latin typeface="Times New Roman"/>
                <a:cs typeface="Times New Roman"/>
              </a:rPr>
              <a:t>:</a:t>
            </a:r>
            <a:r>
              <a:rPr dirty="0" sz="850" spc="-110">
                <a:solidFill>
                  <a:srgbClr val="313331"/>
                </a:solidFill>
                <a:latin typeface="Times New Roman"/>
                <a:cs typeface="Times New Roman"/>
              </a:rPr>
              <a:t> </a:t>
            </a:r>
            <a:r>
              <a:rPr dirty="0" sz="850" spc="-55">
                <a:solidFill>
                  <a:srgbClr val="0C0F0E"/>
                </a:solidFill>
                <a:latin typeface="Times New Roman"/>
                <a:cs typeface="Times New Roman"/>
              </a:rPr>
              <a:t>I</a:t>
            </a:r>
            <a:r>
              <a:rPr dirty="0" sz="850" spc="-12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30" i="1">
                <a:solidFill>
                  <a:srgbClr val="0C0F0E"/>
                </a:solidFill>
                <a:latin typeface="Times New Roman"/>
                <a:cs typeface="Times New Roman"/>
              </a:rPr>
              <a:t>S4</a:t>
            </a:r>
            <a:r>
              <a:rPr dirty="0" sz="850" spc="-85" i="1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50" i="1">
                <a:solidFill>
                  <a:srgbClr val="0C0F0E"/>
                </a:solidFill>
                <a:latin typeface="Times New Roman"/>
                <a:cs typeface="Times New Roman"/>
              </a:rPr>
              <a:t>06S</a:t>
            </a:r>
            <a:r>
              <a:rPr dirty="0" sz="850" spc="-125" i="1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10</a:t>
            </a:r>
            <a:r>
              <a:rPr dirty="0" sz="85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15">
                <a:solidFill>
                  <a:srgbClr val="0C0F0E"/>
                </a:solidFill>
                <a:latin typeface="Times New Roman"/>
                <a:cs typeface="Times New Roman"/>
              </a:rPr>
              <a:t>ankay</a:t>
            </a:r>
            <a:r>
              <a:rPr dirty="0" sz="850" spc="15">
                <a:solidFill>
                  <a:srgbClr val="0C0F0E"/>
                </a:solidFill>
                <a:latin typeface="Times New Roman"/>
                <a:cs typeface="Times New Roman"/>
              </a:rPr>
              <a:t>a</a:t>
            </a:r>
            <a:r>
              <a:rPr dirty="0" sz="850" spc="-3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45">
                <a:solidFill>
                  <a:srgbClr val="0C0F0E"/>
                </a:solidFill>
                <a:latin typeface="Times New Roman"/>
                <a:cs typeface="Times New Roman"/>
              </a:rPr>
              <a:t>/ANKAR</a:t>
            </a:r>
            <a:r>
              <a:rPr dirty="0" sz="850" spc="-45">
                <a:solidFill>
                  <a:srgbClr val="0C0F0E"/>
                </a:solidFill>
                <a:latin typeface="Times New Roman"/>
                <a:cs typeface="Times New Roman"/>
              </a:rPr>
              <a:t>A</a:t>
            </a:r>
            <a:r>
              <a:rPr dirty="0" sz="85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7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125">
                <a:solidFill>
                  <a:srgbClr val="BFBCB6"/>
                </a:solidFill>
                <a:latin typeface="Times New Roman"/>
                <a:cs typeface="Times New Roman"/>
              </a:rPr>
              <a:t>•</a:t>
            </a:r>
            <a:r>
              <a:rPr dirty="0" sz="850">
                <a:solidFill>
                  <a:srgbClr val="BFBCB6"/>
                </a:solidFill>
                <a:latin typeface="Times New Roman"/>
                <a:cs typeface="Times New Roman"/>
              </a:rPr>
              <a:t>	</a:t>
            </a:r>
            <a:r>
              <a:rPr dirty="0" sz="850" spc="-90">
                <a:solidFill>
                  <a:srgbClr val="0C0F0E"/>
                </a:solidFill>
                <a:latin typeface="Times New Roman"/>
                <a:cs typeface="Times New Roman"/>
              </a:rPr>
              <a:t>...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4850" y="9621725"/>
            <a:ext cx="41719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705" algn="l"/>
              </a:tabLst>
            </a:pPr>
            <a:r>
              <a:rPr dirty="0" sz="850" spc="-90">
                <a:solidFill>
                  <a:srgbClr val="0C0F0E"/>
                </a:solidFill>
                <a:latin typeface="Times New Roman"/>
                <a:cs typeface="Times New Roman"/>
              </a:rPr>
              <a:t>.	</a:t>
            </a:r>
            <a:r>
              <a:rPr dirty="0" sz="850" spc="20">
                <a:solidFill>
                  <a:srgbClr val="0C0F0E"/>
                </a:solidFill>
                <a:latin typeface="Times New Roman"/>
                <a:cs typeface="Times New Roman"/>
              </a:rPr>
              <a:t>•</a:t>
            </a:r>
            <a:r>
              <a:rPr dirty="0" sz="850" spc="18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00" spc="20">
                <a:solidFill>
                  <a:srgbClr val="0C0F0E"/>
                </a:solidFill>
                <a:latin typeface="Times New Roman"/>
                <a:cs typeface="Times New Roman"/>
              </a:rPr>
              <a:t>Ii]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8146" y="9744640"/>
            <a:ext cx="93980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0">
                <a:solidFill>
                  <a:srgbClr val="0C0F0E"/>
                </a:solidFill>
                <a:latin typeface="Times New Roman"/>
                <a:cs typeface="Times New Roman"/>
              </a:rPr>
              <a:t>Tclefon</a:t>
            </a:r>
            <a:r>
              <a:rPr dirty="0" sz="850" spc="-6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:031220IS39S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9355" y="9744640"/>
            <a:ext cx="349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50" spc="-25">
                <a:solidFill>
                  <a:srgbClr val="0C0F0E"/>
                </a:solidFill>
                <a:latin typeface="Times New Roman"/>
                <a:cs typeface="Times New Roman"/>
              </a:rPr>
              <a:t>•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35922" y="9880492"/>
            <a:ext cx="13081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•</a:t>
            </a:r>
            <a:r>
              <a:rPr dirty="0" sz="850" spc="5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313331"/>
                </a:solidFill>
                <a:latin typeface="Times New Roman"/>
                <a:cs typeface="Times New Roman"/>
              </a:rPr>
              <a:t>,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34478" y="9880492"/>
            <a:ext cx="9525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50" spc="75">
                <a:solidFill>
                  <a:srgbClr val="0C0F0E"/>
                </a:solidFill>
                <a:latin typeface="Times New Roman"/>
                <a:cs typeface="Times New Roman"/>
              </a:rPr>
              <a:t>,</a:t>
            </a:r>
            <a:r>
              <a:rPr dirty="0" sz="850">
                <a:solidFill>
                  <a:srgbClr val="0C0F0E"/>
                </a:solidFill>
                <a:latin typeface="Times New Roman"/>
                <a:cs typeface="Times New Roman"/>
              </a:rPr>
              <a:t>.\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3187" y="10009875"/>
            <a:ext cx="80518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0">
                <a:solidFill>
                  <a:srgbClr val="0C0F0E"/>
                </a:solidFill>
                <a:latin typeface="Times New Roman"/>
                <a:cs typeface="Times New Roman"/>
              </a:rPr>
              <a:t>Faks</a:t>
            </a:r>
            <a:r>
              <a:rPr dirty="0" sz="850" spc="-20">
                <a:solidFill>
                  <a:srgbClr val="313331"/>
                </a:solidFill>
                <a:latin typeface="Times New Roman"/>
                <a:cs typeface="Times New Roman"/>
              </a:rPr>
              <a:t>:</a:t>
            </a:r>
            <a:r>
              <a:rPr dirty="0" sz="850" spc="-20">
                <a:solidFill>
                  <a:srgbClr val="0C0F0E"/>
                </a:solidFill>
                <a:latin typeface="Times New Roman"/>
                <a:cs typeface="Times New Roman"/>
              </a:rPr>
              <a:t>031220I</a:t>
            </a:r>
            <a:r>
              <a:rPr dirty="0" sz="850" spc="-160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35" i="1">
                <a:solidFill>
                  <a:srgbClr val="0C0F0E"/>
                </a:solidFill>
                <a:latin typeface="Times New Roman"/>
                <a:cs typeface="Times New Roman"/>
              </a:rPr>
              <a:t>S453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21945" y="9744640"/>
            <a:ext cx="1519555" cy="4203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20955" marR="5080" indent="-635">
              <a:lnSpc>
                <a:spcPct val="104900"/>
              </a:lnSpc>
              <a:spcBef>
                <a:spcPts val="50"/>
              </a:spcBef>
            </a:pPr>
            <a:r>
              <a:rPr dirty="0" sz="850" spc="-15">
                <a:solidFill>
                  <a:srgbClr val="0C0F0E"/>
                </a:solidFill>
                <a:latin typeface="Times New Roman"/>
                <a:cs typeface="Times New Roman"/>
              </a:rPr>
              <a:t>Dllsi </a:t>
            </a:r>
            <a:r>
              <a:rPr dirty="0" sz="850" spc="30">
                <a:solidFill>
                  <a:srgbClr val="0C0F0E"/>
                </a:solidFill>
                <a:latin typeface="Times New Roman"/>
                <a:cs typeface="Times New Roman"/>
              </a:rPr>
              <a:t>! in: </a:t>
            </a:r>
            <a:r>
              <a:rPr dirty="0" sz="850" spc="-45">
                <a:solidFill>
                  <a:srgbClr val="0C0F0E"/>
                </a:solidFill>
                <a:latin typeface="Times New Roman"/>
                <a:cs typeface="Times New Roman"/>
              </a:rPr>
              <a:t>Ebru </a:t>
            </a:r>
            <a:r>
              <a:rPr dirty="0" sz="850" spc="-60">
                <a:solidFill>
                  <a:srgbClr val="0C0F0E"/>
                </a:solidFill>
                <a:latin typeface="Times New Roman"/>
                <a:cs typeface="Times New Roman"/>
              </a:rPr>
              <a:t>EDEPERI </a:t>
            </a:r>
            <a:r>
              <a:rPr dirty="0" sz="850" spc="-55">
                <a:solidFill>
                  <a:srgbClr val="0C0F0E"/>
                </a:solidFill>
                <a:latin typeface="Times New Roman"/>
                <a:cs typeface="Times New Roman"/>
              </a:rPr>
              <a:t>OZTORK  </a:t>
            </a:r>
            <a:r>
              <a:rPr dirty="0" sz="850" spc="-40">
                <a:solidFill>
                  <a:srgbClr val="0C0F0E"/>
                </a:solidFill>
                <a:latin typeface="Times New Roman"/>
                <a:cs typeface="Times New Roman"/>
              </a:rPr>
              <a:t>Milhendis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019"/>
              </a:lnSpc>
            </a:pPr>
            <a:r>
              <a:rPr dirty="0" sz="850" spc="-25">
                <a:solidFill>
                  <a:srgbClr val="0C0F0E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dirty="0" sz="850" spc="-25">
                <a:solidFill>
                  <a:srgbClr val="313331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dirty="0" sz="850" spc="-25">
                <a:solidFill>
                  <a:srgbClr val="0C0F0E"/>
                </a:solidFill>
                <a:latin typeface="Times New Roman"/>
                <a:cs typeface="Times New Roman"/>
                <a:hlinkClick r:id="rId2"/>
              </a:rPr>
              <a:t>posta</a:t>
            </a:r>
            <a:r>
              <a:rPr dirty="0" sz="850" spc="-25">
                <a:solidFill>
                  <a:srgbClr val="313331"/>
                </a:solidFill>
                <a:latin typeface="Times New Roman"/>
                <a:cs typeface="Times New Roman"/>
                <a:hlinkClick r:id="rId2"/>
              </a:rPr>
              <a:t>:</a:t>
            </a:r>
            <a:r>
              <a:rPr dirty="0" sz="850" spc="-25">
                <a:solidFill>
                  <a:srgbClr val="0C0F0E"/>
                </a:solidFill>
                <a:latin typeface="Times New Roman"/>
                <a:cs typeface="Times New Roman"/>
                <a:hlinkClick r:id="rId2"/>
              </a:rPr>
              <a:t>ebru.ebcpcri@sanayi.gov</a:t>
            </a:r>
            <a:r>
              <a:rPr dirty="0" sz="850" spc="-25">
                <a:solidFill>
                  <a:srgbClr val="313331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850" spc="-25">
                <a:solidFill>
                  <a:srgbClr val="0C0F0E"/>
                </a:solidFill>
                <a:latin typeface="Times New Roman"/>
                <a:cs typeface="Times New Roman"/>
                <a:hlinkClick r:id="rId2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46715" y="10242766"/>
            <a:ext cx="247967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Kcp</a:t>
            </a:r>
            <a:r>
              <a:rPr dirty="0" sz="850" spc="-30">
                <a:solidFill>
                  <a:srgbClr val="313331"/>
                </a:solidFill>
                <a:latin typeface="Times New Roman"/>
                <a:cs typeface="Times New Roman"/>
              </a:rPr>
              <a:t>: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sanayivctcknolojibakanlig</a:t>
            </a:r>
            <a:r>
              <a:rPr dirty="0" sz="850" spc="-30">
                <a:solidFill>
                  <a:srgbClr val="44423F"/>
                </a:solidFill>
                <a:latin typeface="Times New Roman"/>
                <a:cs typeface="Times New Roman"/>
              </a:rPr>
              <a:t>.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isanayiurunlcri</a:t>
            </a:r>
            <a:r>
              <a:rPr dirty="0" sz="850" spc="-30">
                <a:solidFill>
                  <a:srgbClr val="44423F"/>
                </a:solidFill>
                <a:latin typeface="Times New Roman"/>
                <a:cs typeface="Times New Roman"/>
              </a:rPr>
              <a:t>@</a:t>
            </a: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hsOl</a:t>
            </a:r>
            <a:r>
              <a:rPr dirty="0" sz="850" spc="-75">
                <a:solidFill>
                  <a:srgbClr val="0C0F0E"/>
                </a:solidFill>
                <a:latin typeface="Times New Roman"/>
                <a:cs typeface="Times New Roman"/>
              </a:rPr>
              <a:t> </a:t>
            </a:r>
            <a:r>
              <a:rPr dirty="0" sz="850" spc="-10">
                <a:solidFill>
                  <a:srgbClr val="313331"/>
                </a:solidFill>
                <a:latin typeface="Times New Roman"/>
                <a:cs typeface="Times New Roman"/>
              </a:rPr>
              <a:t>.</a:t>
            </a:r>
            <a:r>
              <a:rPr dirty="0" sz="850" spc="-10">
                <a:solidFill>
                  <a:srgbClr val="0C0F0E"/>
                </a:solidFill>
                <a:latin typeface="Times New Roman"/>
                <a:cs typeface="Times New Roman"/>
              </a:rPr>
              <a:t>kcp</a:t>
            </a:r>
            <a:r>
              <a:rPr dirty="0" sz="850" spc="-10">
                <a:solidFill>
                  <a:srgbClr val="666059"/>
                </a:solidFill>
                <a:latin typeface="Times New Roman"/>
                <a:cs typeface="Times New Roman"/>
              </a:rPr>
              <a:t>.</a:t>
            </a:r>
            <a:r>
              <a:rPr dirty="0" sz="850" spc="-10">
                <a:solidFill>
                  <a:srgbClr val="0C0F0E"/>
                </a:solidFill>
                <a:latin typeface="Times New Roman"/>
                <a:cs typeface="Times New Roman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9499" y="10242766"/>
            <a:ext cx="141795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0">
                <a:solidFill>
                  <a:srgbClr val="0C0F0E"/>
                </a:solidFill>
                <a:latin typeface="Times New Roman"/>
                <a:cs typeface="Times New Roman"/>
              </a:rPr>
              <a:t>Internet </a:t>
            </a:r>
            <a:r>
              <a:rPr dirty="0" sz="850" spc="-25">
                <a:solidFill>
                  <a:srgbClr val="0C0F0E"/>
                </a:solidFill>
                <a:latin typeface="Times New Roman"/>
                <a:cs typeface="Times New Roman"/>
              </a:rPr>
              <a:t>adrcsi</a:t>
            </a:r>
            <a:r>
              <a:rPr dirty="0" sz="850" spc="-25">
                <a:solidFill>
                  <a:srgbClr val="313331"/>
                </a:solidFill>
                <a:latin typeface="Times New Roman"/>
                <a:cs typeface="Times New Roman"/>
              </a:rPr>
              <a:t>:</a:t>
            </a:r>
            <a:r>
              <a:rPr dirty="0" sz="850" spc="10">
                <a:solidFill>
                  <a:srgbClr val="313331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0C0F0E"/>
                </a:solidFill>
                <a:latin typeface="Times New Roman"/>
                <a:cs typeface="Times New Roman"/>
                <a:hlinkClick r:id="rId3"/>
              </a:rPr>
              <a:t>www.sanayi.gov.tr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32146" y="10255479"/>
            <a:ext cx="1555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5">
                <a:solidFill>
                  <a:srgbClr val="0C0F0E"/>
                </a:solidFill>
                <a:latin typeface="Arial"/>
                <a:cs typeface="Arial"/>
              </a:rPr>
              <a:t>[!J</a:t>
            </a:r>
            <a:r>
              <a:rPr dirty="0" sz="750" spc="-160">
                <a:solidFill>
                  <a:srgbClr val="0C0F0E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666059"/>
                </a:solidFill>
                <a:latin typeface="Arial"/>
                <a:cs typeface="Arial"/>
              </a:rPr>
              <a:t>,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08759" y="10255479"/>
            <a:ext cx="31432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3835" algn="l"/>
              </a:tabLst>
            </a:pPr>
            <a:r>
              <a:rPr dirty="0" sz="750" spc="-105">
                <a:solidFill>
                  <a:srgbClr val="666059"/>
                </a:solidFill>
                <a:latin typeface="Arial"/>
                <a:cs typeface="Arial"/>
              </a:rPr>
              <a:t>·</a:t>
            </a:r>
            <a:r>
              <a:rPr dirty="0" sz="750" spc="-105">
                <a:solidFill>
                  <a:srgbClr val="0C0F0E"/>
                </a:solidFill>
                <a:latin typeface="Arial"/>
                <a:cs typeface="Arial"/>
              </a:rPr>
              <a:t>'	</a:t>
            </a:r>
            <a:r>
              <a:rPr dirty="0" sz="750" spc="-15">
                <a:solidFill>
                  <a:srgbClr val="0C0F0E"/>
                </a:solidFill>
                <a:latin typeface="Arial"/>
                <a:cs typeface="Arial"/>
              </a:rPr>
              <a:t>,</a:t>
            </a:r>
            <a:r>
              <a:rPr dirty="0" sz="750" spc="50">
                <a:solidFill>
                  <a:srgbClr val="0C0F0E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BFBCB6"/>
                </a:solidFill>
                <a:latin typeface="Arial"/>
                <a:cs typeface="Arial"/>
              </a:rPr>
              <a:t>·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CamScanner</dc:creator>
  <dc:title>CamScanner 13.02.2024 10.41</dc:title>
  <dcterms:created xsi:type="dcterms:W3CDTF">2024-03-11T10:01:09Z</dcterms:created>
  <dcterms:modified xsi:type="dcterms:W3CDTF">2024-03-11T10:01:09Z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2024-02-13T00:00:00Z</vt:filetime>
  </property>
  <property fmtid="{D5CDD505-2E9C-101B-9397-08002B2CF9AE}" pid="3" name="LastSaved">
    <vt:filetime>2024-03-11T00:00:00Z</vt:filetime>
  </property>
</Properties>
</file>